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oboto"/>
      <p:regular r:id="rId19"/>
      <p:bold r:id="rId20"/>
      <p:italic r:id="rId21"/>
      <p:boldItalic r:id="rId22"/>
    </p:embeddedFont>
    <p:embeddedFont>
      <p:font typeface="Roboto Medium"/>
      <p:regular r:id="rId23"/>
      <p:bold r:id="rId24"/>
      <p:italic r:id="rId25"/>
      <p:boldItalic r:id="rId26"/>
    </p:embeddedFont>
    <p:embeddedFont>
      <p:font typeface="Roboto Ligh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B5308EF-9FF4-4E40-8982-8327E3B8160C}">
  <a:tblStyle styleId="{4B5308EF-9FF4-4E40-8982-8327E3B816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RobotoMedium-bold.fntdata"/><Relationship Id="rId23" Type="http://schemas.openxmlformats.org/officeDocument/2006/relationships/font" Target="fonts/Roboto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Medium-boldItalic.fntdata"/><Relationship Id="rId25" Type="http://schemas.openxmlformats.org/officeDocument/2006/relationships/font" Target="fonts/RobotoMedium-italic.fntdata"/><Relationship Id="rId28" Type="http://schemas.openxmlformats.org/officeDocument/2006/relationships/font" Target="fonts/RobotoLight-bold.fntdata"/><Relationship Id="rId27" Type="http://schemas.openxmlformats.org/officeDocument/2006/relationships/font" Target="fonts/RobotoLigh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RobotoLight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oboto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ffb8b5b7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ffb8b5b7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e045fe958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e045fe958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e045fe958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e045fe958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ffb8b5b7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ffb8b5b7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ffb8b5b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ffb8b5b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ffb8b5b7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ffb8b5b7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e045fe95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e045fe95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ffb8b5b7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ffb8b5b7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e045fe95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e045fe95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e045fe958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e045fe958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e045fe95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e045fe95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e045fe95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e045fe95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19191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hyperlink" Target="mailto:rg.sr@ya.ru" TargetMode="External"/><Relationship Id="rId5" Type="http://schemas.openxmlformats.org/officeDocument/2006/relationships/hyperlink" Target="https://vk.com/thedarsonaccessory" TargetMode="External"/><Relationship Id="rId6" Type="http://schemas.openxmlformats.org/officeDocument/2006/relationships/hyperlink" Target="https://www.instagram.com/thedarsonaccessory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2765" r="2850" t="0"/>
          <a:stretch/>
        </p:blipFill>
        <p:spPr>
          <a:xfrm>
            <a:off x="0" y="1477663"/>
            <a:ext cx="3724275" cy="218818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title"/>
          </p:nvPr>
        </p:nvSpPr>
        <p:spPr>
          <a:xfrm>
            <a:off x="623400" y="2352600"/>
            <a:ext cx="8520600" cy="4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Презентация для инвестора</a:t>
            </a:r>
            <a:r>
              <a:rPr lang="ru" sz="2000">
                <a:solidFill>
                  <a:srgbClr val="191919"/>
                </a:solidFill>
                <a:latin typeface="Roboto"/>
                <a:ea typeface="Roboto"/>
                <a:cs typeface="Roboto"/>
                <a:sym typeface="Roboto"/>
              </a:rPr>
              <a:t> .</a:t>
            </a:r>
            <a:endParaRPr sz="200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4263" y="1477675"/>
            <a:ext cx="5419726" cy="9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267900" y="0"/>
            <a:ext cx="8608200" cy="61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Сколько заработает инвестор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38" name="Google Shape;138;p22"/>
          <p:cNvGraphicFramePr/>
          <p:nvPr/>
        </p:nvGraphicFramePr>
        <p:xfrm>
          <a:off x="5530325" y="6181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{4B5308EF-9FF4-4E40-8982-8327E3B8160C}</a:tableStyleId>
              </a:tblPr>
              <a:tblGrid>
                <a:gridCol w="1295475"/>
                <a:gridCol w="1032300"/>
                <a:gridCol w="1018000"/>
              </a:tblGrid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00C5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Месяц</a:t>
                      </a:r>
                      <a:endParaRPr b="1" sz="1300">
                        <a:solidFill>
                          <a:srgbClr val="00C5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00C5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Сумма</a:t>
                      </a:r>
                      <a:endParaRPr b="1" sz="1300">
                        <a:solidFill>
                          <a:srgbClr val="00C5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00C5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Итого</a:t>
                      </a:r>
                      <a:endParaRPr b="1" sz="1300">
                        <a:solidFill>
                          <a:srgbClr val="00C5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16.666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24.999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33.332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41.665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49.998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 месяц 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58.331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66.664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74.997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83.330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 месяц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8.333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300">
                          <a:solidFill>
                            <a:srgbClr val="FFFF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91.663</a:t>
                      </a:r>
                      <a:endParaRPr sz="1300">
                        <a:solidFill>
                          <a:srgbClr val="FFFF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00FF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 месяц</a:t>
                      </a:r>
                      <a:endParaRPr b="1" sz="1300">
                        <a:solidFill>
                          <a:srgbClr val="00FF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00FF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508.337</a:t>
                      </a:r>
                      <a:endParaRPr b="1" sz="1300">
                        <a:solidFill>
                          <a:srgbClr val="00FF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00FF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600.000</a:t>
                      </a:r>
                      <a:endParaRPr b="1" sz="1300">
                        <a:solidFill>
                          <a:srgbClr val="00FF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9" name="Google Shape;139;p22"/>
          <p:cNvSpPr txBox="1"/>
          <p:nvPr/>
        </p:nvSpPr>
        <p:spPr>
          <a:xfrm>
            <a:off x="267900" y="706800"/>
            <a:ext cx="4304100" cy="4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Процентная ставка - 20% годовых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Три возможных варианта возврата: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AutoNum type="arabicParenR"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 на таблице справа, ежемесячная выплата процентов 8.333р. В последнем месяце оплаты % и тело суммы – 508.333р.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AutoNum type="arabicParenR"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Ежемесячно по равнозначной сумме 600.000/12=50.000р. Но в этом варианте 1 месяц отсрочки на раскачку.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AutoNum type="arabicParenR"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Ежеквартально по равнозначной сумме 600.000/4=150.000р.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11700" y="3021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Призыв к действию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285750" y="1019175"/>
            <a:ext cx="8520600" cy="3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Важно обозначить, что в любой сфере продаж самым прибыльным является 4 квартал года – это происходит на фоне начала учебного года, подготовкой к смене сезонов, меняется мода и самым большим магнитом продаж становится Новый год и связанная с ним “предновогодняя истерия”.</a:t>
            </a:r>
            <a:br>
              <a:rPr lang="ru">
                <a:solidFill>
                  <a:srgbClr val="FFFFFF"/>
                </a:solidFill>
              </a:rPr>
            </a:br>
            <a:r>
              <a:rPr lang="ru">
                <a:solidFill>
                  <a:srgbClr val="FFFFFF"/>
                </a:solidFill>
              </a:rPr>
              <a:t>В этот период магазины устраивают множество акций, черных пятниц и распродаж, что еще больше подстегивает людей покупать новые товары по выгодной цене.</a:t>
            </a:r>
            <a:br>
              <a:rPr lang="ru">
                <a:solidFill>
                  <a:srgbClr val="FFFFFF"/>
                </a:solidFill>
              </a:rPr>
            </a:br>
            <a:br>
              <a:rPr lang="ru">
                <a:solidFill>
                  <a:srgbClr val="FFFFFF"/>
                </a:solidFill>
              </a:rPr>
            </a:br>
            <a:r>
              <a:rPr lang="ru">
                <a:solidFill>
                  <a:srgbClr val="FFFFFF"/>
                </a:solidFill>
              </a:rPr>
              <a:t>Дня нас это самое благоприятное время для открытия магазина и на фоне всего вышесказанного мы хотим войти на рынок, чтобы как можно больше привлечь клиентов и познакомить их с нашей атмосферой и товаром. Кроме того обеспечить возможность прямо на месте упаковать покупки в подарочные упаковки, что будет удобно клиентам, а для нас поднимет средний чек.</a:t>
            </a:r>
            <a:br>
              <a:rPr lang="ru">
                <a:solidFill>
                  <a:srgbClr val="FFFFFF"/>
                </a:solidFill>
              </a:rPr>
            </a:br>
            <a:br>
              <a:rPr lang="ru">
                <a:solidFill>
                  <a:srgbClr val="FFFFFF"/>
                </a:solidFill>
              </a:rPr>
            </a:br>
            <a:r>
              <a:rPr lang="ru">
                <a:solidFill>
                  <a:srgbClr val="FFFFFF"/>
                </a:solidFill>
              </a:rPr>
              <a:t>Учитывая во внимание эти факты, нам важно оперативно найти необходимые инвестиции, так как начало сезона уже упущено на подготовку стратегии и создание бренда. В свою очередь инвестору интересен вариант с ускоренным возвратом инвестиций благодаря высоким доходам нашего магазина в сезон продаж.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1790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Контакты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b="0" l="14940" r="4212" t="0"/>
          <a:stretch/>
        </p:blipFill>
        <p:spPr>
          <a:xfrm>
            <a:off x="3600450" y="751750"/>
            <a:ext cx="5231853" cy="36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/>
        </p:nvSpPr>
        <p:spPr>
          <a:xfrm>
            <a:off x="311700" y="1366800"/>
            <a:ext cx="3288900" cy="24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Контактные номера телефонов: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+79999019950 – Роман</a:t>
            </a:r>
            <a:br>
              <a:rPr lang="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+79999140590 – Елизавета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E-mail: </a:t>
            </a:r>
            <a:r>
              <a:rPr lang="ru" sz="1800" u="sng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rg.sr@ya.ru</a:t>
            </a:r>
            <a:br>
              <a:rPr lang="ru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Страницы TDA: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u="sng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VK.COM The Darson Accessory</a:t>
            </a:r>
            <a:br>
              <a:rPr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500" u="sng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 @thedarsonaccessory</a:t>
            </a:r>
            <a:endParaRPr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438" y="252225"/>
            <a:ext cx="8239125" cy="13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3997175" y="1623000"/>
            <a:ext cx="4994400" cy="30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Кто мы?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— Брендированный магазин аксессуаров для мобильных устройств.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Чем занимаемся?</a:t>
            </a:r>
            <a:endParaRPr b="1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— Реализуем качественную продукцию от </a:t>
            </a: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проверенных</a:t>
            </a: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брендов, таких как: Remax, Proda, Hoco, Baseus, Devia от прямых поставщиков.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i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Какие у нас цели на будущее?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— Развитие розничной сети магазинов, расширение ассортимента товаров и поставщиков, по возможности франшиза в регионах.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0" l="14589" r="14589" t="0"/>
          <a:stretch/>
        </p:blipFill>
        <p:spPr>
          <a:xfrm>
            <a:off x="152400" y="1623000"/>
            <a:ext cx="3844768" cy="30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3943350" y="209575"/>
            <a:ext cx="48885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 чем уникальность бренда?</a:t>
            </a:r>
            <a:endParaRPr b="1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— Максимальная лояльность к клиенту и запоминающаяся атмосфера обслуживания, кроме того – умеренный ценник на товары, гарантии качества, активность в соцсетях, проведение мероприятий, информационный YouTube канал, и прочие бонусы, которые в совокупности выделяют 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нас на фоне конкурентов.</a:t>
            </a:r>
            <a:endParaRPr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9575"/>
            <a:ext cx="3018250" cy="22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311700" y="2571775"/>
            <a:ext cx="48885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Кто с нами конкурирует?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— Рынок наполнен множеством дилетантов, которые могут не знать характеристик своего товара, либо продают подделки, что портит отношение покупателя к брендам. Другие сосредоточены на реализации чехлов, что для нас не самое важное. Реальную конкуренцию составляют крупные сети, которые давно на рынке, но потребителей отталкивает стоимость их товаров.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29740" l="0" r="77477" t="29164"/>
          <a:stretch/>
        </p:blipFill>
        <p:spPr>
          <a:xfrm>
            <a:off x="5324599" y="3027428"/>
            <a:ext cx="1691414" cy="173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29475" l="77499" r="0" t="29471"/>
          <a:stretch/>
        </p:blipFill>
        <p:spPr>
          <a:xfrm>
            <a:off x="7140425" y="3027451"/>
            <a:ext cx="1691424" cy="173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381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221650" y="1248550"/>
            <a:ext cx="4829700" cy="36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Для открытия магазина необходимы инвестиции </a:t>
            </a:r>
            <a:b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 размере </a:t>
            </a:r>
            <a:r>
              <a:rPr b="1"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500 000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рублей. Доход инвестора </a:t>
            </a:r>
            <a:r>
              <a:rPr b="1"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20%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годовых. Сумма выплат составит </a:t>
            </a:r>
            <a:r>
              <a:rPr b="1"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600 000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рублей.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Плюсы </a:t>
            </a:r>
            <a:r>
              <a:rPr b="1" lang="ru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инвестирования в</a:t>
            </a:r>
            <a:r>
              <a:rPr b="1" lang="ru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TDA:</a:t>
            </a:r>
            <a:endParaRPr b="1" sz="1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Несколько вариантов выплат инвестиций;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Возможность досрочного возврата;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ru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Повторное заключение сделки для расширения сети магазинов.</a:t>
            </a:r>
            <a:endParaRPr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14120" r="14127" t="0"/>
          <a:stretch/>
        </p:blipFill>
        <p:spPr>
          <a:xfrm>
            <a:off x="5051300" y="1055950"/>
            <a:ext cx="3867149" cy="30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50" y="445025"/>
            <a:ext cx="4829751" cy="80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Бизнес-модель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285750" y="1762125"/>
            <a:ext cx="1524000" cy="3019500"/>
          </a:xfrm>
          <a:prstGeom prst="roundRect">
            <a:avLst>
              <a:gd fmla="val 6874" name="adj"/>
            </a:avLst>
          </a:prstGeom>
          <a:solidFill>
            <a:srgbClr val="191919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2047875" y="1762125"/>
            <a:ext cx="1524000" cy="3019500"/>
          </a:xfrm>
          <a:prstGeom prst="roundRect">
            <a:avLst>
              <a:gd fmla="val 6874" name="adj"/>
            </a:avLst>
          </a:prstGeom>
          <a:solidFill>
            <a:srgbClr val="191919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3810000" y="1762125"/>
            <a:ext cx="1524000" cy="3019500"/>
          </a:xfrm>
          <a:prstGeom prst="roundRect">
            <a:avLst>
              <a:gd fmla="val 6874" name="adj"/>
            </a:avLst>
          </a:prstGeom>
          <a:solidFill>
            <a:srgbClr val="191919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5572125" y="1762125"/>
            <a:ext cx="1524000" cy="3019500"/>
          </a:xfrm>
          <a:prstGeom prst="roundRect">
            <a:avLst>
              <a:gd fmla="val 6874" name="adj"/>
            </a:avLst>
          </a:prstGeom>
          <a:solidFill>
            <a:srgbClr val="191919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7334250" y="1762125"/>
            <a:ext cx="1524000" cy="3019500"/>
          </a:xfrm>
          <a:prstGeom prst="roundRect">
            <a:avLst>
              <a:gd fmla="val 6874" name="adj"/>
            </a:avLst>
          </a:prstGeom>
          <a:solidFill>
            <a:srgbClr val="191919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/>
        </p:nvSpPr>
        <p:spPr>
          <a:xfrm>
            <a:off x="285750" y="945925"/>
            <a:ext cx="1524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  <a:t>Источник прибыли</a:t>
            </a:r>
            <a:endParaRPr b="1"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2047875" y="945925"/>
            <a:ext cx="1524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  <a:t>Образование</a:t>
            </a:r>
            <a:endParaRPr b="1"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  <a:t>ценности</a:t>
            </a:r>
            <a:endParaRPr b="1"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3810000" y="945925"/>
            <a:ext cx="1524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  <a:t>Средний размер чека</a:t>
            </a:r>
            <a:endParaRPr b="1"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5572125" y="945925"/>
            <a:ext cx="1524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  <a:t>Модель продаж</a:t>
            </a:r>
            <a:endParaRPr b="1"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7334250" y="945925"/>
            <a:ext cx="1524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00C5FF"/>
                </a:solidFill>
                <a:latin typeface="Roboto"/>
                <a:ea typeface="Roboto"/>
                <a:cs typeface="Roboto"/>
                <a:sym typeface="Roboto"/>
              </a:rPr>
              <a:t>Жизненный цикл продукта</a:t>
            </a:r>
            <a:endParaRPr b="1" sz="1500">
              <a:solidFill>
                <a:srgbClr val="00C5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1838350" y="2942175"/>
            <a:ext cx="180900" cy="659400"/>
          </a:xfrm>
          <a:prstGeom prst="chevron">
            <a:avLst>
              <a:gd fmla="val 57898" name="adj"/>
            </a:avLst>
          </a:prstGeom>
          <a:solidFill>
            <a:schemeClr val="lt1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3600475" y="2942175"/>
            <a:ext cx="180900" cy="659400"/>
          </a:xfrm>
          <a:prstGeom prst="chevron">
            <a:avLst>
              <a:gd fmla="val 57898" name="adj"/>
            </a:avLst>
          </a:prstGeom>
          <a:solidFill>
            <a:schemeClr val="lt1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5362613" y="2942175"/>
            <a:ext cx="180900" cy="659400"/>
          </a:xfrm>
          <a:prstGeom prst="chevron">
            <a:avLst>
              <a:gd fmla="val 57898" name="adj"/>
            </a:avLst>
          </a:prstGeom>
          <a:solidFill>
            <a:schemeClr val="lt1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7124738" y="2942175"/>
            <a:ext cx="180900" cy="659400"/>
          </a:xfrm>
          <a:prstGeom prst="chevron">
            <a:avLst>
              <a:gd fmla="val 57898" name="adj"/>
            </a:avLst>
          </a:prstGeom>
          <a:solidFill>
            <a:schemeClr val="lt1"/>
          </a:solidFill>
          <a:ln cap="flat" cmpd="sng" w="9525">
            <a:solidFill>
              <a:srgbClr val="66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285725" y="1762125"/>
            <a:ext cx="15240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Аксессуары для мобильных устройств, которые </a:t>
            </a: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закупаем</a:t>
            </a: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у официальных поставщиков следующих брендов: Remax, Proda, Hoco, Baseus, Devia.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2047863" y="1762125"/>
            <a:ext cx="15240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Удержание средней себестоимости на рынке, обеспечение богатого ассортимента и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гарантии на товар. Скидочная система постоянным клиентам.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3809988" y="1762125"/>
            <a:ext cx="15240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Средний чек ≈500 рублей, который возможно увеличить предлагая сопутствующие товары и бонусы за </a:t>
            </a: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приобретение</a:t>
            </a: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нескольких  товаров в одни руки.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5572125" y="1762125"/>
            <a:ext cx="15525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Привлечение новых клиентов с помощью рекламы.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Увеличение прибыли путем открытия новых</a:t>
            </a:r>
            <a:b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магазинов.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Организация стандартов продаж.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7334275" y="1762125"/>
            <a:ext cx="15525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Средний потребитель возвращается за новым аксессуаром в течении 1-2 месяцев. Это гарантирует постоянный поток лояльных клиентов, при наличии товара и сервиса.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0"/>
            <a:ext cx="8520600" cy="5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Динамика и план на год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p18" title="Доход, Расход и Чистая прибыль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91" y="519025"/>
            <a:ext cx="8090619" cy="4630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1761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Гарантии и риски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4574100" y="1046700"/>
            <a:ext cx="4179300" cy="33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Наценка товаров от закупочной стоимости 200%-300%;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Надежность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поставщиков и качество товаров минимизирует возврат;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Невысокий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уровень расходов, который в свою очередь зависит от выручки;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При необходимости, товар возможно вернуть поставщику по оптовой цене;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</a:pP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 случай непредвиденных 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обстоятельств,</a:t>
            </a:r>
            <a:r>
              <a:rPr lang="ru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подразумеваются кредитные каникулы.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27563" r="2812" t="0"/>
          <a:stretch/>
        </p:blipFill>
        <p:spPr>
          <a:xfrm>
            <a:off x="311700" y="1046663"/>
            <a:ext cx="4179302" cy="337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 b="0" l="15372" r="4646" t="0"/>
          <a:stretch/>
        </p:blipFill>
        <p:spPr>
          <a:xfrm>
            <a:off x="4572000" y="665300"/>
            <a:ext cx="1409523" cy="176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>
            <p:ph type="title"/>
          </p:nvPr>
        </p:nvSpPr>
        <p:spPr>
          <a:xfrm>
            <a:off x="311700" y="92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Команда TDA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311700" y="2427600"/>
            <a:ext cx="4260300" cy="24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Елизавета, 21 год. 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года занимается продажами, кроме того росла в семье предпринимателей и имеет наглядный пример двух рабочих бизнесов, 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что дает понимание и опыт в ведении дел. Получила среднее профессиональное образование бухгалтера. 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В команде TDA занимается юридическими и экономическими вопросами. Отвечает за организацию акций и мероприятий </a:t>
            </a:r>
            <a:b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 контролирует работу персонала. 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4572000" y="2427600"/>
            <a:ext cx="42603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</a:rPr>
              <a:t>Роман, 25 лет. </a:t>
            </a:r>
            <a:br>
              <a:rPr lang="ru">
                <a:solidFill>
                  <a:srgbClr val="FFFFFF"/>
                </a:solidFill>
              </a:rPr>
            </a:br>
            <a:r>
              <a:rPr lang="ru">
                <a:solidFill>
                  <a:srgbClr val="FFFFFF"/>
                </a:solidFill>
              </a:rPr>
              <a:t>5 лет в торговле, как в небольших точках, так и в крупных сетях. Сильная сторона – навык графического дизайна, с вытекающим знанием маркетинга, брендинга, тенденций стилей и рынков. </a:t>
            </a:r>
            <a:br>
              <a:rPr lang="ru">
                <a:solidFill>
                  <a:srgbClr val="FFFFFF"/>
                </a:solidFill>
              </a:rPr>
            </a:br>
            <a:r>
              <a:rPr lang="ru">
                <a:solidFill>
                  <a:srgbClr val="FFFFFF"/>
                </a:solidFill>
              </a:rPr>
              <a:t>В команде TDA занимается брендингом, PR, </a:t>
            </a:r>
            <a:r>
              <a:rPr lang="ru">
                <a:solidFill>
                  <a:srgbClr val="FFFFFF"/>
                </a:solidFill>
              </a:rPr>
              <a:t>рекламой, логистикой</a:t>
            </a:r>
            <a:r>
              <a:rPr lang="ru">
                <a:solidFill>
                  <a:srgbClr val="FFFFFF"/>
                </a:solidFill>
              </a:rPr>
              <a:t>. Отвечает за технологию продаж и стратегию развития. Ведение онлайн ресурсов и канала на сервисе YouTube. Требователен к деталям и порядку.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665288"/>
            <a:ext cx="1409515" cy="176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type="title"/>
          </p:nvPr>
        </p:nvSpPr>
        <p:spPr>
          <a:xfrm>
            <a:off x="311700" y="97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Расходы инвестиций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32" name="Google Shape;132;p21"/>
          <p:cNvGraphicFramePr/>
          <p:nvPr/>
        </p:nvGraphicFramePr>
        <p:xfrm>
          <a:off x="1252263" y="91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{4B5308EF-9FF4-4E40-8982-8327E3B8160C}</a:tableStyleId>
              </a:tblPr>
              <a:tblGrid>
                <a:gridCol w="3672700"/>
                <a:gridCol w="1792025"/>
                <a:gridCol w="1174725"/>
              </a:tblGrid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00C5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Затраты</a:t>
                      </a:r>
                      <a:endParaRPr b="1">
                        <a:solidFill>
                          <a:srgbClr val="00C5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00C5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Расход</a:t>
                      </a:r>
                      <a:endParaRPr b="1">
                        <a:solidFill>
                          <a:srgbClr val="00C5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>
                          <a:solidFill>
                            <a:srgbClr val="00C5FF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Сумма</a:t>
                      </a:r>
                      <a:endParaRPr b="1">
                        <a:solidFill>
                          <a:srgbClr val="00C5FF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Аренда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80.000 * 2 мес.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160.000р.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Кассовое оборудование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20.000 + доп. 8.500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28.500р.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Торговое оборудование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140.000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140.000р.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Освещение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20.000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20.000р.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Закуп товара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120.000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120.000р.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Реклама и открытие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5.000 + 6.000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11.000р.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Косметический ремонт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15.000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15.000р.</a:t>
                      </a:r>
                      <a:endParaRPr>
                        <a:solidFill>
                          <a:srgbClr val="FFFFFF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7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0FF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Итого</a:t>
                      </a:r>
                      <a:endParaRPr>
                        <a:solidFill>
                          <a:srgbClr val="00FF00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0FF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494.500р.</a:t>
                      </a:r>
                      <a:endParaRPr>
                        <a:solidFill>
                          <a:srgbClr val="00FF00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00FF00"/>
                          </a:solidFill>
                          <a:latin typeface="Roboto Medium"/>
                          <a:ea typeface="Roboto Medium"/>
                          <a:cs typeface="Roboto Medium"/>
                          <a:sym typeface="Roboto Medium"/>
                        </a:rPr>
                        <a:t>500.000р.</a:t>
                      </a:r>
                      <a:endParaRPr>
                        <a:solidFill>
                          <a:srgbClr val="00FF00"/>
                        </a:solidFill>
                        <a:latin typeface="Roboto Medium"/>
                        <a:ea typeface="Roboto Medium"/>
                        <a:cs typeface="Roboto Medium"/>
                        <a:sym typeface="Roboto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C5B5B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