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4" r:id="rId7"/>
    <p:sldId id="265" r:id="rId8"/>
    <p:sldId id="267" r:id="rId9"/>
    <p:sldId id="269" r:id="rId10"/>
    <p:sldId id="272" r:id="rId11"/>
    <p:sldId id="273" r:id="rId12"/>
    <p:sldId id="274" r:id="rId13"/>
    <p:sldId id="275" r:id="rId14"/>
    <p:sldId id="279" r:id="rId15"/>
    <p:sldId id="280" r:id="rId16"/>
    <p:sldId id="282" r:id="rId17"/>
    <p:sldId id="283" r:id="rId18"/>
    <p:sldId id="284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592"/>
    <a:srgbClr val="3A5896"/>
    <a:srgbClr val="173A8D"/>
    <a:srgbClr val="1D3C7A"/>
    <a:srgbClr val="21396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1086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pic>
        <p:nvPicPr>
          <p:cNvPr id="39" name="Picture 38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256"/>
          <a:stretch/>
        </p:blipFill>
        <p:spPr>
          <a:xfrm>
            <a:off x="0" y="0"/>
            <a:ext cx="9144000" cy="141413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0" r="-1"/>
          <a:stretch/>
        </p:blipFill>
        <p:spPr>
          <a:xfrm rot="5400000">
            <a:off x="4657061" y="-2923954"/>
            <a:ext cx="1562986" cy="741089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5400" y="0"/>
            <a:ext cx="6578600" cy="1414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45"/>
          <a:stretch/>
        </p:blipFill>
        <p:spPr>
          <a:xfrm>
            <a:off x="0" y="-85725"/>
            <a:ext cx="9144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21" y="248093"/>
            <a:ext cx="3689277" cy="4303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421" y="666750"/>
            <a:ext cx="3338402" cy="3182461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Действующий бизнес по Приобретению земельных участков за 1 % от рыночной стоимости у Администрации, с последующей реализацией.</a:t>
            </a:r>
            <a:endParaRPr lang="en-US" sz="4400" b="1" dirty="0"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pattFill prst="pct80">
                <a:fgClr>
                  <a:srgbClr val="C00000"/>
                </a:fgClr>
                <a:bgClr>
                  <a:schemeClr val="bg1">
                    <a:lumMod val="95000"/>
                  </a:schemeClr>
                </a:bgClr>
              </a:pattFill>
              <a:effectLst>
                <a:outerShdw dist="38100" dir="2640000" algn="bl" rotWithShape="0">
                  <a:schemeClr val="tx1">
                    <a:lumMod val="50000"/>
                    <a:lumOff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05915" y="6251945"/>
            <a:ext cx="27219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ООО «НОВАЯ ЗЕМЛЯ»</a:t>
            </a:r>
          </a:p>
          <a:p>
            <a:r>
              <a:rPr lang="ru-RU" sz="800" i="1" u="sng" dirty="0" smtClean="0"/>
              <a:t>Вместе сможем всё!</a:t>
            </a:r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982" y="1"/>
            <a:ext cx="6794018" cy="1416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Приобретение земельного участка за 1% от рыночной стоимости</a:t>
            </a:r>
            <a:endParaRPr lang="en-US" sz="3600" b="1" dirty="0">
              <a:ln/>
              <a:pattFill prst="pct80">
                <a:fgClr>
                  <a:srgbClr val="C00000"/>
                </a:fgClr>
                <a:bgClr>
                  <a:schemeClr val="bg1"/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1950" y="1612800"/>
            <a:ext cx="84580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11)Договор </a:t>
            </a:r>
            <a:r>
              <a:rPr lang="ru-RU" sz="2400" dirty="0"/>
              <a:t>аренды заключили обычно 5-20 лет срок аренды зависит от назначения </a:t>
            </a:r>
            <a:r>
              <a:rPr lang="ru-RU" sz="2400" dirty="0" smtClean="0"/>
              <a:t>земли</a:t>
            </a:r>
          </a:p>
          <a:p>
            <a:r>
              <a:rPr lang="ru-RU" sz="2400" dirty="0" smtClean="0"/>
              <a:t>12)Пишем </a:t>
            </a:r>
            <a:r>
              <a:rPr lang="ru-RU" sz="2400" dirty="0"/>
              <a:t>уведомление в Администрацию о планируем </a:t>
            </a:r>
            <a:r>
              <a:rPr lang="ru-RU" sz="2400" dirty="0" smtClean="0"/>
              <a:t>строительстве, </a:t>
            </a:r>
            <a:r>
              <a:rPr lang="ru-RU" sz="2400" dirty="0"/>
              <a:t>где так же они выдают документ. (этот документ необходимо кадастровому инженеру для </a:t>
            </a:r>
            <a:r>
              <a:rPr lang="ru-RU" sz="2400" dirty="0" smtClean="0"/>
              <a:t>подготовки дальнейшей необходимой документации, (Технического плана на здание)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3573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982" y="1"/>
            <a:ext cx="6794018" cy="1416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Приобретение земельного участка за 1% от рыночной стоимости</a:t>
            </a:r>
            <a:endParaRPr lang="en-US" sz="3600" b="1" dirty="0">
              <a:ln/>
              <a:pattFill prst="pct80">
                <a:fgClr>
                  <a:srgbClr val="C00000"/>
                </a:fgClr>
                <a:bgClr>
                  <a:schemeClr val="bg1"/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2800" y="1612800"/>
            <a:ext cx="810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 </a:t>
            </a:r>
            <a:r>
              <a:rPr lang="ru-RU" sz="2400" dirty="0"/>
              <a:t>счет которого мы имеем основание перевести из аренды в собственность за 1.5-3% от кадастровой стоимости, </a:t>
            </a:r>
            <a:r>
              <a:rPr lang="ru-RU" sz="2400" dirty="0" smtClean="0"/>
              <a:t>или за 1% от рыночной!!!</a:t>
            </a:r>
          </a:p>
          <a:p>
            <a:r>
              <a:rPr lang="ru-RU" sz="2400" dirty="0" smtClean="0"/>
              <a:t>13)необходим </a:t>
            </a:r>
            <a:r>
              <a:rPr lang="ru-RU" sz="2400" dirty="0"/>
              <a:t>фундамент и пол коробки, на данном этапе привлекаются строительные организации </a:t>
            </a:r>
            <a:r>
              <a:rPr lang="ru-RU" sz="2400" dirty="0" smtClean="0"/>
              <a:t>на подряд.</a:t>
            </a:r>
            <a:endParaRPr lang="ru-RU" sz="2400" dirty="0"/>
          </a:p>
          <a:p>
            <a:r>
              <a:rPr lang="ru-RU" sz="2400" dirty="0"/>
              <a:t>-как только у нас есть фундамент и </a:t>
            </a:r>
            <a:r>
              <a:rPr lang="ru-RU" sz="2400" dirty="0" smtClean="0"/>
              <a:t>пол </a:t>
            </a:r>
            <a:r>
              <a:rPr lang="ru-RU" sz="2400" dirty="0"/>
              <a:t>коробки </a:t>
            </a:r>
            <a:r>
              <a:rPr lang="ru-RU" sz="2400" dirty="0" smtClean="0"/>
              <a:t> 14)кадастровый </a:t>
            </a:r>
            <a:r>
              <a:rPr lang="ru-RU" sz="2400" dirty="0"/>
              <a:t>инженер делает технических план здания и делает его (оформляет )как незавершённое строительство, </a:t>
            </a:r>
          </a:p>
          <a:p>
            <a:r>
              <a:rPr lang="ru-RU" sz="2400" dirty="0" smtClean="0"/>
              <a:t>15)Наши </a:t>
            </a:r>
            <a:r>
              <a:rPr lang="ru-RU" sz="2400" dirty="0"/>
              <a:t>специалисты готовят заявление где </a:t>
            </a:r>
            <a:r>
              <a:rPr lang="ru-RU" sz="2400" dirty="0" smtClean="0"/>
              <a:t>идём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3573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982" y="1"/>
            <a:ext cx="6794018" cy="1416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Приобретение земельного участка за 1% от рыночной стоимости</a:t>
            </a:r>
            <a:endParaRPr lang="en-US" sz="3600" b="1" dirty="0">
              <a:ln/>
              <a:pattFill prst="pct80">
                <a:fgClr>
                  <a:srgbClr val="C00000"/>
                </a:fgClr>
                <a:bgClr>
                  <a:schemeClr val="bg1"/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0050" y="1612800"/>
            <a:ext cx="84199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снова в Администрацию и подаем </a:t>
            </a:r>
            <a:r>
              <a:rPr lang="ru-RU" sz="2400" dirty="0" smtClean="0"/>
              <a:t>его, или это можно  сделать </a:t>
            </a:r>
            <a:r>
              <a:rPr lang="ru-RU" sz="2400" dirty="0"/>
              <a:t>дистанционно, о выкупе земельного участка из аренды в собственность(в данном случае аукциона уже нет </a:t>
            </a:r>
            <a:r>
              <a:rPr lang="ru-RU" sz="2400" dirty="0" err="1"/>
              <a:t>т.к</a:t>
            </a:r>
            <a:r>
              <a:rPr lang="ru-RU" sz="2400" dirty="0"/>
              <a:t> у нас есть капитальное строение, </a:t>
            </a:r>
            <a:r>
              <a:rPr lang="ru-RU" sz="2400" dirty="0" smtClean="0"/>
              <a:t>оформленное </a:t>
            </a:r>
            <a:r>
              <a:rPr lang="ru-RU" sz="2400" dirty="0"/>
              <a:t>под незавершенное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Всё участок в собственности и + дом.</a:t>
            </a:r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16)Первый метод реализации, </a:t>
            </a:r>
            <a:r>
              <a:rPr lang="ru-RU" sz="2400" dirty="0"/>
              <a:t>это продать его через тендеры, один из примеров тендеров когда администрация разыгрывает аукционы на </a:t>
            </a:r>
            <a:r>
              <a:rPr lang="ru-RU" sz="2400" dirty="0" smtClean="0"/>
              <a:t>приобретение </a:t>
            </a:r>
            <a:r>
              <a:rPr lang="ru-RU" sz="2400" dirty="0"/>
              <a:t>жилья, </a:t>
            </a:r>
            <a:r>
              <a:rPr lang="ru-RU" sz="2400" dirty="0" smtClean="0"/>
              <a:t> </a:t>
            </a:r>
            <a:r>
              <a:rPr lang="ru-RU" sz="2400" dirty="0"/>
              <a:t>для различный целей для армейцев для детей сирот для </a:t>
            </a:r>
            <a:r>
              <a:rPr lang="ru-RU" sz="2400" dirty="0" smtClean="0"/>
              <a:t>сотрудников, в данном случае мы выступаем в роли поставщика,</a:t>
            </a:r>
          </a:p>
          <a:p>
            <a:r>
              <a:rPr lang="ru-RU" sz="2400" dirty="0" smtClean="0"/>
              <a:t>Второй метод это быть организатором торгов и разыграть на аукционе имущество.</a:t>
            </a:r>
            <a:r>
              <a:rPr lang="ru-RU" sz="2400" dirty="0"/>
              <a:t> </a:t>
            </a:r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3573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982" y="1"/>
            <a:ext cx="6794018" cy="1416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Приобретение земельного участка за 1% от рыночной стоимости</a:t>
            </a:r>
            <a:endParaRPr lang="en-US" sz="3600" b="1" dirty="0">
              <a:ln/>
              <a:pattFill prst="pct80">
                <a:fgClr>
                  <a:srgbClr val="C00000"/>
                </a:fgClr>
                <a:bgClr>
                  <a:schemeClr val="bg1"/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799" y="1612800"/>
            <a:ext cx="863917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 </a:t>
            </a:r>
            <a:r>
              <a:rPr lang="ru-RU" sz="2400" dirty="0" smtClean="0"/>
              <a:t>-</a:t>
            </a:r>
            <a:r>
              <a:rPr lang="ru-RU" sz="2400" dirty="0" smtClean="0"/>
              <a:t>Бывает что уже </a:t>
            </a:r>
            <a:r>
              <a:rPr lang="ru-RU" sz="2400" dirty="0"/>
              <a:t>под конкретных покупателей кому необходим участок и строительство дома, мы сразу на него переоформляем право аренды и строим под него уже дом где он изначально по договору должен будет уплатить все расходы за строительство и </a:t>
            </a:r>
            <a:r>
              <a:rPr lang="ru-RU" sz="2400" dirty="0" err="1"/>
              <a:t>т.д</a:t>
            </a:r>
            <a:r>
              <a:rPr lang="ru-RU" sz="2400" dirty="0"/>
              <a:t>,) </a:t>
            </a:r>
            <a:endParaRPr lang="ru-RU" sz="2400" dirty="0" smtClean="0"/>
          </a:p>
          <a:p>
            <a:r>
              <a:rPr lang="ru-RU" sz="2400" dirty="0" smtClean="0"/>
              <a:t>- За комиссионные 100-150 </a:t>
            </a:r>
            <a:r>
              <a:rPr lang="ru-RU" sz="2400" dirty="0" err="1" smtClean="0"/>
              <a:t>тыс</a:t>
            </a:r>
            <a:r>
              <a:rPr lang="ru-RU" sz="2400" dirty="0" smtClean="0"/>
              <a:t> закинуть </a:t>
            </a:r>
            <a:r>
              <a:rPr lang="ru-RU" sz="2400" dirty="0" err="1" smtClean="0"/>
              <a:t>агенствам</a:t>
            </a:r>
            <a:r>
              <a:rPr lang="ru-RU" sz="2400" dirty="0" smtClean="0"/>
              <a:t> по недвижимости, где они в свою очередь быстрее скинут.</a:t>
            </a:r>
            <a:endParaRPr lang="ru-RU" sz="2400" dirty="0"/>
          </a:p>
          <a:p>
            <a:r>
              <a:rPr lang="ru-RU" sz="2400" dirty="0" smtClean="0"/>
              <a:t>-Следующий метод реализации через ипотеку.</a:t>
            </a:r>
          </a:p>
          <a:p>
            <a:r>
              <a:rPr lang="ru-RU" sz="2400" dirty="0"/>
              <a:t>Была ли у нас сделка на практике? - да имеется 6 земельных участков (ИЖС)</a:t>
            </a:r>
          </a:p>
          <a:p>
            <a:r>
              <a:rPr lang="ru-RU" sz="2400" dirty="0"/>
              <a:t>Заключён договор аренды, сейчас фундамент заливают, будут строить дом, где в процессе переведем в собственность.</a:t>
            </a:r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235733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982" y="1"/>
            <a:ext cx="6794018" cy="1416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Приобретение земельного участка за 1% от рыночной стоимости</a:t>
            </a:r>
            <a:endParaRPr lang="en-US" sz="3600" b="1" dirty="0">
              <a:ln/>
              <a:pattFill prst="pct80">
                <a:fgClr>
                  <a:srgbClr val="C00000"/>
                </a:fgClr>
                <a:bgClr>
                  <a:schemeClr val="bg1"/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6225" y="1403250"/>
            <a:ext cx="854377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среднем затраты на строительство дома обходятся в 650.000р + участок 350.000=Всего затрат </a:t>
            </a:r>
            <a:r>
              <a:rPr lang="ru-RU" sz="2400" dirty="0" smtClean="0"/>
              <a:t>1.000.000р </a:t>
            </a:r>
            <a:r>
              <a:rPr lang="ru-RU" sz="2400" dirty="0" smtClean="0"/>
              <a:t>на 1 объект.</a:t>
            </a:r>
          </a:p>
          <a:p>
            <a:r>
              <a:rPr lang="ru-RU" sz="2400" dirty="0" smtClean="0"/>
              <a:t>Прибыль будет составлять 7.000.000р за 1 объект.</a:t>
            </a:r>
          </a:p>
          <a:p>
            <a:r>
              <a:rPr lang="ru-RU" sz="2400" dirty="0" smtClean="0"/>
              <a:t>Срок реализации 6 месяцев, Есть смысл развивать масштабно по 10-50-100 объектов а не по одному.</a:t>
            </a:r>
          </a:p>
          <a:p>
            <a:r>
              <a:rPr lang="ru-RU" sz="2400" dirty="0" smtClean="0"/>
              <a:t>Для 10-ти домиков требуется 10.000.000 где прибыль с них 70.000.000 р так же за 6 мес</a:t>
            </a:r>
            <a:r>
              <a:rPr lang="ru-RU" sz="2400" dirty="0"/>
              <a:t>.</a:t>
            </a:r>
            <a:endParaRPr lang="ru-RU" sz="2400" dirty="0" smtClean="0"/>
          </a:p>
          <a:p>
            <a:r>
              <a:rPr lang="ru-RU" sz="2400" dirty="0" smtClean="0"/>
              <a:t>На видео продемонстрирована Московская область, г Истра.</a:t>
            </a:r>
          </a:p>
          <a:p>
            <a:r>
              <a:rPr lang="ru-RU" sz="2400" dirty="0" smtClean="0"/>
              <a:t>Где участок мы приобретаем за 338.000, где рыночная стоимость у этого участка 5.000.000р</a:t>
            </a:r>
          </a:p>
          <a:p>
            <a:r>
              <a:rPr lang="ru-RU" sz="2400" dirty="0" smtClean="0"/>
              <a:t>С домиком 7.000.000р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07772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982" y="1"/>
            <a:ext cx="6794018" cy="1416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Приобретение земельного участка за 1% от рыночной стоимости</a:t>
            </a:r>
            <a:endParaRPr lang="en-US" sz="3600" b="1" dirty="0">
              <a:ln/>
              <a:pattFill prst="pct80">
                <a:fgClr>
                  <a:srgbClr val="C00000"/>
                </a:fgClr>
                <a:bgClr>
                  <a:schemeClr val="bg1"/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1" y="1612800"/>
            <a:ext cx="84771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1)Инвестиции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1.000.000 р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полностью все затраты на 1 объект.(двухэтажного дома)</a:t>
            </a:r>
            <a:endParaRPr lang="ru-RU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Прибыль 7.000.000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окупаемости 6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2)Инвестиции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120.000.000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полностью все затраты на 1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объект.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(9-ти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этажного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дома)</a:t>
            </a:r>
            <a:endParaRPr lang="ru-RU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Прибыль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537.000.000 рублей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 3 года.</a:t>
            </a:r>
            <a:endParaRPr lang="ru-RU" sz="2400" dirty="0"/>
          </a:p>
          <a:p>
            <a:endParaRPr lang="ru-RU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745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982" y="1"/>
            <a:ext cx="6794018" cy="1416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Приобретение земельного участка за 1% от рыночной стоимости</a:t>
            </a:r>
            <a:endParaRPr lang="en-US" sz="3600" b="1" dirty="0">
              <a:ln/>
              <a:pattFill prst="pct80">
                <a:fgClr>
                  <a:srgbClr val="C00000"/>
                </a:fgClr>
                <a:bgClr>
                  <a:schemeClr val="bg1"/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6401" y="1330125"/>
            <a:ext cx="84771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выстраиваться будет сотрудничество? </a:t>
            </a: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1.Открываем совместную ООО два учредителя и равными долями.(Земля дом будет уже на совместной ООО висеть), этим самым избегаем попадания негативных мыслей.</a:t>
            </a: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2.Первоначальные затраты касаемо поиска земли(Юрист, кадастровый инженер, </a:t>
            </a:r>
            <a:r>
              <a:rPr lang="ru-RU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оценщик,специалист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выявлению) 50.000 рублей на 1 участок затраты сразу уходят. Без них не видать остального, </a:t>
            </a:r>
            <a:r>
              <a:rPr lang="ru-RU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Т.к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специалистам оплачивается сразу,</a:t>
            </a: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3.Следующая затрата в пользу Администрации у нас на Задаток и Аренду Земельного участка (оплата должна быть с </a:t>
            </a:r>
            <a:r>
              <a:rPr lang="ru-RU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расчетника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ООО где будет числиться </a:t>
            </a:r>
            <a:r>
              <a:rPr lang="ru-RU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участок) </a:t>
            </a: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Расчетный счет совместной ООО тоже должен быть тогда совместный или их будет 2 у каждой из </a:t>
            </a:r>
            <a:r>
              <a:rPr lang="ru-RU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сторон.что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бы я либо вы оплатили в пользу Администрации.</a:t>
            </a:r>
          </a:p>
          <a:p>
            <a:endParaRPr lang="ru-RU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422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982" y="1"/>
            <a:ext cx="6794018" cy="1416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Приобретение земельного участка за 1% от рыночной стоимости</a:t>
            </a:r>
            <a:endParaRPr lang="en-US" sz="3600" b="1" dirty="0">
              <a:ln/>
              <a:pattFill prst="pct80">
                <a:fgClr>
                  <a:srgbClr val="C00000"/>
                </a:fgClr>
                <a:bgClr>
                  <a:schemeClr val="bg1"/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1" y="1330125"/>
            <a:ext cx="84771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4.Следующая затрата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связана касаемо Строительства дома, это материалы, оплата рабочим , оплата </a:t>
            </a:r>
            <a:r>
              <a:rPr lang="ru-RU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расходников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доставка бензин и </a:t>
            </a:r>
            <a:r>
              <a:rPr lang="ru-RU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(Которая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уплачивается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пользу подрядной организации перед строительством)</a:t>
            </a: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подрядной организации осуществляется с нашей </a:t>
            </a:r>
            <a:r>
              <a:rPr lang="ru-RU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стороны.Уже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есть проверенный подрядчик кто готов строить такие дома быстро и по эконом варианту. С какого расчетного счета платить подрядной организации за строительство под ключ и когда платить вначале либо по факту строительства, не имеет значения. Важен факт возведения строения. Который будет обязан взять на себя эти обязательства подрядчик строитель.(под ключ: оплата рабочим, оплата на бензин на доставку, оплата материалов, полностью всё что связано с возведением здания)</a:t>
            </a:r>
          </a:p>
          <a:p>
            <a:endParaRPr lang="ru-RU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970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982" y="1"/>
            <a:ext cx="6794018" cy="141612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Реализация</a:t>
            </a:r>
            <a:endParaRPr lang="en-US" sz="3600" b="1" dirty="0">
              <a:ln/>
              <a:pattFill prst="pct80">
                <a:fgClr>
                  <a:srgbClr val="C00000"/>
                </a:fgClr>
                <a:bgClr>
                  <a:schemeClr val="bg1"/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6225" y="1745623"/>
            <a:ext cx="85818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финансовые расходы несете вы!</a:t>
            </a: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моей стороны технически-конкретные действия для приобретения и продажи недвижимости.(Полная реализация)</a:t>
            </a: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Прибыль делим по </a:t>
            </a:r>
            <a:r>
              <a:rPr lang="ru-RU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ровну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50 на 50%.</a:t>
            </a:r>
          </a:p>
          <a:p>
            <a:endParaRPr lang="ru-RU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4277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982" y="1"/>
            <a:ext cx="6794018" cy="1416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Приобретение земельного участка за 1% от рыночной стоимости</a:t>
            </a:r>
            <a:endParaRPr lang="en-US" sz="3600" b="1" dirty="0">
              <a:ln/>
              <a:pattFill prst="pct80">
                <a:fgClr>
                  <a:srgbClr val="C00000"/>
                </a:fgClr>
                <a:bgClr>
                  <a:schemeClr val="bg1"/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3375" y="1787414"/>
            <a:ext cx="814372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+mj-lt"/>
              </a:rPr>
              <a:t>Благодарю за ваше внимание! </a:t>
            </a:r>
          </a:p>
          <a:p>
            <a:endParaRPr lang="ru-RU" sz="4000" dirty="0" smtClean="0">
              <a:latin typeface="+mj-lt"/>
            </a:endParaRPr>
          </a:p>
          <a:p>
            <a:endParaRPr lang="ru-RU" sz="4000" dirty="0" smtClean="0">
              <a:latin typeface="+mj-lt"/>
            </a:endParaRPr>
          </a:p>
          <a:p>
            <a:endParaRPr lang="ru-RU" sz="4000" dirty="0">
              <a:latin typeface="+mj-lt"/>
            </a:endParaRPr>
          </a:p>
          <a:p>
            <a:endParaRPr lang="ru-RU" sz="4000" dirty="0" smtClean="0">
              <a:latin typeface="+mj-lt"/>
            </a:endParaRPr>
          </a:p>
          <a:p>
            <a:endParaRPr lang="ru-RU" sz="2400" i="1" u="sng" dirty="0" smtClean="0">
              <a:latin typeface="+mj-lt"/>
            </a:endParaRPr>
          </a:p>
          <a:p>
            <a:endParaRPr lang="ru-RU" sz="2400" i="1" u="sng" dirty="0">
              <a:latin typeface="+mj-lt"/>
            </a:endParaRPr>
          </a:p>
          <a:p>
            <a:r>
              <a:rPr lang="ru-RU" sz="2400" i="1" u="sng" dirty="0" smtClean="0">
                <a:latin typeface="+mj-lt"/>
              </a:rPr>
              <a:t>С Уважением ООО «НОВАЯ ЗЕМЛЯ»</a:t>
            </a:r>
          </a:p>
          <a:p>
            <a:r>
              <a:rPr lang="ru-RU" sz="2400" i="1" u="sng" dirty="0" smtClean="0">
                <a:latin typeface="+mj-lt"/>
              </a:rPr>
              <a:t>Пермский край, </a:t>
            </a:r>
            <a:r>
              <a:rPr lang="ru-RU" sz="2400" i="1" u="sng" dirty="0" err="1" smtClean="0">
                <a:latin typeface="+mj-lt"/>
              </a:rPr>
              <a:t>г.Чайковский</a:t>
            </a:r>
            <a:endParaRPr lang="ru-RU" sz="2400" i="1" u="sng" dirty="0">
              <a:latin typeface="+mj-lt"/>
            </a:endParaRPr>
          </a:p>
          <a:p>
            <a:r>
              <a:rPr lang="ru-RU" sz="2400" i="1" u="sng" dirty="0" smtClean="0">
                <a:latin typeface="+mj-lt"/>
              </a:rPr>
              <a:t>Ниязов Марат </a:t>
            </a:r>
            <a:r>
              <a:rPr lang="ru-RU" sz="2400" i="1" u="sng" dirty="0" err="1" smtClean="0">
                <a:latin typeface="+mj-lt"/>
              </a:rPr>
              <a:t>Ильфатович</a:t>
            </a:r>
            <a:r>
              <a:rPr lang="ru-RU" sz="2400" i="1" u="sng" dirty="0" smtClean="0">
                <a:latin typeface="+mj-lt"/>
              </a:rPr>
              <a:t>.</a:t>
            </a:r>
          </a:p>
          <a:p>
            <a:r>
              <a:rPr lang="ru-RU" sz="4000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9000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982" y="1"/>
            <a:ext cx="6794018" cy="1416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Приобретение земельного участка за 1% от рыночной стоимости</a:t>
            </a:r>
            <a:endParaRPr lang="en-US" sz="3600" b="1" dirty="0">
              <a:ln/>
              <a:pattFill prst="pct80">
                <a:fgClr>
                  <a:srgbClr val="C00000"/>
                </a:fgClr>
                <a:bgClr>
                  <a:schemeClr val="bg1"/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075" y="1612800"/>
            <a:ext cx="88011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1)</a:t>
            </a:r>
            <a:r>
              <a:rPr lang="ru-RU" sz="2400" dirty="0" smtClean="0"/>
              <a:t>Нашими специалистами с помощью специализированных программ, проводится ручной способ выявления пустующих участков под различные цели.</a:t>
            </a:r>
            <a:endParaRPr lang="ru-RU" sz="2400" dirty="0"/>
          </a:p>
          <a:p>
            <a:r>
              <a:rPr lang="en-US" sz="2400" dirty="0" smtClean="0"/>
              <a:t>2)</a:t>
            </a:r>
            <a:r>
              <a:rPr lang="ru-RU" sz="2400" dirty="0" smtClean="0"/>
              <a:t>Оценщики </a:t>
            </a:r>
            <a:r>
              <a:rPr lang="ru-RU" sz="2400" dirty="0"/>
              <a:t>производят оценку в каждом районе, на кадастровую и рыночную </a:t>
            </a:r>
            <a:r>
              <a:rPr lang="ru-RU" sz="2400" dirty="0" smtClean="0"/>
              <a:t>стоимость, производят все дальнейшие расчеты.</a:t>
            </a:r>
          </a:p>
          <a:p>
            <a:r>
              <a:rPr lang="en-US" sz="2400" dirty="0" smtClean="0"/>
              <a:t>3)</a:t>
            </a:r>
            <a:r>
              <a:rPr lang="ru-RU" sz="2400" dirty="0" smtClean="0"/>
              <a:t>Кадастровым </a:t>
            </a:r>
            <a:r>
              <a:rPr lang="ru-RU" sz="2400" dirty="0"/>
              <a:t>инженером зарисовывается схема расположения на земельном участке. </a:t>
            </a:r>
          </a:p>
          <a:p>
            <a:r>
              <a:rPr lang="en-US" sz="2400" dirty="0" smtClean="0"/>
              <a:t>4)</a:t>
            </a:r>
            <a:r>
              <a:rPr lang="ru-RU" sz="2400" dirty="0" smtClean="0"/>
              <a:t>Юристы </a:t>
            </a:r>
            <a:r>
              <a:rPr lang="ru-RU" sz="2400" dirty="0"/>
              <a:t>готовят заявление с указанием на правовую информацию, прописанную в земельном кодексе, и др. правовых актах, где мы имеем право выкупить за 1% от рыночной стоимости.</a:t>
            </a:r>
          </a:p>
          <a:p>
            <a:pPr marL="457200" indent="-457200">
              <a:buAutoNum type="arabicPeriod" startAt="2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1032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982" y="1"/>
            <a:ext cx="6794018" cy="1416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Приобретение земельного участка за 1% от рыночной стоимости</a:t>
            </a:r>
            <a:endParaRPr lang="en-US" sz="3600" b="1" dirty="0">
              <a:ln/>
              <a:pattFill prst="pct80">
                <a:fgClr>
                  <a:srgbClr val="C00000"/>
                </a:fgClr>
                <a:bgClr>
                  <a:schemeClr val="bg1"/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25" y="1612800"/>
            <a:ext cx="86582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u="sng" dirty="0"/>
              <a:t>В данном проекте, на видео-презентации предоставлен конкретный расчёт земельного участка, с рыночной </a:t>
            </a:r>
            <a:r>
              <a:rPr lang="ru-RU" sz="2400" i="1" u="sng" dirty="0" smtClean="0"/>
              <a:t>стоимостью 5.000.000 </a:t>
            </a:r>
            <a:r>
              <a:rPr lang="ru-RU" sz="2400" i="1" u="sng" dirty="0"/>
              <a:t>рублей, где мы его приобретаем </a:t>
            </a:r>
            <a:r>
              <a:rPr lang="ru-RU" sz="2400" i="1" u="sng" dirty="0" smtClean="0"/>
              <a:t>в собственность, всего </a:t>
            </a:r>
            <a:r>
              <a:rPr lang="ru-RU" sz="2400" i="1" u="sng" dirty="0"/>
              <a:t>за 338.000 рублей </a:t>
            </a:r>
          </a:p>
          <a:p>
            <a:r>
              <a:rPr lang="ru-RU" sz="2400" dirty="0" smtClean="0"/>
              <a:t>5)Эта </a:t>
            </a:r>
            <a:r>
              <a:rPr lang="ru-RU" sz="2400" dirty="0"/>
              <a:t>схема вместе с заявлением, подаётся в администрацию </a:t>
            </a:r>
            <a:r>
              <a:rPr lang="ru-RU" sz="2400" dirty="0" smtClean="0"/>
              <a:t>города, </a:t>
            </a:r>
            <a:r>
              <a:rPr lang="ru-RU" sz="2400" dirty="0"/>
              <a:t>как от ООО так и от </a:t>
            </a:r>
            <a:r>
              <a:rPr lang="ru-RU" sz="2400" dirty="0" err="1"/>
              <a:t>Ф</a:t>
            </a:r>
            <a:r>
              <a:rPr lang="ru-RU" sz="2400" dirty="0" err="1" smtClean="0"/>
              <a:t>из</a:t>
            </a:r>
            <a:r>
              <a:rPr lang="ru-RU" sz="2400" dirty="0" smtClean="0"/>
              <a:t> </a:t>
            </a:r>
            <a:r>
              <a:rPr lang="ru-RU" sz="2400" dirty="0"/>
              <a:t>лица, как в электронном </a:t>
            </a:r>
            <a:r>
              <a:rPr lang="ru-RU" sz="2400" dirty="0" smtClean="0"/>
              <a:t>виде, так </a:t>
            </a:r>
            <a:r>
              <a:rPr lang="ru-RU" sz="2400" dirty="0"/>
              <a:t>можно подать в бумажном виде., придя ножками в администрацию. </a:t>
            </a:r>
          </a:p>
        </p:txBody>
      </p:sp>
    </p:spTree>
    <p:extLst>
      <p:ext uri="{BB962C8B-B14F-4D97-AF65-F5344CB8AC3E}">
        <p14:creationId xmlns:p14="http://schemas.microsoft.com/office/powerpoint/2010/main" val="380954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982" y="1"/>
            <a:ext cx="6794018" cy="1416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Приобретение земельного участка за 1% от рыночной стоимости</a:t>
            </a:r>
            <a:endParaRPr lang="en-US" sz="3600" b="1" dirty="0">
              <a:ln/>
              <a:pattFill prst="pct80">
                <a:fgClr>
                  <a:srgbClr val="C00000"/>
                </a:fgClr>
                <a:bgClr>
                  <a:schemeClr val="bg1"/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1" y="1412775"/>
            <a:ext cx="8686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Обращение рассматривается </a:t>
            </a:r>
            <a:r>
              <a:rPr lang="ru-RU" sz="2400" dirty="0"/>
              <a:t>исполнительным органом местного </a:t>
            </a:r>
            <a:r>
              <a:rPr lang="ru-RU" sz="2400" dirty="0" smtClean="0"/>
              <a:t>самоуправления, 30 </a:t>
            </a:r>
            <a:r>
              <a:rPr lang="ru-RU" sz="2400" dirty="0"/>
              <a:t>дней с момента подачи </a:t>
            </a:r>
            <a:r>
              <a:rPr lang="ru-RU" sz="2400" dirty="0" smtClean="0"/>
              <a:t>заявления. Как </a:t>
            </a:r>
            <a:r>
              <a:rPr lang="ru-RU" sz="2400" dirty="0"/>
              <a:t>только нам администрация утверждает </a:t>
            </a:r>
            <a:r>
              <a:rPr lang="ru-RU" sz="2400" dirty="0" smtClean="0"/>
              <a:t>схему,  </a:t>
            </a:r>
            <a:r>
              <a:rPr lang="ru-RU" sz="2400" dirty="0"/>
              <a:t>выдают постановление об утверждении схемы, а так же присвоения конкретного адреса на земельный </a:t>
            </a:r>
            <a:r>
              <a:rPr lang="ru-RU" sz="2400" dirty="0" smtClean="0"/>
              <a:t>участок, с ФИО собственника. Всё </a:t>
            </a:r>
            <a:r>
              <a:rPr lang="ru-RU" sz="2400" dirty="0"/>
              <a:t>с этого </a:t>
            </a:r>
            <a:r>
              <a:rPr lang="ru-RU" sz="2400" dirty="0" smtClean="0"/>
              <a:t>момента, </a:t>
            </a:r>
            <a:r>
              <a:rPr lang="ru-RU" sz="2400" dirty="0"/>
              <a:t>данная схема согласно ЗК РФ Статья 11.10. </a:t>
            </a:r>
            <a:r>
              <a:rPr lang="ru-RU" sz="2400" dirty="0" smtClean="0"/>
              <a:t>Срок </a:t>
            </a:r>
            <a:r>
              <a:rPr lang="ru-RU" sz="2400" dirty="0"/>
              <a:t>действия решения об утверждении схемы расположения земельного участка составляет два года. (</a:t>
            </a:r>
            <a:r>
              <a:rPr lang="ru-RU" sz="2400" dirty="0" err="1"/>
              <a:t>т.е</a:t>
            </a:r>
            <a:r>
              <a:rPr lang="ru-RU" sz="2400" dirty="0"/>
              <a:t> в течении этого срока, претендовать на этот земельный участок не кто не имеет право)</a:t>
            </a:r>
          </a:p>
          <a:p>
            <a:r>
              <a:rPr lang="ru-RU" sz="2400" dirty="0" smtClean="0"/>
              <a:t>6)Далее </a:t>
            </a:r>
            <a:r>
              <a:rPr lang="ru-RU" sz="2400" dirty="0"/>
              <a:t>необходимо подготавливать межевой план для осуществления Государственного Кадастрового Учета, </a:t>
            </a:r>
            <a:r>
              <a:rPr lang="ru-RU" sz="2400" dirty="0" smtClean="0"/>
              <a:t>это делают наши инженеры</a:t>
            </a:r>
            <a:r>
              <a:rPr lang="ru-RU" sz="2400" dirty="0"/>
              <a:t>, </a:t>
            </a:r>
            <a:r>
              <a:rPr lang="ru-RU" sz="2400" dirty="0" smtClean="0"/>
              <a:t>формируют проекты и подписывают </a:t>
            </a:r>
            <a:r>
              <a:rPr lang="ru-RU" sz="2400" dirty="0"/>
              <a:t>своей квалификационной </a:t>
            </a:r>
            <a:r>
              <a:rPr lang="ru-RU" sz="2400" dirty="0" smtClean="0"/>
              <a:t>подписью.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0954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982" y="1"/>
            <a:ext cx="6794018" cy="1416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Приобретение земельного участка за 1% от рыночной стоимости</a:t>
            </a:r>
            <a:endParaRPr lang="en-US" sz="3600" b="1" dirty="0">
              <a:ln/>
              <a:pattFill prst="pct80">
                <a:fgClr>
                  <a:srgbClr val="C00000"/>
                </a:fgClr>
                <a:bgClr>
                  <a:schemeClr val="bg1"/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" y="1612800"/>
            <a:ext cx="86295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7)Затем </a:t>
            </a:r>
            <a:r>
              <a:rPr lang="ru-RU" sz="2400" dirty="0"/>
              <a:t>этот межевой </a:t>
            </a:r>
            <a:r>
              <a:rPr lang="ru-RU" sz="2400" dirty="0" smtClean="0"/>
              <a:t>план, </a:t>
            </a:r>
            <a:r>
              <a:rPr lang="ru-RU" sz="2400" dirty="0"/>
              <a:t>он в электронном носителе, в виде </a:t>
            </a:r>
            <a:r>
              <a:rPr lang="ru-RU" sz="2400" dirty="0" smtClean="0"/>
              <a:t>архива, </a:t>
            </a:r>
            <a:r>
              <a:rPr lang="ru-RU" sz="2400" dirty="0"/>
              <a:t>подаётся в органы государственной регистрации, где он должен встать на учет и </a:t>
            </a:r>
            <a:r>
              <a:rPr lang="ru-RU" sz="2400" dirty="0" smtClean="0"/>
              <a:t>где </a:t>
            </a:r>
            <a:r>
              <a:rPr lang="ru-RU" sz="2400" dirty="0"/>
              <a:t>органами государственной </a:t>
            </a:r>
            <a:r>
              <a:rPr lang="ru-RU" sz="2400" dirty="0" smtClean="0"/>
              <a:t>регистрации, </a:t>
            </a:r>
            <a:r>
              <a:rPr lang="ru-RU" sz="2400" dirty="0"/>
              <a:t>выдаётся выписка (кадастровый паспорт) на земельный участок, (подать можно либо в МФЦ либо дистанционно с компьютера), сроки регламентированные законом 7 </a:t>
            </a:r>
            <a:r>
              <a:rPr lang="ru-RU" sz="2400" dirty="0" smtClean="0"/>
              <a:t>дней.</a:t>
            </a:r>
          </a:p>
          <a:p>
            <a:r>
              <a:rPr lang="ru-RU" sz="2400" dirty="0" smtClean="0"/>
              <a:t>8)Как </a:t>
            </a:r>
            <a:r>
              <a:rPr lang="ru-RU" sz="2400" dirty="0"/>
              <a:t>только орган государственной регистрации выдал нам эту выписку, готовим заявление идем снова в администрацию и пишем заявление о предоставлении этого земельного участка в собственность, которое должны рассмотреть в течении 30 дней.( Федеральный закон от 02.05.2006 N 59-ФЗ (ред. от 27.12.2018) "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0954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982" y="1"/>
            <a:ext cx="6794018" cy="1416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Приобретение земельного участка за 1% от рыночной стоимости</a:t>
            </a:r>
            <a:endParaRPr lang="en-US" sz="3600" b="1" dirty="0">
              <a:ln/>
              <a:pattFill prst="pct80">
                <a:fgClr>
                  <a:srgbClr val="C00000"/>
                </a:fgClr>
                <a:bgClr>
                  <a:schemeClr val="bg1"/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612800"/>
            <a:ext cx="8515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О порядке рассмотрения обращений граждан Российской Федерации"</a:t>
            </a:r>
          </a:p>
          <a:p>
            <a:r>
              <a:rPr lang="ru-RU" sz="2400" dirty="0"/>
              <a:t>-Письменное обращение, поступившее в государственный орган, орган местного самоуправления или должностному лицу в соответствии с их компетенцией, рассматривается в течение 30 </a:t>
            </a:r>
            <a:r>
              <a:rPr lang="ru-RU" sz="2400" dirty="0" smtClean="0"/>
              <a:t>дней, </a:t>
            </a:r>
            <a:r>
              <a:rPr lang="ru-RU" sz="2400" dirty="0"/>
              <a:t>со дня регистрации письменного обращения, </a:t>
            </a:r>
          </a:p>
          <a:p>
            <a:r>
              <a:rPr lang="ru-RU" sz="2400" dirty="0" smtClean="0"/>
              <a:t>-Можно в </a:t>
            </a:r>
            <a:r>
              <a:rPr lang="ru-RU" sz="2400" dirty="0"/>
              <a:t>один раз подать сразу схему на утверждение и заявление о предоставление </a:t>
            </a:r>
            <a:r>
              <a:rPr lang="ru-RU" sz="2400" dirty="0" smtClean="0"/>
              <a:t>земельного участка, </a:t>
            </a:r>
            <a:r>
              <a:rPr lang="ru-RU" sz="2400" dirty="0"/>
              <a:t>что бы два раза не </a:t>
            </a:r>
            <a:r>
              <a:rPr lang="ru-RU" sz="2400" dirty="0" smtClean="0"/>
              <a:t>ходить, тогда </a:t>
            </a:r>
            <a:r>
              <a:rPr lang="ru-RU" sz="2400" dirty="0"/>
              <a:t>общий срок будет 60 </a:t>
            </a:r>
            <a:r>
              <a:rPr lang="ru-RU" sz="2400" dirty="0" smtClean="0"/>
              <a:t>дней.</a:t>
            </a:r>
          </a:p>
          <a:p>
            <a:r>
              <a:rPr lang="ru-RU" sz="2400" dirty="0"/>
              <a:t>в первые 30 дней схему должны утвердить , и второй срок 30 дней на опубликование аукциона о предоставление земельного участка.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0954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982" y="1"/>
            <a:ext cx="6794018" cy="1416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Приобретение земельного участка за 1% от рыночной стоимости</a:t>
            </a:r>
            <a:endParaRPr lang="en-US" sz="3600" b="1" dirty="0">
              <a:ln/>
              <a:pattFill prst="pct80">
                <a:fgClr>
                  <a:srgbClr val="C00000"/>
                </a:fgClr>
                <a:bgClr>
                  <a:schemeClr val="bg1"/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612800"/>
            <a:ext cx="8591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далее </a:t>
            </a:r>
            <a:r>
              <a:rPr lang="ru-RU" sz="2400" dirty="0"/>
              <a:t>Администрация опубликовывает извещение о предоставлении земельного участка в газете и на официальном сайте </a:t>
            </a:r>
            <a:r>
              <a:rPr lang="ru-RU" sz="2400" dirty="0" smtClean="0"/>
              <a:t>Администрации.</a:t>
            </a:r>
          </a:p>
          <a:p>
            <a:r>
              <a:rPr lang="ru-RU" sz="2400" dirty="0" smtClean="0"/>
              <a:t>9)Специалисты </a:t>
            </a:r>
            <a:r>
              <a:rPr lang="ru-RU" sz="2400" dirty="0"/>
              <a:t>подготавливают всю необходимую </a:t>
            </a:r>
            <a:r>
              <a:rPr lang="ru-RU" sz="2400" dirty="0" smtClean="0"/>
              <a:t>документацию, </a:t>
            </a:r>
            <a:r>
              <a:rPr lang="ru-RU" sz="2400" dirty="0"/>
              <a:t>для подачи на аукцион.(да в любом случае </a:t>
            </a:r>
            <a:r>
              <a:rPr lang="ru-RU" sz="2400" dirty="0" smtClean="0"/>
              <a:t>администрация разыгрывает </a:t>
            </a:r>
            <a:r>
              <a:rPr lang="ru-RU" sz="2400" dirty="0"/>
              <a:t>аукцион где любой желающий в праве заявиться на данную землю но как показывает практика, что перед аукционом нужно разговаривать с участниками, кто будет в коридоре. перед началом аукциона участники письменно вписывают в журнале, кто на какой лот заявился, на данном этапе нужно стоять рядом и видеть кто куда заявляется, так же выходит член комиссии и опрашивает всех кто на какой лот заявляется.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0954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982" y="1"/>
            <a:ext cx="6794018" cy="1416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Приобретение земельного участка за 1% от рыночной стоимости</a:t>
            </a:r>
            <a:endParaRPr lang="en-US" sz="3600" b="1" dirty="0">
              <a:ln/>
              <a:pattFill prst="pct80">
                <a:fgClr>
                  <a:srgbClr val="C00000"/>
                </a:fgClr>
                <a:bgClr>
                  <a:schemeClr val="bg1"/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2425" y="1612800"/>
            <a:ext cx="84675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10)Если какое либо лицо, пытается </a:t>
            </a:r>
            <a:r>
              <a:rPr lang="ru-RU" sz="2400" dirty="0"/>
              <a:t>заявиться на наш </a:t>
            </a:r>
            <a:r>
              <a:rPr lang="ru-RU" sz="2400" dirty="0" smtClean="0"/>
              <a:t>участок, подходим </a:t>
            </a:r>
            <a:r>
              <a:rPr lang="ru-RU" sz="2400" dirty="0"/>
              <a:t>к нему </a:t>
            </a:r>
            <a:r>
              <a:rPr lang="ru-RU" sz="2400" dirty="0" smtClean="0"/>
              <a:t>и знакомим его с документом, который говорит </a:t>
            </a:r>
            <a:r>
              <a:rPr lang="ru-RU" sz="2400" dirty="0"/>
              <a:t>о </a:t>
            </a:r>
            <a:r>
              <a:rPr lang="ru-RU" sz="2400" dirty="0" smtClean="0"/>
              <a:t>нарушении </a:t>
            </a:r>
            <a:r>
              <a:rPr lang="ru-RU" sz="2400" dirty="0"/>
              <a:t>прав </a:t>
            </a:r>
            <a:r>
              <a:rPr lang="ru-RU" sz="2400" dirty="0" smtClean="0"/>
              <a:t>человека, и наших изначальных затратах на геодезистов, </a:t>
            </a:r>
            <a:r>
              <a:rPr lang="ru-RU" sz="2400" dirty="0" err="1" smtClean="0"/>
              <a:t>т.к</a:t>
            </a:r>
            <a:r>
              <a:rPr lang="ru-RU" sz="2400" dirty="0" smtClean="0"/>
              <a:t> эти процедуры платные 10-20 </a:t>
            </a:r>
            <a:r>
              <a:rPr lang="ru-RU" sz="2400" dirty="0" err="1" smtClean="0"/>
              <a:t>тыс</a:t>
            </a:r>
            <a:r>
              <a:rPr lang="ru-RU" sz="2400" dirty="0" smtClean="0"/>
              <a:t> рублей.  Что бы геодезист выехал на объект и сделал схему расположения земельного участка.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0954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982" y="1"/>
            <a:ext cx="6794018" cy="1416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Приобретение земельного участка за 1% от рыночной стоимости</a:t>
            </a:r>
            <a:endParaRPr lang="en-US" sz="3600" b="1" dirty="0">
              <a:ln/>
              <a:pattFill prst="pct80">
                <a:fgClr>
                  <a:srgbClr val="C00000"/>
                </a:fgClr>
                <a:bgClr>
                  <a:schemeClr val="bg1"/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5775" y="1612800"/>
            <a:ext cx="83342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Что </a:t>
            </a:r>
            <a:r>
              <a:rPr lang="ru-RU" sz="2400" i="1" dirty="0"/>
              <a:t>бы заявиться на аукцион необходим задаток его обычно </a:t>
            </a:r>
            <a:r>
              <a:rPr lang="ru-RU" sz="2400" i="1" dirty="0" smtClean="0"/>
              <a:t>устанавливают </a:t>
            </a:r>
            <a:r>
              <a:rPr lang="ru-RU" sz="2400" i="1" dirty="0"/>
              <a:t>100% от суммы лота, </a:t>
            </a:r>
            <a:r>
              <a:rPr lang="ru-RU" sz="2400" i="1" dirty="0" smtClean="0"/>
              <a:t>который </a:t>
            </a:r>
            <a:r>
              <a:rPr lang="ru-RU" sz="2400" i="1" dirty="0"/>
              <a:t>при </a:t>
            </a:r>
            <a:r>
              <a:rPr lang="ru-RU" sz="2400" i="1" dirty="0" err="1" smtClean="0"/>
              <a:t>пройгрыше</a:t>
            </a:r>
            <a:r>
              <a:rPr lang="ru-RU" sz="2400" i="1" dirty="0" smtClean="0"/>
              <a:t> возвращается </a:t>
            </a:r>
            <a:r>
              <a:rPr lang="ru-RU" sz="2400" i="1" dirty="0"/>
              <a:t>в течении 3-ёх </a:t>
            </a:r>
            <a:r>
              <a:rPr lang="ru-RU" sz="2400" i="1" dirty="0" smtClean="0"/>
              <a:t>дней.</a:t>
            </a:r>
          </a:p>
          <a:p>
            <a:r>
              <a:rPr lang="ru-RU" sz="2400" i="1" dirty="0" smtClean="0"/>
              <a:t>При </a:t>
            </a:r>
            <a:r>
              <a:rPr lang="ru-RU" sz="2400" i="1" dirty="0" err="1" smtClean="0"/>
              <a:t>выйгрыше</a:t>
            </a:r>
            <a:r>
              <a:rPr lang="ru-RU" sz="2400" i="1" dirty="0" smtClean="0"/>
              <a:t> лота, </a:t>
            </a:r>
            <a:r>
              <a:rPr lang="ru-RU" sz="2400" i="1" dirty="0"/>
              <a:t>мы обязаны в течении 3-дней заключить договор аренды с администрацией, и далее в течении 30 дней обязаны оплатить аренду за </a:t>
            </a:r>
            <a:r>
              <a:rPr lang="ru-RU" sz="2400" i="1" dirty="0" smtClean="0"/>
              <a:t>первый год, </a:t>
            </a:r>
            <a:r>
              <a:rPr lang="ru-RU" sz="2400" i="1" dirty="0" err="1"/>
              <a:t>т.е</a:t>
            </a:r>
            <a:r>
              <a:rPr lang="ru-RU" sz="2400" i="1" dirty="0"/>
              <a:t> ту сумму по которой </a:t>
            </a:r>
            <a:r>
              <a:rPr lang="ru-RU" sz="2400" i="1" dirty="0" err="1"/>
              <a:t>выйграем</a:t>
            </a:r>
            <a:r>
              <a:rPr lang="ru-RU" sz="2400" i="1" dirty="0" smtClean="0"/>
              <a:t>, (обычно стартовая) </a:t>
            </a:r>
            <a:r>
              <a:rPr lang="ru-RU" sz="2400" i="1" dirty="0"/>
              <a:t>если не заключить договор либо не оплатить его то задаток не возвращается, </a:t>
            </a:r>
            <a:r>
              <a:rPr lang="ru-RU" sz="2400" i="1" dirty="0" smtClean="0"/>
              <a:t> </a:t>
            </a:r>
            <a:r>
              <a:rPr lang="ru-RU" sz="2400" i="1" dirty="0"/>
              <a:t>при </a:t>
            </a:r>
            <a:r>
              <a:rPr lang="ru-RU" sz="2400" i="1" dirty="0" err="1" smtClean="0"/>
              <a:t>выйгрыше</a:t>
            </a:r>
            <a:r>
              <a:rPr lang="ru-RU" sz="2400" i="1" dirty="0" smtClean="0"/>
              <a:t> </a:t>
            </a:r>
            <a:r>
              <a:rPr lang="ru-RU" sz="2400" i="1" dirty="0"/>
              <a:t>задаток списывают в счет аренды, если по сумме не хватает то наша задача доплатить в счет аренды.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3573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427</TotalTime>
  <Words>1624</Words>
  <Application>Microsoft Office PowerPoint</Application>
  <PresentationFormat>Экран (4:3)</PresentationFormat>
  <Paragraphs>98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Действующий бизнес по Приобретению земельных участков за 1 % от рыночной стоимости у Администрации, с последующей реализацией.</vt:lpstr>
      <vt:lpstr>Приобретение земельного участка за 1% от рыночной стоимости</vt:lpstr>
      <vt:lpstr>Приобретение земельного участка за 1% от рыночной стоимости</vt:lpstr>
      <vt:lpstr>Приобретение земельного участка за 1% от рыночной стоимости</vt:lpstr>
      <vt:lpstr>Приобретение земельного участка за 1% от рыночной стоимости</vt:lpstr>
      <vt:lpstr>Приобретение земельного участка за 1% от рыночной стоимости</vt:lpstr>
      <vt:lpstr>Приобретение земельного участка за 1% от рыночной стоимости</vt:lpstr>
      <vt:lpstr>Приобретение земельного участка за 1% от рыночной стоимости</vt:lpstr>
      <vt:lpstr>Приобретение земельного участка за 1% от рыночной стоимости</vt:lpstr>
      <vt:lpstr>Приобретение земельного участка за 1% от рыночной стоимости</vt:lpstr>
      <vt:lpstr>Приобретение земельного участка за 1% от рыночной стоимости</vt:lpstr>
      <vt:lpstr>Приобретение земельного участка за 1% от рыночной стоимости</vt:lpstr>
      <vt:lpstr>Приобретение земельного участка за 1% от рыночной стоимости</vt:lpstr>
      <vt:lpstr>Приобретение земельного участка за 1% от рыночной стоимости</vt:lpstr>
      <vt:lpstr>Приобретение земельного участка за 1% от рыночной стоимости</vt:lpstr>
      <vt:lpstr>Приобретение земельного участка за 1% от рыночной стоимости</vt:lpstr>
      <vt:lpstr>Приобретение земельного участка за 1% от рыночной стоимости</vt:lpstr>
      <vt:lpstr>Реализация</vt:lpstr>
      <vt:lpstr>Приобретение земельного участка за 1% от рыночной стоимости</vt:lpstr>
    </vt:vector>
  </TitlesOfParts>
  <Company>PJSC "New Engineering Technologies"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Пользователь Windows</cp:lastModifiedBy>
  <cp:revision>51</cp:revision>
  <dcterms:created xsi:type="dcterms:W3CDTF">2016-11-18T14:12:19Z</dcterms:created>
  <dcterms:modified xsi:type="dcterms:W3CDTF">2020-11-12T13:50:28Z</dcterms:modified>
</cp:coreProperties>
</file>