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592"/>
    <a:srgbClr val="3A5896"/>
    <a:srgbClr val="173A8D"/>
    <a:srgbClr val="1D3C7A"/>
    <a:srgbClr val="21396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-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56"/>
          <a:stretch/>
        </p:blipFill>
        <p:spPr>
          <a:xfrm>
            <a:off x="0" y="0"/>
            <a:ext cx="9144000" cy="14141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" r="-1"/>
          <a:stretch/>
        </p:blipFill>
        <p:spPr>
          <a:xfrm rot="5400000">
            <a:off x="4657061" y="-2923954"/>
            <a:ext cx="1562986" cy="74108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5400" y="0"/>
            <a:ext cx="6578600" cy="1414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erranova059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4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1" y="248093"/>
            <a:ext cx="3689277" cy="4303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421" y="1300491"/>
            <a:ext cx="3338402" cy="3143918"/>
          </a:xfrm>
        </p:spPr>
        <p:txBody>
          <a:bodyPr>
            <a:noAutofit/>
          </a:bodyPr>
          <a:lstStyle/>
          <a:p>
            <a:r>
              <a:rPr lang="ru-RU" sz="2800" dirty="0"/>
              <a:t>Приобретение земельных участков за 1% от рыночной стоимости, с последующим строительством многоквартирных жилых домов.</a:t>
            </a:r>
            <a:r>
              <a:rPr lang="ru-RU" sz="4400" dirty="0"/>
              <a:t/>
            </a:r>
            <a:br>
              <a:rPr lang="ru-RU" sz="4400" dirty="0"/>
            </a:br>
            <a:endParaRPr lang="en-US" sz="4400" b="1" dirty="0"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pattFill prst="pct80">
                <a:fgClr>
                  <a:srgbClr val="C00000"/>
                </a:fgClr>
                <a:bgClr>
                  <a:schemeClr val="bg1">
                    <a:lumMod val="95000"/>
                  </a:schemeClr>
                </a:bgClr>
              </a:pattFill>
              <a:effectLst>
                <a:outerShdw dist="38100" dir="2640000" algn="bl" rotWithShape="0">
                  <a:schemeClr val="tx1">
                    <a:lumMod val="50000"/>
                    <a:lumOff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5915" y="6251945"/>
            <a:ext cx="2721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ООО «НОВАЯ ЗЕМЛЯ»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982" y="1"/>
            <a:ext cx="6794018" cy="141612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выявления земельного участка </a:t>
            </a:r>
            <a:endParaRPr lang="en-US" sz="3600" b="1" dirty="0">
              <a:ln/>
              <a:pattFill prst="pct80">
                <a:fgClr>
                  <a:srgbClr val="C00000"/>
                </a:fgClr>
                <a:bgClr>
                  <a:schemeClr val="bg1"/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800" y="1612800"/>
            <a:ext cx="810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-С помощью программ проводится выгрузка земельных участков на предмет муниципальной собственности, любого города.</a:t>
            </a:r>
          </a:p>
          <a:p>
            <a:r>
              <a:rPr lang="ru-RU" sz="2800" dirty="0"/>
              <a:t>-Вторым этапом специалисты выявляют районы данного города с конкретным видом назначения земли.</a:t>
            </a:r>
          </a:p>
          <a:p>
            <a:r>
              <a:rPr lang="ru-RU" sz="2800" dirty="0"/>
              <a:t>-Далее наши оценщики производят оценку в каждом районе, на кадастровую и рыночную стоимость</a:t>
            </a:r>
          </a:p>
          <a:p>
            <a:r>
              <a:rPr lang="ru-RU" sz="2800" dirty="0"/>
              <a:t>-Следующим этапом проводится анализ на </a:t>
            </a:r>
            <a:r>
              <a:rPr lang="ru-RU" sz="2800" dirty="0" err="1"/>
              <a:t>маржинальность</a:t>
            </a:r>
            <a:r>
              <a:rPr lang="ru-RU" sz="2800" dirty="0"/>
              <a:t> каждого интересующего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291032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5400" y="0"/>
            <a:ext cx="6578600" cy="1807200"/>
          </a:xfrm>
        </p:spPr>
        <p:txBody>
          <a:bodyPr>
            <a:normAutofit/>
          </a:bodyPr>
          <a:lstStyle/>
          <a:p>
            <a:r>
              <a:rPr lang="ru-RU" sz="2200" dirty="0"/>
              <a:t>Для конкретного примера разберём 1 вид земельных участков, пусть это будет ИЖС( для индивидуального жилищного строительства)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Кадастровым </a:t>
            </a:r>
            <a:r>
              <a:rPr lang="ru-RU" sz="1400" dirty="0"/>
              <a:t>инженером зарисовывается схема расположения земельного участка.</a:t>
            </a:r>
          </a:p>
          <a:p>
            <a:r>
              <a:rPr lang="ru-RU" sz="1400" dirty="0" smtClean="0"/>
              <a:t>Далее </a:t>
            </a:r>
            <a:r>
              <a:rPr lang="ru-RU" sz="1400" dirty="0"/>
              <a:t>юристы готовят заявление с указанием на правовую информацию, прописанную в земельном кодексе, и др. Правовых актах, с указанием на то, по какой причине мы имеем права на приобретение участка в любом городе абсолютно вот таким методом, за 1% от рыночной стоимости.</a:t>
            </a:r>
          </a:p>
          <a:p>
            <a:r>
              <a:rPr lang="ru-RU" sz="1600" dirty="0"/>
              <a:t>Далее эта схема вместе с заявлением, подаётся в администрацию города как от ООО так и от </a:t>
            </a:r>
            <a:r>
              <a:rPr lang="ru-RU" sz="1600" dirty="0" err="1"/>
              <a:t>физ</a:t>
            </a:r>
            <a:r>
              <a:rPr lang="ru-RU" sz="1600" dirty="0"/>
              <a:t> лица, как в электронном виде </a:t>
            </a:r>
            <a:r>
              <a:rPr lang="ru-RU" sz="1600" dirty="0" smtClean="0"/>
              <a:t>дистанционно, </a:t>
            </a:r>
            <a:r>
              <a:rPr lang="ru-RU" sz="1600" dirty="0"/>
              <a:t>так и можно подать в бумажном виде., придя ножками в администрацию. На данном этапе важность соблюсти правильность фиксации поданного нами заявления с юридической точки зрения, а именно необходимо что бы у нас была отметка о том что заявление и схему нашу приняли и поставили печать о том что принято конкретной датой.. Если подаём электронно то там фиксируется эта информация номером обращения.</a:t>
            </a:r>
          </a:p>
          <a:p>
            <a:r>
              <a:rPr lang="ru-RU" sz="1600" dirty="0" smtClean="0"/>
              <a:t>Поданная </a:t>
            </a:r>
            <a:r>
              <a:rPr lang="ru-RU" sz="1600" dirty="0"/>
              <a:t>нами схема с заявлением рассматривается исполнительным органом местного самоуправления и (Решение об утверждении или отказ в нем выдается в течение 30 дней с момента подачи заявления.)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56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74381"/>
            <a:ext cx="7886700" cy="523830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как </a:t>
            </a:r>
            <a:r>
              <a:rPr lang="ru-RU" dirty="0"/>
              <a:t>только нам администрация утверждает схему они выдают постановление об утверждении схемы, а так же присвоения конкретного адреса на земельный участок, всё с этого </a:t>
            </a:r>
            <a:r>
              <a:rPr lang="ru-RU" dirty="0" smtClean="0"/>
              <a:t>м</a:t>
            </a:r>
            <a:r>
              <a:rPr lang="ru-RU" dirty="0" smtClean="0"/>
              <a:t>омента </a:t>
            </a:r>
            <a:r>
              <a:rPr lang="ru-RU" dirty="0"/>
              <a:t>данная схема согласно ЗК РФ Статья 11.10. Срок действия решения об утверждении схемы расположения земельного участка составляет два года. (</a:t>
            </a:r>
            <a:r>
              <a:rPr lang="ru-RU" dirty="0" err="1"/>
              <a:t>т.е</a:t>
            </a:r>
            <a:r>
              <a:rPr lang="ru-RU" dirty="0"/>
              <a:t> в течении этого срока не кто желающий претендовать на этот земельный участок не имеет право)</a:t>
            </a:r>
          </a:p>
          <a:p>
            <a:r>
              <a:rPr lang="ru-RU" dirty="0" smtClean="0"/>
              <a:t>далее </a:t>
            </a:r>
            <a:r>
              <a:rPr lang="ru-RU" dirty="0"/>
              <a:t>необходимо подготавливать межевой план для сдачи в </a:t>
            </a:r>
            <a:r>
              <a:rPr lang="ru-RU" dirty="0" err="1"/>
              <a:t>Росреестр</a:t>
            </a:r>
            <a:r>
              <a:rPr lang="ru-RU" dirty="0"/>
              <a:t> это делают наши кадастровые инженеры подготавливают, заверяют своей квалификационной подписью, затем этот межевой план он в электронном носителе, в виде архива подаётся в органы государственной регистрации, где он должен встать на учет и где органами государственной регистрации выдаётся выписка (кадастровый паспорт) на земельный участок, (подать можно либо в МФЦ либо дистанционно с компьютера), сроки регламентированные законом 7 дней.</a:t>
            </a:r>
          </a:p>
          <a:p>
            <a:r>
              <a:rPr lang="ru-RU" dirty="0" smtClean="0"/>
              <a:t>как </a:t>
            </a:r>
            <a:r>
              <a:rPr lang="ru-RU" dirty="0"/>
              <a:t>только нам выдал орган государственной регистрации эту выписку на земельный участок </a:t>
            </a:r>
            <a:r>
              <a:rPr lang="ru-RU" dirty="0" err="1"/>
              <a:t>т.е</a:t>
            </a:r>
            <a:r>
              <a:rPr lang="ru-RU" dirty="0"/>
              <a:t> паспорт на землю мы идем снова в администрацию и пишем заявление о предоставлении этого земельного участка в аренду, которое должны </a:t>
            </a:r>
            <a:r>
              <a:rPr lang="ru-RU" dirty="0" smtClean="0"/>
              <a:t>рассмотреть </a:t>
            </a:r>
            <a:r>
              <a:rPr lang="ru-RU" dirty="0"/>
              <a:t>в течении 30 дней.( Федеральный закон от 02.05.2006 N 59-ФЗ (ред. от 27.12.2018) "О порядке рассмотрения обращений граждан Российской Федерации"</a:t>
            </a:r>
          </a:p>
          <a:p>
            <a:r>
              <a:rPr lang="ru-RU" dirty="0" smtClean="0"/>
              <a:t>Письменное </a:t>
            </a:r>
            <a:r>
              <a:rPr lang="ru-RU" dirty="0"/>
              <a:t>обращение, поступившее в государственный орган, орган местного самоуправления или должностному лицу в соответствии с их компетенцией, рассматривается в течение 30 дней со дня регистрации письменного обращения,</a:t>
            </a:r>
          </a:p>
          <a:p>
            <a:r>
              <a:rPr lang="ru-RU" dirty="0"/>
              <a:t>Подытожив выше сказанное можно в один раз подать сразу схему на утверждение и заявление о предоставление земельного участка , что бы два раза не ходить тогда общий срок будет 60 дней, в первые 30 дней схему должны утвердить , и второй срок 30 дней на опубликование аукциона о предоставление земельного участка.</a:t>
            </a:r>
          </a:p>
          <a:p>
            <a:r>
              <a:rPr lang="ru-RU" dirty="0" smtClean="0"/>
              <a:t>далее </a:t>
            </a:r>
            <a:r>
              <a:rPr lang="ru-RU" dirty="0"/>
              <a:t>Администрация опубликовывает извещение о предоставлении земельного участка в газете на официальном сайте администрации с описанием подготовки комплекта документов для подачи на аукцион,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92055" y="293418"/>
            <a:ext cx="48484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>
                <a:solidFill>
                  <a:prstClr val="black"/>
                </a:solidFill>
              </a:rPr>
              <a:t>Алгоритм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1155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23268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Наши специалисты подготавливают всю необходимую документацию для подачи на аукцион.(да в любом случае администрация разыгрывает аукцион где любой желающий в праве заявиться на данную землю но как показывает практика что перед </a:t>
            </a:r>
            <a:r>
              <a:rPr lang="ru-RU" sz="2900" dirty="0" smtClean="0"/>
              <a:t>аукционом не помешает </a:t>
            </a:r>
            <a:r>
              <a:rPr lang="ru-RU" sz="2900" dirty="0"/>
              <a:t>узнать кто на какой лот заявляется)</a:t>
            </a:r>
          </a:p>
          <a:p>
            <a:r>
              <a:rPr lang="ru-RU" sz="2900" dirty="0"/>
              <a:t>Далее все заходят в аукционный зал, где сидит комиссия из 4-5 человек и участникам каждого лота, дают всем флажки с номером участника, </a:t>
            </a:r>
            <a:r>
              <a:rPr lang="ru-RU" sz="2900" dirty="0" smtClean="0"/>
              <a:t>объявляют </a:t>
            </a:r>
            <a:r>
              <a:rPr lang="ru-RU" sz="2900" dirty="0"/>
              <a:t>аукцион и начинается переторжка, член </a:t>
            </a:r>
            <a:r>
              <a:rPr lang="ru-RU" sz="2900" dirty="0" smtClean="0"/>
              <a:t>комиссии </a:t>
            </a:r>
            <a:r>
              <a:rPr lang="ru-RU" sz="2900" dirty="0"/>
              <a:t>указывает стартовую сумму 1% от стоимость лота, ( называет сумму и начинается отсчет 1.2.3.4.5)  </a:t>
            </a:r>
          </a:p>
          <a:p>
            <a:r>
              <a:rPr lang="ru-RU" sz="2900" dirty="0"/>
              <a:t>Что бы заявиться на аукцион необходим задаток его обычно </a:t>
            </a:r>
            <a:r>
              <a:rPr lang="ru-RU" sz="2900" dirty="0" smtClean="0"/>
              <a:t>устанавливают </a:t>
            </a:r>
            <a:r>
              <a:rPr lang="ru-RU" sz="2900" dirty="0"/>
              <a:t>100% от суммы лота, который при </a:t>
            </a:r>
            <a:r>
              <a:rPr lang="ru-RU" sz="2900" dirty="0" smtClean="0"/>
              <a:t>проигрыше возвращается </a:t>
            </a:r>
            <a:r>
              <a:rPr lang="ru-RU" sz="2900" dirty="0"/>
              <a:t>в течении 3-ёх дней, Если </a:t>
            </a:r>
            <a:r>
              <a:rPr lang="ru-RU" sz="2900" dirty="0" smtClean="0"/>
              <a:t>выиграть </a:t>
            </a:r>
            <a:r>
              <a:rPr lang="ru-RU" sz="2900" dirty="0"/>
              <a:t>лот мы обязаны в течении 3-дней заключить договор аренды с администрацией, и далее в течении 30 дней обязаны оплатить аренду за 1 год </a:t>
            </a:r>
            <a:r>
              <a:rPr lang="ru-RU" sz="2900" dirty="0" err="1"/>
              <a:t>т.е</a:t>
            </a:r>
            <a:r>
              <a:rPr lang="ru-RU" sz="2900" dirty="0"/>
              <a:t> ту сумму по которой </a:t>
            </a:r>
            <a:r>
              <a:rPr lang="ru-RU" sz="2900" dirty="0" smtClean="0"/>
              <a:t>выиграем</a:t>
            </a:r>
            <a:r>
              <a:rPr lang="ru-RU" sz="2900" dirty="0"/>
              <a:t>, если не заключить договор либо не оплатить его то задаток не возвращается, при </a:t>
            </a:r>
            <a:r>
              <a:rPr lang="ru-RU" sz="2900" dirty="0" smtClean="0"/>
              <a:t>выигрыше </a:t>
            </a:r>
            <a:r>
              <a:rPr lang="ru-RU" sz="2900" dirty="0"/>
              <a:t>задаток списывают в счет аренды, если по сумме не хватает то наша задача доплатить в счет </a:t>
            </a:r>
            <a:r>
              <a:rPr lang="ru-RU" sz="2900" dirty="0" smtClean="0"/>
              <a:t>аренды</a:t>
            </a:r>
          </a:p>
          <a:p>
            <a:r>
              <a:rPr lang="ru-RU" sz="2900" dirty="0"/>
              <a:t>всё </a:t>
            </a:r>
            <a:r>
              <a:rPr lang="ru-RU" sz="2900" dirty="0" smtClean="0"/>
              <a:t>Договор </a:t>
            </a:r>
            <a:r>
              <a:rPr lang="ru-RU" sz="2900" dirty="0"/>
              <a:t>аренды заключаем, обычно срок заключения от 5-20 лет срок зависит от назначения земли, уже конкретно будет известно </a:t>
            </a:r>
            <a:r>
              <a:rPr lang="ru-RU" sz="2900" dirty="0" smtClean="0"/>
              <a:t>перед </a:t>
            </a:r>
            <a:r>
              <a:rPr lang="ru-RU" sz="2900" dirty="0"/>
              <a:t>аукционом на какой срок </a:t>
            </a:r>
            <a:r>
              <a:rPr lang="ru-RU" sz="2900" dirty="0" smtClean="0"/>
              <a:t>заключаем </a:t>
            </a:r>
            <a:r>
              <a:rPr lang="ru-RU" sz="2900" dirty="0"/>
              <a:t>ну это не важно на какой что это будет 5 либо 20 лет, в любом случае нам необходимо либо продать право на аренду либо переводить в собственность.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7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дейсвий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далее пишем уведомление в Администрацию о планируем строительстве где так же они выдают документ. (этот документ необходимо кадастровому инженеру для сбора технического плана уже на здание за счет которого мы имеем основание перевести из аренды в собственность за 1.5-3% от кадастровой стоимости, необходим фундамент и пол коробки, на данном этапе привлекаются строительные организации на подряд. С предварительным тщательным анализом подрядчика на добросовестность.</a:t>
            </a:r>
          </a:p>
          <a:p>
            <a:r>
              <a:rPr lang="ru-RU" sz="1800" dirty="0" smtClean="0"/>
              <a:t>как </a:t>
            </a:r>
            <a:r>
              <a:rPr lang="ru-RU" sz="1800" dirty="0"/>
              <a:t>только у нас есть фундамент и чуть коробки всё, наши инженеры проводят замеры согласно земельному законодательству. Далее делает технических план здания и (оформляет )как незавершённое </a:t>
            </a:r>
            <a:r>
              <a:rPr lang="ru-RU" sz="1800" dirty="0" smtClean="0"/>
              <a:t>строительство.</a:t>
            </a:r>
            <a:endParaRPr lang="ru-RU" sz="1800" dirty="0"/>
          </a:p>
          <a:p>
            <a:r>
              <a:rPr lang="ru-RU" sz="1800" dirty="0"/>
              <a:t>Наши специалисты готовят заявление где идём снова в Администрацию и подаем его либо это делается дистанционно, о выкупе земельного участка из аренды в собственность(в данном случае аукциона уже нет </a:t>
            </a:r>
            <a:r>
              <a:rPr lang="ru-RU" sz="1800" dirty="0" err="1"/>
              <a:t>т.к</a:t>
            </a:r>
            <a:r>
              <a:rPr lang="ru-RU" sz="1800" dirty="0"/>
              <a:t> у нас есть капитальное строение, оформленное под незавершенное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220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6200" y="93600"/>
            <a:ext cx="4116200" cy="1414130"/>
          </a:xfrm>
        </p:spPr>
        <p:txBody>
          <a:bodyPr/>
          <a:lstStyle/>
          <a:p>
            <a:r>
              <a:rPr lang="ru-RU" dirty="0" err="1"/>
              <a:t>Р</a:t>
            </a:r>
            <a:r>
              <a:rPr lang="ru-RU" dirty="0" err="1" smtClean="0"/>
              <a:t>еализаця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Первый метод это продать его жилые помещения (квартиры) ниже рыночной стоимости через тендеры, один из примеров тендеров, когда администрация разыгрывает аукционы на приобретение </a:t>
            </a:r>
            <a:r>
              <a:rPr lang="ru-RU" dirty="0" smtClean="0"/>
              <a:t>жилья</a:t>
            </a:r>
          </a:p>
          <a:p>
            <a:r>
              <a:rPr lang="ru-RU" dirty="0" smtClean="0"/>
              <a:t>Второй вариант обмен материнского </a:t>
            </a:r>
            <a:r>
              <a:rPr lang="ru-RU" dirty="0" smtClean="0"/>
              <a:t>капитала</a:t>
            </a:r>
          </a:p>
          <a:p>
            <a:r>
              <a:rPr lang="ru-RU" dirty="0" smtClean="0"/>
              <a:t>Либо для людей, у которых нет возможности приобрести за наличные строительство дома с землей, мы заключаем договор с  банком, чтобы клиент смог через ипотеку приобрести у нас недвижимость.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4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terranova059@mail.ru</a:t>
            </a:r>
            <a:endParaRPr lang="en-US" dirty="0" smtClean="0"/>
          </a:p>
          <a:p>
            <a:r>
              <a:rPr lang="ru-RU" dirty="0" smtClean="0"/>
              <a:t>Тел.: +7(950) </a:t>
            </a:r>
            <a:r>
              <a:rPr lang="ru-RU" dirty="0" smtClean="0"/>
              <a:t>457-35-20 </a:t>
            </a:r>
            <a:r>
              <a:rPr lang="ru-RU" sz="2400" dirty="0" smtClean="0"/>
              <a:t>(Ниязов Марат </a:t>
            </a:r>
            <a:r>
              <a:rPr lang="ru-RU" sz="2400" dirty="0" err="1" smtClean="0"/>
              <a:t>Ильфатович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99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913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Приобретение земельных участков за 1% от рыночной стоимости, с последующим строительством многоквартирных жилых домов. </vt:lpstr>
      <vt:lpstr>выявления земельного участка </vt:lpstr>
      <vt:lpstr>Для конкретного примера разберём 1 вид земельных участков, пусть это будет ИЖС( для индивидуального жилищного строительства) </vt:lpstr>
      <vt:lpstr>Презентация PowerPoint</vt:lpstr>
      <vt:lpstr>Алгоритм действий</vt:lpstr>
      <vt:lpstr>Алгоритм дейсвий</vt:lpstr>
      <vt:lpstr>Реализаця</vt:lpstr>
      <vt:lpstr>Контакты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мой</cp:lastModifiedBy>
  <cp:revision>21</cp:revision>
  <dcterms:created xsi:type="dcterms:W3CDTF">2016-11-18T14:12:19Z</dcterms:created>
  <dcterms:modified xsi:type="dcterms:W3CDTF">2020-11-01T14:06:32Z</dcterms:modified>
</cp:coreProperties>
</file>