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70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1327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532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62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019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5817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170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83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8339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7777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2691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151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F165-5902-44D0-8B3E-23E4549BA3E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7E56-4D04-4762-9154-370C4015FA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252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caf-tea-effects-sunday-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34670"/>
            <a:ext cx="4446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5400" dirty="0" smtClean="0">
                <a:solidFill>
                  <a:schemeClr val="accent4"/>
                </a:solidFill>
              </a:rPr>
              <a:t>чай</a:t>
            </a:r>
            <a:r>
              <a:rPr lang="en-US" sz="5400" dirty="0" smtClean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54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Point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</a:t>
            </a:r>
            <a:endParaRPr lang="en-GB" sz="3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75372" y="4682268"/>
            <a:ext cx="1600200" cy="1600200"/>
            <a:chOff x="0" y="0"/>
            <a:chExt cx="381940" cy="381940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8575" y="28575"/>
              <a:ext cx="322301" cy="322301"/>
            </a:xfrm>
            <a:custGeom>
              <a:avLst/>
              <a:gdLst>
                <a:gd name="T0" fmla="*/ 43 w 86"/>
                <a:gd name="T1" fmla="*/ 0 h 86"/>
                <a:gd name="T2" fmla="*/ 0 w 86"/>
                <a:gd name="T3" fmla="*/ 43 h 86"/>
                <a:gd name="T4" fmla="*/ 25 w 86"/>
                <a:gd name="T5" fmla="*/ 82 h 86"/>
                <a:gd name="T6" fmla="*/ 26 w 86"/>
                <a:gd name="T7" fmla="*/ 56 h 86"/>
                <a:gd name="T8" fmla="*/ 23 w 86"/>
                <a:gd name="T9" fmla="*/ 55 h 86"/>
                <a:gd name="T10" fmla="*/ 14 w 86"/>
                <a:gd name="T11" fmla="*/ 36 h 86"/>
                <a:gd name="T12" fmla="*/ 29 w 86"/>
                <a:gd name="T13" fmla="*/ 18 h 86"/>
                <a:gd name="T14" fmla="*/ 29 w 86"/>
                <a:gd name="T15" fmla="*/ 18 h 86"/>
                <a:gd name="T16" fmla="*/ 44 w 86"/>
                <a:gd name="T17" fmla="*/ 36 h 86"/>
                <a:gd name="T18" fmla="*/ 35 w 86"/>
                <a:gd name="T19" fmla="*/ 55 h 86"/>
                <a:gd name="T20" fmla="*/ 31 w 86"/>
                <a:gd name="T21" fmla="*/ 56 h 86"/>
                <a:gd name="T22" fmla="*/ 33 w 86"/>
                <a:gd name="T23" fmla="*/ 85 h 86"/>
                <a:gd name="T24" fmla="*/ 43 w 86"/>
                <a:gd name="T25" fmla="*/ 86 h 86"/>
                <a:gd name="T26" fmla="*/ 57 w 86"/>
                <a:gd name="T27" fmla="*/ 84 h 86"/>
                <a:gd name="T28" fmla="*/ 58 w 86"/>
                <a:gd name="T29" fmla="*/ 58 h 86"/>
                <a:gd name="T30" fmla="*/ 50 w 86"/>
                <a:gd name="T31" fmla="*/ 52 h 86"/>
                <a:gd name="T32" fmla="*/ 52 w 86"/>
                <a:gd name="T33" fmla="*/ 18 h 86"/>
                <a:gd name="T34" fmla="*/ 54 w 86"/>
                <a:gd name="T35" fmla="*/ 18 h 86"/>
                <a:gd name="T36" fmla="*/ 54 w 86"/>
                <a:gd name="T37" fmla="*/ 47 h 86"/>
                <a:gd name="T38" fmla="*/ 57 w 86"/>
                <a:gd name="T39" fmla="*/ 47 h 86"/>
                <a:gd name="T40" fmla="*/ 57 w 86"/>
                <a:gd name="T41" fmla="*/ 18 h 86"/>
                <a:gd name="T42" fmla="*/ 60 w 86"/>
                <a:gd name="T43" fmla="*/ 18 h 86"/>
                <a:gd name="T44" fmla="*/ 60 w 86"/>
                <a:gd name="T45" fmla="*/ 47 h 86"/>
                <a:gd name="T46" fmla="*/ 63 w 86"/>
                <a:gd name="T47" fmla="*/ 47 h 86"/>
                <a:gd name="T48" fmla="*/ 63 w 86"/>
                <a:gd name="T49" fmla="*/ 18 h 86"/>
                <a:gd name="T50" fmla="*/ 66 w 86"/>
                <a:gd name="T51" fmla="*/ 18 h 86"/>
                <a:gd name="T52" fmla="*/ 66 w 86"/>
                <a:gd name="T53" fmla="*/ 47 h 86"/>
                <a:gd name="T54" fmla="*/ 68 w 86"/>
                <a:gd name="T55" fmla="*/ 47 h 86"/>
                <a:gd name="T56" fmla="*/ 68 w 86"/>
                <a:gd name="T57" fmla="*/ 18 h 86"/>
                <a:gd name="T58" fmla="*/ 70 w 86"/>
                <a:gd name="T59" fmla="*/ 18 h 86"/>
                <a:gd name="T60" fmla="*/ 72 w 86"/>
                <a:gd name="T61" fmla="*/ 52 h 86"/>
                <a:gd name="T62" fmla="*/ 64 w 86"/>
                <a:gd name="T63" fmla="*/ 58 h 86"/>
                <a:gd name="T64" fmla="*/ 64 w 86"/>
                <a:gd name="T65" fmla="*/ 58 h 86"/>
                <a:gd name="T66" fmla="*/ 65 w 86"/>
                <a:gd name="T67" fmla="*/ 81 h 86"/>
                <a:gd name="T68" fmla="*/ 86 w 86"/>
                <a:gd name="T69" fmla="*/ 43 h 86"/>
                <a:gd name="T70" fmla="*/ 43 w 86"/>
                <a:gd name="T71" fmla="*/ 0 h 86"/>
                <a:gd name="T72" fmla="*/ 43 w 86"/>
                <a:gd name="T73" fmla="*/ 0 h 86"/>
                <a:gd name="T74" fmla="*/ 43 w 86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60"/>
                    <a:pt x="10" y="75"/>
                    <a:pt x="25" y="82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3" y="55"/>
                    <a:pt x="23" y="55"/>
                  </a:cubicBezTo>
                  <a:cubicBezTo>
                    <a:pt x="17" y="53"/>
                    <a:pt x="14" y="46"/>
                    <a:pt x="14" y="36"/>
                  </a:cubicBezTo>
                  <a:cubicBezTo>
                    <a:pt x="14" y="27"/>
                    <a:pt x="21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6" y="18"/>
                    <a:pt x="44" y="27"/>
                    <a:pt x="44" y="36"/>
                  </a:cubicBezTo>
                  <a:cubicBezTo>
                    <a:pt x="44" y="46"/>
                    <a:pt x="40" y="53"/>
                    <a:pt x="35" y="55"/>
                  </a:cubicBezTo>
                  <a:cubicBezTo>
                    <a:pt x="34" y="55"/>
                    <a:pt x="31" y="56"/>
                    <a:pt x="31" y="56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6" y="86"/>
                    <a:pt x="40" y="86"/>
                    <a:pt x="43" y="86"/>
                  </a:cubicBezTo>
                  <a:cubicBezTo>
                    <a:pt x="48" y="86"/>
                    <a:pt x="53" y="86"/>
                    <a:pt x="57" y="84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5" y="57"/>
                    <a:pt x="52" y="55"/>
                    <a:pt x="50" y="52"/>
                  </a:cubicBezTo>
                  <a:cubicBezTo>
                    <a:pt x="48" y="49"/>
                    <a:pt x="52" y="18"/>
                    <a:pt x="52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4" y="49"/>
                    <a:pt x="72" y="52"/>
                  </a:cubicBezTo>
                  <a:cubicBezTo>
                    <a:pt x="70" y="55"/>
                    <a:pt x="67" y="57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78" y="73"/>
                    <a:pt x="86" y="59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0" y="0"/>
              <a:ext cx="381940" cy="381940"/>
            </a:xfrm>
            <a:custGeom>
              <a:avLst/>
              <a:gdLst>
                <a:gd name="T0" fmla="*/ 51 w 102"/>
                <a:gd name="T1" fmla="*/ 0 h 102"/>
                <a:gd name="T2" fmla="*/ 0 w 102"/>
                <a:gd name="T3" fmla="*/ 51 h 102"/>
                <a:gd name="T4" fmla="*/ 51 w 102"/>
                <a:gd name="T5" fmla="*/ 102 h 102"/>
                <a:gd name="T6" fmla="*/ 102 w 102"/>
                <a:gd name="T7" fmla="*/ 51 h 102"/>
                <a:gd name="T8" fmla="*/ 51 w 102"/>
                <a:gd name="T9" fmla="*/ 0 h 102"/>
                <a:gd name="T10" fmla="*/ 51 w 102"/>
                <a:gd name="T11" fmla="*/ 99 h 102"/>
                <a:gd name="T12" fmla="*/ 4 w 102"/>
                <a:gd name="T13" fmla="*/ 51 h 102"/>
                <a:gd name="T14" fmla="*/ 51 w 102"/>
                <a:gd name="T15" fmla="*/ 4 h 102"/>
                <a:gd name="T16" fmla="*/ 99 w 102"/>
                <a:gd name="T17" fmla="*/ 51 h 102"/>
                <a:gd name="T18" fmla="*/ 51 w 102"/>
                <a:gd name="T19" fmla="*/ 99 h 102"/>
                <a:gd name="T20" fmla="*/ 51 w 102"/>
                <a:gd name="T21" fmla="*/ 99 h 102"/>
                <a:gd name="T22" fmla="*/ 51 w 102"/>
                <a:gd name="T23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99"/>
                  </a:moveTo>
                  <a:cubicBezTo>
                    <a:pt x="25" y="99"/>
                    <a:pt x="4" y="77"/>
                    <a:pt x="4" y="51"/>
                  </a:cubicBezTo>
                  <a:cubicBezTo>
                    <a:pt x="4" y="25"/>
                    <a:pt x="25" y="4"/>
                    <a:pt x="51" y="4"/>
                  </a:cubicBezTo>
                  <a:cubicBezTo>
                    <a:pt x="77" y="4"/>
                    <a:pt x="99" y="25"/>
                    <a:pt x="99" y="51"/>
                  </a:cubicBezTo>
                  <a:cubicBezTo>
                    <a:pt x="99" y="77"/>
                    <a:pt x="77" y="99"/>
                    <a:pt x="51" y="99"/>
                  </a:cubicBezTo>
                  <a:close/>
                  <a:moveTo>
                    <a:pt x="51" y="99"/>
                  </a:moveTo>
                  <a:cubicBezTo>
                    <a:pt x="51" y="99"/>
                    <a:pt x="51" y="99"/>
                    <a:pt x="51" y="99"/>
                  </a:cubicBezTo>
                </a:path>
              </a:pathLst>
            </a:custGeom>
            <a:solidFill>
              <a:srgbClr val="FFB500"/>
            </a:solidFill>
            <a:ln w="9525">
              <a:noFill/>
              <a:round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5049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568" y="1370717"/>
            <a:ext cx="74805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Lato" pitchFamily="34" charset="0"/>
              </a:rPr>
              <a:t>“In 2019, a record-breaking number of tourists, 9.1 million people, visited St. Petersburg in 2019, TASS reports citing </a:t>
            </a:r>
            <a:r>
              <a:rPr lang="en-IN" dirty="0" err="1" smtClean="0">
                <a:latin typeface="Lato" pitchFamily="34" charset="0"/>
              </a:rPr>
              <a:t>Yevgeny</a:t>
            </a:r>
            <a:r>
              <a:rPr lang="en-IN" dirty="0" smtClean="0">
                <a:latin typeface="Lato" pitchFamily="34" charset="0"/>
              </a:rPr>
              <a:t> </a:t>
            </a:r>
            <a:r>
              <a:rPr lang="en-IN" dirty="0" err="1" smtClean="0">
                <a:latin typeface="Lato" pitchFamily="34" charset="0"/>
              </a:rPr>
              <a:t>Pankevich</a:t>
            </a:r>
            <a:r>
              <a:rPr lang="en-IN" dirty="0" smtClean="0">
                <a:latin typeface="Lato" pitchFamily="34" charset="0"/>
              </a:rPr>
              <a:t>, Chairman of the St. Petersburg Committee for tourism development</a:t>
            </a:r>
            <a:r>
              <a:rPr lang="en-IN" dirty="0" smtClean="0">
                <a:latin typeface="Lato" pitchFamily="34" charset="0"/>
              </a:rPr>
              <a:t>.– </a:t>
            </a:r>
            <a:r>
              <a:rPr lang="en-IN" dirty="0" smtClean="0">
                <a:latin typeface="Lato" pitchFamily="34" charset="0"/>
              </a:rPr>
              <a:t>topspb.tv”</a:t>
            </a:r>
          </a:p>
          <a:p>
            <a:endParaRPr lang="en-IN" dirty="0" smtClean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N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Saint Petersburg being the cultural hub of Russia is visited by tourist extensively and the number is increasing exponentially as the visa policy have become more flexible. </a:t>
            </a:r>
          </a:p>
          <a:p>
            <a:endParaRPr lang="en-IN" dirty="0" smtClean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N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Chai</a:t>
            </a:r>
            <a:r>
              <a:rPr lang="en-IN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being a popular drink  is drank all over the country and the </a:t>
            </a:r>
            <a:r>
              <a:rPr lang="en-IN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Russian </a:t>
            </a:r>
            <a:r>
              <a:rPr lang="en-IN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 is fond of Indian tea blend and products. Influenced with European culture its a </a:t>
            </a:r>
            <a:r>
              <a:rPr lang="en-IN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 </a:t>
            </a:r>
            <a:r>
              <a:rPr lang="en-IN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have tea after lunch and dinner. Malls, Office, Universities and Govt building are popular destination for grab a cup of tea. </a:t>
            </a:r>
            <a:endParaRPr lang="en-IN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N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Indian Artifacts are extensively used for Interior decoration  and with Russians having a classic taste in interior design this is a sure take for them. </a:t>
            </a:r>
            <a:endParaRPr lang="en-US" dirty="0" smtClean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9348" y="747905"/>
            <a:ext cx="1906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B500"/>
                </a:solidFill>
              </a:rPr>
              <a:t>Traction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8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128" y="1487247"/>
            <a:ext cx="65796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tea and other ingredient are directly supplied from India the cost of material is low.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Tea, the profit margin is 5x to 7x times  more than the cost of one cup of tea.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Ex. 1 cup cost to us = 20 ruble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1 cup sold in market for 100 to 120 rubles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Super Food and Organic items the Profit margin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goes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70 to 110%.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Looking at the large market for the Spices,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can be directly supplied to retailers,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restaurants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malls.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5128" y="902472"/>
            <a:ext cx="3084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Profit Margin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5603965" y="3082835"/>
            <a:ext cx="3540035" cy="3775165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3931" t="-8305" r="-53449" b="-18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7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3995" y="1146747"/>
            <a:ext cx="7580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order to officially begin, the company will require a budget estimated between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$40,500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market with 2 stalls in Saint Petersburg 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2 Stall will be combined stall both for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retail products.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Investment will be channeled for the Raw material, Infrastructure,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Promotion and staffing.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Shopping mall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be installed with Stalls.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Partners and Vendors ready for installations.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Stall inquiry and request received from Crimea,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Rosa-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khutor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Moscow.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be collected from the following sponsors :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budget will be utilized as follows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995" y="561972"/>
            <a:ext cx="1937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Investing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7889" y="4522765"/>
            <a:ext cx="638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40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%</a:t>
            </a:r>
            <a:endParaRPr lang="en-US" sz="12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9120" y="4364077"/>
            <a:ext cx="756104" cy="756104"/>
            <a:chOff x="6306714" y="1225096"/>
            <a:chExt cx="1285875" cy="1285875"/>
          </a:xfrm>
        </p:grpSpPr>
        <p:sp>
          <p:nvSpPr>
            <p:cNvPr id="8" name="Donut 7"/>
            <p:cNvSpPr/>
            <p:nvPr/>
          </p:nvSpPr>
          <p:spPr>
            <a:xfrm>
              <a:off x="6306714" y="1225096"/>
              <a:ext cx="1285875" cy="1285875"/>
            </a:xfrm>
            <a:prstGeom prst="donut">
              <a:avLst>
                <a:gd name="adj" fmla="val 100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>
              <a:off x="6306714" y="1225096"/>
              <a:ext cx="1285875" cy="1285875"/>
            </a:xfrm>
            <a:prstGeom prst="blockArc">
              <a:avLst>
                <a:gd name="adj1" fmla="val 10442237"/>
                <a:gd name="adj2" fmla="val 20815255"/>
                <a:gd name="adj3" fmla="val 10126"/>
              </a:avLst>
            </a:prstGeom>
            <a:solidFill>
              <a:srgbClr val="FF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0351" y="5496130"/>
            <a:ext cx="756104" cy="756104"/>
            <a:chOff x="6306714" y="1225096"/>
            <a:chExt cx="1285875" cy="1285875"/>
          </a:xfrm>
        </p:grpSpPr>
        <p:sp>
          <p:nvSpPr>
            <p:cNvPr id="13" name="Donut 12"/>
            <p:cNvSpPr/>
            <p:nvPr/>
          </p:nvSpPr>
          <p:spPr>
            <a:xfrm>
              <a:off x="6306714" y="1225096"/>
              <a:ext cx="1285875" cy="1285875"/>
            </a:xfrm>
            <a:prstGeom prst="donut">
              <a:avLst>
                <a:gd name="adj" fmla="val 100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306714" y="1225096"/>
              <a:ext cx="1285875" cy="1285875"/>
            </a:xfrm>
            <a:prstGeom prst="blockArc">
              <a:avLst>
                <a:gd name="adj1" fmla="val 10800000"/>
                <a:gd name="adj2" fmla="val 17179134"/>
                <a:gd name="adj3" fmla="val 10408"/>
              </a:avLst>
            </a:prstGeom>
            <a:solidFill>
              <a:srgbClr val="FF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59120" y="5694007"/>
            <a:ext cx="638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10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%</a:t>
            </a:r>
            <a:endParaRPr lang="en-US" sz="12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9539" y="4542346"/>
            <a:ext cx="638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20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%</a:t>
            </a:r>
            <a:endParaRPr lang="en-US" sz="12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47707" y="4377140"/>
            <a:ext cx="756104" cy="756104"/>
            <a:chOff x="6306714" y="1225096"/>
            <a:chExt cx="1285875" cy="1285875"/>
          </a:xfrm>
        </p:grpSpPr>
        <p:sp>
          <p:nvSpPr>
            <p:cNvPr id="17" name="Donut 16"/>
            <p:cNvSpPr/>
            <p:nvPr/>
          </p:nvSpPr>
          <p:spPr>
            <a:xfrm>
              <a:off x="6306714" y="1225096"/>
              <a:ext cx="1285875" cy="1285875"/>
            </a:xfrm>
            <a:prstGeom prst="donut">
              <a:avLst>
                <a:gd name="adj" fmla="val 100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>
              <a:off x="6306714" y="1225096"/>
              <a:ext cx="1285875" cy="1285875"/>
            </a:xfrm>
            <a:prstGeom prst="blockArc">
              <a:avLst>
                <a:gd name="adj1" fmla="val 10800000"/>
                <a:gd name="adj2" fmla="val 14573471"/>
                <a:gd name="adj3" fmla="val 9908"/>
              </a:avLst>
            </a:prstGeom>
            <a:solidFill>
              <a:srgbClr val="FF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706476" y="5687462"/>
            <a:ext cx="638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10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%</a:t>
            </a:r>
            <a:endParaRPr lang="en-US" sz="12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9960" y="4568472"/>
            <a:ext cx="638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10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%</a:t>
            </a:r>
            <a:endParaRPr lang="en-US" sz="12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71265" y="5687462"/>
            <a:ext cx="638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10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%</a:t>
            </a:r>
            <a:endParaRPr lang="en-US" sz="12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60968" y="4492379"/>
            <a:ext cx="16389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Starting Capital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60968" y="5709326"/>
            <a:ext cx="1638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Ingredients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29924" y="4519635"/>
            <a:ext cx="1638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Furniture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29924" y="5736582"/>
            <a:ext cx="1638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Rental Fee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208765" y="4463968"/>
            <a:ext cx="1638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Employee Salaries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208765" y="5680915"/>
            <a:ext cx="1638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Promotion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647929" y="5496130"/>
            <a:ext cx="756104" cy="756104"/>
            <a:chOff x="6306714" y="1225096"/>
            <a:chExt cx="1285875" cy="1285875"/>
          </a:xfrm>
        </p:grpSpPr>
        <p:sp>
          <p:nvSpPr>
            <p:cNvPr id="43" name="Donut 42"/>
            <p:cNvSpPr/>
            <p:nvPr/>
          </p:nvSpPr>
          <p:spPr>
            <a:xfrm>
              <a:off x="6306714" y="1225096"/>
              <a:ext cx="1285875" cy="1285875"/>
            </a:xfrm>
            <a:prstGeom prst="donut">
              <a:avLst>
                <a:gd name="adj" fmla="val 100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Block Arc 43"/>
            <p:cNvSpPr/>
            <p:nvPr/>
          </p:nvSpPr>
          <p:spPr>
            <a:xfrm>
              <a:off x="6306714" y="1225096"/>
              <a:ext cx="1285875" cy="1285875"/>
            </a:xfrm>
            <a:prstGeom prst="blockArc">
              <a:avLst>
                <a:gd name="adj1" fmla="val 10800000"/>
                <a:gd name="adj2" fmla="val 14573471"/>
                <a:gd name="adj3" fmla="val 9908"/>
              </a:avLst>
            </a:prstGeom>
            <a:solidFill>
              <a:srgbClr val="FF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01358" y="4405146"/>
            <a:ext cx="756104" cy="756104"/>
            <a:chOff x="6306714" y="1225096"/>
            <a:chExt cx="1285875" cy="1285875"/>
          </a:xfrm>
        </p:grpSpPr>
        <p:sp>
          <p:nvSpPr>
            <p:cNvPr id="46" name="Donut 45"/>
            <p:cNvSpPr/>
            <p:nvPr/>
          </p:nvSpPr>
          <p:spPr>
            <a:xfrm>
              <a:off x="6306714" y="1225096"/>
              <a:ext cx="1285875" cy="1285875"/>
            </a:xfrm>
            <a:prstGeom prst="donut">
              <a:avLst>
                <a:gd name="adj" fmla="val 100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Block Arc 46"/>
            <p:cNvSpPr/>
            <p:nvPr/>
          </p:nvSpPr>
          <p:spPr>
            <a:xfrm>
              <a:off x="6306714" y="1225096"/>
              <a:ext cx="1285875" cy="1285875"/>
            </a:xfrm>
            <a:prstGeom prst="blockArc">
              <a:avLst>
                <a:gd name="adj1" fmla="val 10800000"/>
                <a:gd name="adj2" fmla="val 14573471"/>
                <a:gd name="adj3" fmla="val 9908"/>
              </a:avLst>
            </a:prstGeom>
            <a:solidFill>
              <a:srgbClr val="FF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401580" y="5498010"/>
            <a:ext cx="756104" cy="756104"/>
            <a:chOff x="6306714" y="1225096"/>
            <a:chExt cx="1285875" cy="1285875"/>
          </a:xfrm>
        </p:grpSpPr>
        <p:sp>
          <p:nvSpPr>
            <p:cNvPr id="49" name="Donut 48"/>
            <p:cNvSpPr/>
            <p:nvPr/>
          </p:nvSpPr>
          <p:spPr>
            <a:xfrm>
              <a:off x="6306714" y="1225096"/>
              <a:ext cx="1285875" cy="1285875"/>
            </a:xfrm>
            <a:prstGeom prst="donut">
              <a:avLst>
                <a:gd name="adj" fmla="val 100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>
              <a:off x="6306714" y="1225096"/>
              <a:ext cx="1285875" cy="1285875"/>
            </a:xfrm>
            <a:prstGeom prst="blockArc">
              <a:avLst>
                <a:gd name="adj1" fmla="val 10800000"/>
                <a:gd name="adj2" fmla="val 14573471"/>
                <a:gd name="adj3" fmla="val 9908"/>
              </a:avLst>
            </a:prstGeom>
            <a:solidFill>
              <a:srgbClr val="FF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356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5" grpId="0"/>
      <p:bldP spid="19" grpId="0"/>
      <p:bldP spid="23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5092" y="800749"/>
            <a:ext cx="40441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Activities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Managing authentic taste and materials. Promoting the  tea culture and activities. Promoting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Indian  super food and Artifacts.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Resources: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Physical tea kitchen and counter for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retail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platform for overall recognition. 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Channels: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website for Tea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products Android/IOS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app, Third party platform like Delivery,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Yandex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Value proposition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 All products are priced reasonable and have health benefits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 with us Full/Part time , Flexible time.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9777" y="215974"/>
            <a:ext cx="3215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Model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" y="0"/>
            <a:ext cx="3581400" cy="6858000"/>
          </a:xfrm>
          <a:prstGeom prst="round2DiagRect">
            <a:avLst>
              <a:gd name="adj1" fmla="val 44662"/>
              <a:gd name="adj2" fmla="val 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2" r="-195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6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72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42791" y="1650923"/>
            <a:ext cx="3791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company’s schedule will be as follows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Company Launch : January 2021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 Promotion Online : January ‘21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 1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st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 Stall: January Mid ’21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 Promotion Offline: January ‘21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 First Tourism push: January ‘21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 2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nd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 Stall: February ’21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 Spring Tour: March ‘21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 3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rd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 Stall: Crimea March ‘21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4151" y="687326"/>
            <a:ext cx="2532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Schedule</a:t>
            </a:r>
            <a:endParaRPr lang="en-GB" sz="3200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9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2916" r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771900" y="1828800"/>
            <a:ext cx="1600200" cy="1600200"/>
            <a:chOff x="0" y="0"/>
            <a:chExt cx="381940" cy="381940"/>
          </a:xfrm>
          <a:solidFill>
            <a:schemeClr val="bg1"/>
          </a:solidFill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28575" y="28575"/>
              <a:ext cx="322301" cy="322301"/>
            </a:xfrm>
            <a:custGeom>
              <a:avLst/>
              <a:gdLst>
                <a:gd name="T0" fmla="*/ 43 w 86"/>
                <a:gd name="T1" fmla="*/ 0 h 86"/>
                <a:gd name="T2" fmla="*/ 0 w 86"/>
                <a:gd name="T3" fmla="*/ 43 h 86"/>
                <a:gd name="T4" fmla="*/ 25 w 86"/>
                <a:gd name="T5" fmla="*/ 82 h 86"/>
                <a:gd name="T6" fmla="*/ 26 w 86"/>
                <a:gd name="T7" fmla="*/ 56 h 86"/>
                <a:gd name="T8" fmla="*/ 23 w 86"/>
                <a:gd name="T9" fmla="*/ 55 h 86"/>
                <a:gd name="T10" fmla="*/ 14 w 86"/>
                <a:gd name="T11" fmla="*/ 36 h 86"/>
                <a:gd name="T12" fmla="*/ 29 w 86"/>
                <a:gd name="T13" fmla="*/ 18 h 86"/>
                <a:gd name="T14" fmla="*/ 29 w 86"/>
                <a:gd name="T15" fmla="*/ 18 h 86"/>
                <a:gd name="T16" fmla="*/ 44 w 86"/>
                <a:gd name="T17" fmla="*/ 36 h 86"/>
                <a:gd name="T18" fmla="*/ 35 w 86"/>
                <a:gd name="T19" fmla="*/ 55 h 86"/>
                <a:gd name="T20" fmla="*/ 31 w 86"/>
                <a:gd name="T21" fmla="*/ 56 h 86"/>
                <a:gd name="T22" fmla="*/ 33 w 86"/>
                <a:gd name="T23" fmla="*/ 85 h 86"/>
                <a:gd name="T24" fmla="*/ 43 w 86"/>
                <a:gd name="T25" fmla="*/ 86 h 86"/>
                <a:gd name="T26" fmla="*/ 57 w 86"/>
                <a:gd name="T27" fmla="*/ 84 h 86"/>
                <a:gd name="T28" fmla="*/ 58 w 86"/>
                <a:gd name="T29" fmla="*/ 58 h 86"/>
                <a:gd name="T30" fmla="*/ 50 w 86"/>
                <a:gd name="T31" fmla="*/ 52 h 86"/>
                <a:gd name="T32" fmla="*/ 52 w 86"/>
                <a:gd name="T33" fmla="*/ 18 h 86"/>
                <a:gd name="T34" fmla="*/ 54 w 86"/>
                <a:gd name="T35" fmla="*/ 18 h 86"/>
                <a:gd name="T36" fmla="*/ 54 w 86"/>
                <a:gd name="T37" fmla="*/ 47 h 86"/>
                <a:gd name="T38" fmla="*/ 57 w 86"/>
                <a:gd name="T39" fmla="*/ 47 h 86"/>
                <a:gd name="T40" fmla="*/ 57 w 86"/>
                <a:gd name="T41" fmla="*/ 18 h 86"/>
                <a:gd name="T42" fmla="*/ 60 w 86"/>
                <a:gd name="T43" fmla="*/ 18 h 86"/>
                <a:gd name="T44" fmla="*/ 60 w 86"/>
                <a:gd name="T45" fmla="*/ 47 h 86"/>
                <a:gd name="T46" fmla="*/ 63 w 86"/>
                <a:gd name="T47" fmla="*/ 47 h 86"/>
                <a:gd name="T48" fmla="*/ 63 w 86"/>
                <a:gd name="T49" fmla="*/ 18 h 86"/>
                <a:gd name="T50" fmla="*/ 66 w 86"/>
                <a:gd name="T51" fmla="*/ 18 h 86"/>
                <a:gd name="T52" fmla="*/ 66 w 86"/>
                <a:gd name="T53" fmla="*/ 47 h 86"/>
                <a:gd name="T54" fmla="*/ 68 w 86"/>
                <a:gd name="T55" fmla="*/ 47 h 86"/>
                <a:gd name="T56" fmla="*/ 68 w 86"/>
                <a:gd name="T57" fmla="*/ 18 h 86"/>
                <a:gd name="T58" fmla="*/ 70 w 86"/>
                <a:gd name="T59" fmla="*/ 18 h 86"/>
                <a:gd name="T60" fmla="*/ 72 w 86"/>
                <a:gd name="T61" fmla="*/ 52 h 86"/>
                <a:gd name="T62" fmla="*/ 64 w 86"/>
                <a:gd name="T63" fmla="*/ 58 h 86"/>
                <a:gd name="T64" fmla="*/ 64 w 86"/>
                <a:gd name="T65" fmla="*/ 58 h 86"/>
                <a:gd name="T66" fmla="*/ 65 w 86"/>
                <a:gd name="T67" fmla="*/ 81 h 86"/>
                <a:gd name="T68" fmla="*/ 86 w 86"/>
                <a:gd name="T69" fmla="*/ 43 h 86"/>
                <a:gd name="T70" fmla="*/ 43 w 86"/>
                <a:gd name="T71" fmla="*/ 0 h 86"/>
                <a:gd name="T72" fmla="*/ 43 w 86"/>
                <a:gd name="T73" fmla="*/ 0 h 86"/>
                <a:gd name="T74" fmla="*/ 43 w 86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60"/>
                    <a:pt x="10" y="75"/>
                    <a:pt x="25" y="82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3" y="55"/>
                    <a:pt x="23" y="55"/>
                  </a:cubicBezTo>
                  <a:cubicBezTo>
                    <a:pt x="17" y="53"/>
                    <a:pt x="14" y="46"/>
                    <a:pt x="14" y="36"/>
                  </a:cubicBezTo>
                  <a:cubicBezTo>
                    <a:pt x="14" y="27"/>
                    <a:pt x="21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6" y="18"/>
                    <a:pt x="44" y="27"/>
                    <a:pt x="44" y="36"/>
                  </a:cubicBezTo>
                  <a:cubicBezTo>
                    <a:pt x="44" y="46"/>
                    <a:pt x="40" y="53"/>
                    <a:pt x="35" y="55"/>
                  </a:cubicBezTo>
                  <a:cubicBezTo>
                    <a:pt x="34" y="55"/>
                    <a:pt x="31" y="56"/>
                    <a:pt x="31" y="56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6" y="86"/>
                    <a:pt x="40" y="86"/>
                    <a:pt x="43" y="86"/>
                  </a:cubicBezTo>
                  <a:cubicBezTo>
                    <a:pt x="48" y="86"/>
                    <a:pt x="53" y="86"/>
                    <a:pt x="57" y="84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5" y="57"/>
                    <a:pt x="52" y="55"/>
                    <a:pt x="50" y="52"/>
                  </a:cubicBezTo>
                  <a:cubicBezTo>
                    <a:pt x="48" y="49"/>
                    <a:pt x="52" y="18"/>
                    <a:pt x="52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4" y="49"/>
                    <a:pt x="72" y="52"/>
                  </a:cubicBezTo>
                  <a:cubicBezTo>
                    <a:pt x="70" y="55"/>
                    <a:pt x="67" y="57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78" y="73"/>
                    <a:pt x="86" y="59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0" y="0"/>
              <a:ext cx="381940" cy="381940"/>
            </a:xfrm>
            <a:custGeom>
              <a:avLst/>
              <a:gdLst>
                <a:gd name="T0" fmla="*/ 51 w 102"/>
                <a:gd name="T1" fmla="*/ 0 h 102"/>
                <a:gd name="T2" fmla="*/ 0 w 102"/>
                <a:gd name="T3" fmla="*/ 51 h 102"/>
                <a:gd name="T4" fmla="*/ 51 w 102"/>
                <a:gd name="T5" fmla="*/ 102 h 102"/>
                <a:gd name="T6" fmla="*/ 102 w 102"/>
                <a:gd name="T7" fmla="*/ 51 h 102"/>
                <a:gd name="T8" fmla="*/ 51 w 102"/>
                <a:gd name="T9" fmla="*/ 0 h 102"/>
                <a:gd name="T10" fmla="*/ 51 w 102"/>
                <a:gd name="T11" fmla="*/ 99 h 102"/>
                <a:gd name="T12" fmla="*/ 4 w 102"/>
                <a:gd name="T13" fmla="*/ 51 h 102"/>
                <a:gd name="T14" fmla="*/ 51 w 102"/>
                <a:gd name="T15" fmla="*/ 4 h 102"/>
                <a:gd name="T16" fmla="*/ 99 w 102"/>
                <a:gd name="T17" fmla="*/ 51 h 102"/>
                <a:gd name="T18" fmla="*/ 51 w 102"/>
                <a:gd name="T19" fmla="*/ 99 h 102"/>
                <a:gd name="T20" fmla="*/ 51 w 102"/>
                <a:gd name="T21" fmla="*/ 99 h 102"/>
                <a:gd name="T22" fmla="*/ 51 w 102"/>
                <a:gd name="T23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99"/>
                  </a:moveTo>
                  <a:cubicBezTo>
                    <a:pt x="25" y="99"/>
                    <a:pt x="4" y="77"/>
                    <a:pt x="4" y="51"/>
                  </a:cubicBezTo>
                  <a:cubicBezTo>
                    <a:pt x="4" y="25"/>
                    <a:pt x="25" y="4"/>
                    <a:pt x="51" y="4"/>
                  </a:cubicBezTo>
                  <a:cubicBezTo>
                    <a:pt x="77" y="4"/>
                    <a:pt x="99" y="25"/>
                    <a:pt x="99" y="51"/>
                  </a:cubicBezTo>
                  <a:cubicBezTo>
                    <a:pt x="99" y="77"/>
                    <a:pt x="77" y="99"/>
                    <a:pt x="51" y="99"/>
                  </a:cubicBezTo>
                  <a:close/>
                  <a:moveTo>
                    <a:pt x="51" y="99"/>
                  </a:moveTo>
                  <a:cubicBezTo>
                    <a:pt x="51" y="99"/>
                    <a:pt x="51" y="99"/>
                    <a:pt x="51" y="99"/>
                  </a:cubicBezTo>
                </a:path>
              </a:pathLst>
            </a:custGeom>
            <a:solidFill>
              <a:srgbClr val="FFB500"/>
            </a:solidFill>
            <a:ln w="9525">
              <a:noFill/>
              <a:round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48707" y="3418573"/>
            <a:ext cx="4446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13755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2972" y="1071157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are a Chain of Worlds most drank Liquid that is CHAI.  We bring perfectly brewed Indian Chai made with Fresh &amp; Natural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Ingredients that has health benefits. We bring range of Indian organics products and Indian artifacts. We use bio degradable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clay cups and items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mini retail store for the customers to buy on the shelf Indian tea blends, Spices, Indian super-food and artifacts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Catering our products to the people of Saint Petersburg, Russia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847" y="474604"/>
            <a:ext cx="2256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dirty="0" smtClean="0">
                <a:solidFill>
                  <a:srgbClr val="FFB5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 Us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Chord 6"/>
          <p:cNvSpPr/>
          <p:nvPr/>
        </p:nvSpPr>
        <p:spPr>
          <a:xfrm rot="6653296">
            <a:off x="299698" y="5456123"/>
            <a:ext cx="2061029" cy="2061029"/>
          </a:xfrm>
          <a:prstGeom prst="chord">
            <a:avLst>
              <a:gd name="adj1" fmla="val 2943872"/>
              <a:gd name="adj2" fmla="val 16200000"/>
            </a:avLst>
          </a:prstGeom>
          <a:solidFill>
            <a:srgbClr val="FF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hord 8"/>
          <p:cNvSpPr/>
          <p:nvPr/>
        </p:nvSpPr>
        <p:spPr>
          <a:xfrm rot="9578374" flipH="1">
            <a:off x="5306321" y="811702"/>
            <a:ext cx="5687223" cy="5687223"/>
          </a:xfrm>
          <a:prstGeom prst="chord">
            <a:avLst>
              <a:gd name="adj1" fmla="val 2943872"/>
              <a:gd name="adj2" fmla="val 16200000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70613" r="-361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821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372" y="11377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become Russia’s one of the Renowned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Hot/Cold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beverage chain catering 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various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Indian Tea blends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making access to Indian super food and other Artifacts. </a:t>
            </a: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309" y="566044"/>
            <a:ext cx="2256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Vision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0629" y="44796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Provide Authentic healthy Indian Tea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blends, Indian Super food, Spices right to your door step. </a:t>
            </a: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0629" y="3894868"/>
            <a:ext cx="2256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Mission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pexels-asad-photo-maldives-1268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55338" y="553945"/>
            <a:ext cx="2891119" cy="3345702"/>
          </a:xfrm>
          <a:prstGeom prst="flowChartDelay">
            <a:avLst/>
          </a:prstGeom>
        </p:spPr>
      </p:pic>
      <p:pic>
        <p:nvPicPr>
          <p:cNvPr id="9" name="Picture 8" descr="tea-2906167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404" y="3133164"/>
            <a:ext cx="3243431" cy="3423621"/>
          </a:xfrm>
          <a:prstGeom prst="flowChartDelay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938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6367" y="2456684"/>
            <a:ext cx="582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Irena, Expert in Russian market with 5+ years of experience handling various fields in beauty and aviation tourism.  With background in Civil aviation and Law.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6368" y="1554409"/>
            <a:ext cx="236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Irena Pandey</a:t>
            </a:r>
            <a:endParaRPr lang="en-GB" sz="28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00" y="4974398"/>
            <a:ext cx="5785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Director of AGAT LLC in collaboration with us for tourism in URAL, North pole and Manpupuner. Handles helicopter rides and expedition. Holds 15+ years experience in arranging tours and expedition.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3017" y="4072123"/>
            <a:ext cx="3685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Stanislav Vitushinski</a:t>
            </a:r>
            <a:endParaRPr lang="en-GB" sz="28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0468" y="440438"/>
            <a:ext cx="2256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Team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8983" y="2005318"/>
            <a:ext cx="2845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Operations Head Russia</a:t>
            </a:r>
            <a:endParaRPr lang="en-US" b="0" i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5531" y="4605066"/>
            <a:ext cx="316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Director AGAT LLC</a:t>
            </a:r>
            <a:endParaRPr lang="en-US" b="0" i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 descr="no-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" y="1789612"/>
            <a:ext cx="1495697" cy="1436914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792" y="4389120"/>
            <a:ext cx="1510937" cy="1417320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0851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8294" y="2519260"/>
            <a:ext cx="4824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 actually no problem, </a:t>
            </a:r>
            <a:r>
              <a:rPr lang="en-US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Chai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 solution to every problem. In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worries,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a Cup of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tea, Sip the health benefits and bring your senses to peace.</a:t>
            </a:r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8294" y="1934485"/>
            <a:ext cx="3169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Problem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Chord 3"/>
          <p:cNvSpPr/>
          <p:nvPr/>
        </p:nvSpPr>
        <p:spPr>
          <a:xfrm rot="15002050" flipV="1">
            <a:off x="6554390" y="-670572"/>
            <a:ext cx="2061029" cy="2061029"/>
          </a:xfrm>
          <a:prstGeom prst="chord">
            <a:avLst>
              <a:gd name="adj1" fmla="val 2943872"/>
              <a:gd name="adj2" fmla="val 16200000"/>
            </a:avLst>
          </a:prstGeom>
          <a:solidFill>
            <a:srgbClr val="FF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hord 10"/>
          <p:cNvSpPr/>
          <p:nvPr/>
        </p:nvSpPr>
        <p:spPr>
          <a:xfrm rot="4145149" flipV="1">
            <a:off x="3232070" y="5477681"/>
            <a:ext cx="2061029" cy="2061029"/>
          </a:xfrm>
          <a:prstGeom prst="chord">
            <a:avLst>
              <a:gd name="adj1" fmla="val 2943872"/>
              <a:gd name="adj2" fmla="val 16200000"/>
            </a:avLst>
          </a:prstGeom>
          <a:solidFill>
            <a:srgbClr val="FF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Dh9rNzRWkAEgB3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6206"/>
            <a:ext cx="3331028" cy="4180114"/>
          </a:xfrm>
          <a:prstGeom prst="flowChartDelay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26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029" y="2037806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provide two Solutions:</a:t>
            </a:r>
          </a:p>
          <a:p>
            <a:endParaRPr lang="en-US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Authentic Indian Tea blends with other Indian products on the shelf.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Indian Super food and Artifacts.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Retails on the Go items.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264" y="1463631"/>
            <a:ext cx="4441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Our Answer to your prayers</a:t>
            </a:r>
            <a:endParaRPr lang="en-GB" sz="24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Chord 3"/>
          <p:cNvSpPr/>
          <p:nvPr/>
        </p:nvSpPr>
        <p:spPr>
          <a:xfrm rot="15002050" flipV="1">
            <a:off x="565716" y="-670567"/>
            <a:ext cx="2061029" cy="2061029"/>
          </a:xfrm>
          <a:prstGeom prst="chord">
            <a:avLst>
              <a:gd name="adj1" fmla="val 2943872"/>
              <a:gd name="adj2" fmla="val 16200000"/>
            </a:avLst>
          </a:prstGeom>
          <a:solidFill>
            <a:srgbClr val="FF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ord 4"/>
          <p:cNvSpPr/>
          <p:nvPr/>
        </p:nvSpPr>
        <p:spPr>
          <a:xfrm rot="9619460" flipH="1">
            <a:off x="5809592" y="309730"/>
            <a:ext cx="4724687" cy="4724687"/>
          </a:xfrm>
          <a:prstGeom prst="chord">
            <a:avLst>
              <a:gd name="adj1" fmla="val 2786563"/>
              <a:gd name="adj2" fmla="val 16506678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71942" t="-4274" r="3054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hord 5"/>
          <p:cNvSpPr/>
          <p:nvPr/>
        </p:nvSpPr>
        <p:spPr>
          <a:xfrm rot="4203978" flipV="1">
            <a:off x="3239238" y="5464622"/>
            <a:ext cx="2061029" cy="2061029"/>
          </a:xfrm>
          <a:prstGeom prst="chord">
            <a:avLst>
              <a:gd name="adj1" fmla="val 2943872"/>
              <a:gd name="adj2" fmla="val 16200000"/>
            </a:avLst>
          </a:prstGeom>
          <a:solidFill>
            <a:srgbClr val="FF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592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488" y="1214845"/>
            <a:ext cx="41455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concept is to inject Indian Tea culture in to Russian market with our range of blends in Tea like Masala, Ginger, Cardamom and many more.</a:t>
            </a:r>
          </a:p>
          <a:p>
            <a:r>
              <a:rPr lang="en-US" b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these </a:t>
            </a:r>
            <a:r>
              <a:rPr lang="en-US" b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blends, health </a:t>
            </a:r>
            <a:r>
              <a:rPr lang="en-US" b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benefits will be our key focus.</a:t>
            </a:r>
          </a:p>
          <a:p>
            <a:r>
              <a:rPr lang="en-US" b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Many other Indian products like Organic food </a:t>
            </a:r>
            <a:r>
              <a:rPr lang="en-US" b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Super food items </a:t>
            </a:r>
            <a:r>
              <a:rPr lang="en-US" b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</a:t>
            </a:r>
            <a:r>
              <a:rPr lang="en-US" b="0" dirty="0" err="1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Beunosh</a:t>
            </a:r>
            <a:r>
              <a:rPr lang="en-US" b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Indian spices and artifacts that will added delight in our </a:t>
            </a:r>
            <a:r>
              <a:rPr lang="en-US" b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range.</a:t>
            </a:r>
          </a:p>
          <a:p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our serving products are organics and Bio degradable like the clay cups, bamboo straw, degradable spoon and fork.</a:t>
            </a:r>
            <a:endParaRPr lang="en-US" b="0" dirty="0" smtClean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675" y="555219"/>
            <a:ext cx="3169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Indian Tea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tea-2512434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4696" y="1047205"/>
            <a:ext cx="5081451" cy="4791891"/>
          </a:xfrm>
          <a:prstGeom prst="chord">
            <a:avLst>
              <a:gd name="adj1" fmla="val 2700000"/>
              <a:gd name="adj2" fmla="val 18801341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40684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1759" y="1826340"/>
            <a:ext cx="40858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are ready to hit the dance floor with our products. We are in collaboration with tea blends provider “</a:t>
            </a:r>
            <a:r>
              <a:rPr lang="en-US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Sattava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and organic foods items from established brand like “</a:t>
            </a:r>
            <a:r>
              <a:rPr lang="en-US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Beunosh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”. Indian artifacts are provided direct from the vendors.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Strategic location for the stall to be installed have been identified. Galleria Mall,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Ohta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Mall, London Mall etc in Saint Petersburg.</a:t>
            </a:r>
          </a:p>
          <a:p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touch with Indian embassy for recognize support.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2287" y="614548"/>
            <a:ext cx="4939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Ready to Hit the Market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pexels-fauxels-3184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6548"/>
            <a:ext cx="3984171" cy="3566160"/>
          </a:xfrm>
          <a:prstGeom prst="round2DiagRect">
            <a:avLst>
              <a:gd name="adj1" fmla="val 41952"/>
              <a:gd name="adj2" fmla="val 0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76869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488" y="1776548"/>
            <a:ext cx="4145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will also provide franchise option to interested parties across Russia. </a:t>
            </a:r>
          </a:p>
          <a:p>
            <a:r>
              <a:rPr lang="en-US" b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Since the model of business is profitable and ever green people in franchise will have a good return.</a:t>
            </a:r>
          </a:p>
          <a:p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our Cult of tea we would also generate employment  for people in need. </a:t>
            </a:r>
            <a:endParaRPr lang="en-US" b="0" dirty="0" smtClean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675" y="555219"/>
            <a:ext cx="405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B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Expand the Cult</a:t>
            </a:r>
            <a:endParaRPr lang="en-GB" sz="3200" dirty="0">
              <a:solidFill>
                <a:srgbClr val="FFB5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 descr="WhatsApp Image 2017-09-26 at 11.57.13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54604" y="1267097"/>
            <a:ext cx="4489396" cy="4385751"/>
          </a:xfrm>
          <a:prstGeom prst="flowChartDelay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84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2440</TotalTime>
  <Words>880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Rupesh.S</dc:creator>
  <cp:lastModifiedBy>AKPandey</cp:lastModifiedBy>
  <cp:revision>185</cp:revision>
  <dcterms:created xsi:type="dcterms:W3CDTF">2018-06-13T12:05:26Z</dcterms:created>
  <dcterms:modified xsi:type="dcterms:W3CDTF">2020-10-29T22:09:55Z</dcterms:modified>
</cp:coreProperties>
</file>