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2" r:id="rId6"/>
    <p:sldId id="267" r:id="rId7"/>
    <p:sldId id="268" r:id="rId8"/>
    <p:sldId id="269" r:id="rId9"/>
    <p:sldId id="274" r:id="rId10"/>
    <p:sldId id="273" r:id="rId11"/>
    <p:sldId id="270" r:id="rId12"/>
    <p:sldId id="263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0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91" autoAdjust="0"/>
    <p:restoredTop sz="94660"/>
  </p:normalViewPr>
  <p:slideViewPr>
    <p:cSldViewPr showGuides="1">
      <p:cViewPr>
        <p:scale>
          <a:sx n="50" d="100"/>
          <a:sy n="50" d="100"/>
        </p:scale>
        <p:origin x="-1315" y="-475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CD5F7-8557-4432-821A-A1F481F3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1920729-B5B4-4DD9-A85D-1C636D5C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041C73-1ED3-4634-9BFF-BB291B04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81CF95-04AA-4118-A6C9-2D20D1B9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DEC913-7783-4A61-9084-24F38A47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1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3239D1A-830E-4511-8530-200C3758FF39}"/>
              </a:ext>
            </a:extLst>
          </p:cNvPr>
          <p:cNvSpPr/>
          <p:nvPr userDrawn="1"/>
        </p:nvSpPr>
        <p:spPr>
          <a:xfrm>
            <a:off x="263501" y="5467682"/>
            <a:ext cx="7047499" cy="1088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1944001"/>
            <a:ext cx="6582403" cy="4268698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1" y="301319"/>
            <a:ext cx="7047499" cy="1325563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xmlns="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7451" y="301319"/>
            <a:ext cx="3970500" cy="591137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a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2071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346319"/>
            <a:ext cx="4635001" cy="3037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33940538-1326-4C42-99A7-06766F7828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1936" y="3541318"/>
            <a:ext cx="4635001" cy="3037682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5E926142-FF87-471A-B783-9FD65D53B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48" y="4377876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26786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9DE27A-5E96-4444-B00D-028ED3F1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1048C76-039D-453A-95C1-4BA434FC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0DB9222-2BE1-4A13-94CB-1F4368EA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A457048-5121-425B-B26E-C3717F1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57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8DF231-B2FD-4B7A-B5CD-37416156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2CE17A-4D73-43D1-9238-E55442AC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D071E0-7EB3-40A2-834A-C3328684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721D76-9456-42DE-B419-578A377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18B713-4814-45C6-ADA7-381FA52D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6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1D3400-B609-4CC3-B66D-E76DFE1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B45629-3E29-40E5-8D1C-D83F64512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C316CE-1E89-4067-906D-D955DC82C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D7CD3B-A164-489E-8079-77267EB7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A799DA-4CD2-44B8-B3F3-9DBEBE7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A491B69-656A-4383-9000-9A7E9B6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05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F945E6-2268-4D3C-8E6F-90769DC8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2655F3-D84F-415F-8632-838B525A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6A04799-5C04-4B36-9B8E-83241FDE1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DB2CB76-814C-47B2-A5EB-C50DAE18B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91D1FDA-8421-4C7C-B290-EAC4205BF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13B7BC3-923A-43DC-990D-FC7F860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40D7DC-956C-4F9B-B004-BD9ADF8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4B52A20-89D3-497E-B4C8-A6DEAD40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5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E35A4E-1AF7-490D-BFE4-E21F529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3044C47-08CD-4A17-8247-E956A3FB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1C9E3E-6EAE-4AD4-A15B-6C828F4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CAFD59-ED56-4A32-8C20-46C1731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24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2572F9C-B2A4-46CB-BBC4-C617C6C6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08DAC5-2905-4CA3-877F-BA4AC76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3370B56-7DD0-4BC0-8F26-1D0F857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28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718839-1342-4439-A018-3380A6C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C97762-1975-4144-9B88-5AD398CC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DF1533F-E47D-4A88-ADB7-07F21726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C9B5F5-B73D-4A98-90C9-02F8ADF0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5E6426-D146-47C7-A5FA-BC58B1B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5106CF-4A4D-4ECF-88A0-58C96EC8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58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A2618-217A-416A-8D6B-6F35900D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2C6FCF0-FDFE-44AB-BBFB-3C687CA3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D11030-36B0-427A-9452-72D85230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4753E7-511E-4912-9469-370A0C9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32D637-BD75-4661-835A-3B18A416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2EEFFA-4E61-4FB2-9961-01D99CB9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98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4AA6A93-D06D-4918-9B25-DDA3493DB4A7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BDE7DA0-E59A-4865-A07D-FFF8B680804C}"/>
              </a:ext>
            </a:extLst>
          </p:cNvPr>
          <p:cNvSpPr/>
          <p:nvPr userDrawn="1"/>
        </p:nvSpPr>
        <p:spPr>
          <a:xfrm>
            <a:off x="966000" y="2371500"/>
            <a:ext cx="10260000" cy="2115000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82FC1B94-B0B9-4B6A-8218-C8C00BEA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00" y="2761625"/>
            <a:ext cx="9807600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7100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9BBDBE-4C52-4AB5-84F8-7D002BA1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90B7FAC-A260-48C5-B763-359CCB17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579448-BF74-4A5D-AD70-AC946F6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14F16B-EA66-4FB2-9ADE-B68E8FE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685347-8C92-4AC1-9238-55EBC38E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96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52B8122-9C8F-41AA-A5DA-190D3DBDD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02ADBF3-D461-4082-A004-55F24B8F6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C41B9A-A3CA-4BD2-90E5-A598B37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D52E78-F48F-4182-91F6-2D5B38E0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14ADC1-244C-413F-B65E-77EDC5E7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BBB08D-5216-4008-B97A-09B99910BFB1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CDB09-5E83-4275-BBB8-3B192F64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505EF8-7397-4F79-980E-40C6A6C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EDE99C-96B4-4B0C-9EB0-499540B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98D351D-1F0C-4528-9A60-306C03970BC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366E90-CF4C-4196-BD9F-ADF8E357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97619A-D243-4547-AA3F-00C07B37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234000"/>
            <a:ext cx="4635001" cy="6390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4432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96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2124000"/>
            <a:ext cx="5246830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32451" y="212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02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562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0425" y="2003614"/>
            <a:ext cx="5246830" cy="1889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25" y="414000"/>
            <a:ext cx="5270575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:a16="http://schemas.microsoft.com/office/drawing/2014/main" xmlns="" id="{CE73CE77-5725-4BF9-B0D0-82F43637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6584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:a16="http://schemas.microsoft.com/office/drawing/2014/main" xmlns="" id="{5CEA7C33-69FF-4818-80C5-9F7595236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1000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9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5625000" cy="301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4599000"/>
            <a:ext cx="5246830" cy="1957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755000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:a16="http://schemas.microsoft.com/office/drawing/2014/main" xmlns="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1000" y="3609002"/>
            <a:ext cx="5625000" cy="2947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7229475-E52D-403F-9B4E-200CE735E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3500" y="24726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xmlns="" id="{54C73A8B-E972-449C-AC10-5C28C8A7F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85" y="24501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030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1000" y="1764000"/>
            <a:ext cx="3386451" cy="445324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1192680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xmlns="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549" y="1764001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C45916BE-0C45-47CC-8160-2965B499C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2451" y="1784562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7556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B74117-4A74-4DDF-BFDB-43187E61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DA6DDD-D297-4D14-BF4B-188B2F5F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6C25E1-AA19-49F4-AFE1-1C403F1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351D-1F0C-4528-9A60-306C03970BCB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9CBCF4-82C3-4287-AC75-939F9082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1AC836-7E53-4EE2-A446-E6CE83F3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28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9" r:id="rId4"/>
    <p:sldLayoutId id="2147483661" r:id="rId5"/>
    <p:sldLayoutId id="2147483663" r:id="rId6"/>
    <p:sldLayoutId id="2147483665" r:id="rId7"/>
    <p:sldLayoutId id="2147483666" r:id="rId8"/>
    <p:sldLayoutId id="2147483664" r:id="rId9"/>
    <p:sldLayoutId id="2147483667" r:id="rId10"/>
    <p:sldLayoutId id="2147483668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stagram@diglabel.ru" TargetMode="External"/><Relationship Id="rId2" Type="http://schemas.openxmlformats.org/officeDocument/2006/relationships/hyperlink" Target="mailto:vk@diglabel.ru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ale5@diglabe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темная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290F83-69D0-4101-A0C7-CB91F1271B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348" y="5643578"/>
            <a:ext cx="8143932" cy="642942"/>
          </a:xfrm>
        </p:spPr>
        <p:txBody>
          <a:bodyPr>
            <a:noAutofit/>
          </a:bodyPr>
          <a:lstStyle/>
          <a:p>
            <a:r>
              <a:rPr lang="ru-RU" sz="2600" b="0" dirty="0" smtClean="0"/>
              <a:t>этикеточные решения для бизнеса любого масштаба</a:t>
            </a:r>
            <a:endParaRPr lang="ru-RU" sz="2600" b="0" dirty="0"/>
          </a:p>
        </p:txBody>
      </p:sp>
    </p:spTree>
    <p:extLst>
      <p:ext uri="{BB962C8B-B14F-4D97-AF65-F5344CB8AC3E}">
        <p14:creationId xmlns:p14="http://schemas.microsoft.com/office/powerpoint/2010/main" xmlns="" val="255402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DEEC7E8-BE7A-41F8-AF6A-6EDB717B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32" y="285728"/>
            <a:ext cx="4786346" cy="785818"/>
          </a:xfrm>
        </p:spPr>
        <p:txBody>
          <a:bodyPr>
            <a:noAutofit/>
          </a:bodyPr>
          <a:lstStyle/>
          <a:p>
            <a:pPr algn="r"/>
            <a:r>
              <a:rPr lang="ru-RU" dirty="0" smtClean="0"/>
              <a:t>ПОРТРЕТ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ЗАКАЗЧИКА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object 133"/>
          <p:cNvSpPr txBox="1">
            <a:spLocks noGrp="1"/>
          </p:cNvSpPr>
          <p:nvPr>
            <p:ph type="body" sz="quarter" idx="11"/>
          </p:nvPr>
        </p:nvSpPr>
        <p:spPr>
          <a:xfrm>
            <a:off x="809588" y="928670"/>
            <a:ext cx="5905584" cy="293029"/>
          </a:xfrm>
          <a:prstGeom prst="rect">
            <a:avLst/>
          </a:prstGeom>
        </p:spPr>
        <p:txBody>
          <a:bodyPr wrap="square" lIns="0" tIns="15875" rIns="0" bIns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  <a:buNone/>
              <a:defRPr/>
            </a:pPr>
            <a:r>
              <a:rPr sz="1800" b="1" dirty="0">
                <a:latin typeface="Arial" pitchFamily="34" charset="0"/>
              </a:rPr>
              <a:t>Более </a:t>
            </a:r>
            <a:r>
              <a:rPr sz="1800" b="1" spc="10" dirty="0">
                <a:latin typeface="Arial" pitchFamily="34" charset="0"/>
              </a:rPr>
              <a:t>10 000 </a:t>
            </a:r>
            <a:r>
              <a:rPr sz="1800" b="1" spc="5" dirty="0">
                <a:latin typeface="Arial" pitchFamily="34" charset="0"/>
              </a:rPr>
              <a:t>заказчиков </a:t>
            </a:r>
            <a:r>
              <a:rPr sz="1800" b="1" spc="15" dirty="0">
                <a:latin typeface="Arial" pitchFamily="34" charset="0"/>
              </a:rPr>
              <a:t>из </a:t>
            </a:r>
            <a:r>
              <a:rPr sz="1800" b="1" dirty="0">
                <a:latin typeface="Arial" pitchFamily="34" charset="0"/>
              </a:rPr>
              <a:t>всех </a:t>
            </a:r>
            <a:r>
              <a:rPr sz="1800" b="1" spc="10" dirty="0">
                <a:latin typeface="Arial" pitchFamily="34" charset="0"/>
              </a:rPr>
              <a:t>сегментов</a:t>
            </a:r>
            <a:r>
              <a:rPr sz="1800" b="1" dirty="0">
                <a:latin typeface="Arial" pitchFamily="34" charset="0"/>
              </a:rPr>
              <a:t> </a:t>
            </a:r>
            <a:r>
              <a:rPr sz="1800" b="1" spc="15" dirty="0">
                <a:latin typeface="Arial" pitchFamily="34" charset="0"/>
              </a:rPr>
              <a:t>рынка</a:t>
            </a:r>
            <a:endParaRPr sz="1800">
              <a:latin typeface="Arial" pitchFamily="34" charset="0"/>
            </a:endParaRPr>
          </a:p>
        </p:txBody>
      </p:sp>
      <p:sp>
        <p:nvSpPr>
          <p:cNvPr id="8" name="object 132"/>
          <p:cNvSpPr txBox="1"/>
          <p:nvPr/>
        </p:nvSpPr>
        <p:spPr>
          <a:xfrm>
            <a:off x="309522" y="1643050"/>
            <a:ext cx="2428892" cy="1890646"/>
          </a:xfrm>
          <a:prstGeom prst="rect">
            <a:avLst/>
          </a:prstGeom>
        </p:spPr>
        <p:txBody>
          <a:bodyPr wrap="square" lIns="0" tIns="27940" rIns="0" bIns="0">
            <a:spAutoFit/>
          </a:bodyPr>
          <a:lstStyle/>
          <a:p>
            <a:pPr marL="12700" algn="r">
              <a:spcBef>
                <a:spcPts val="225"/>
              </a:spcBef>
            </a:pPr>
            <a:r>
              <a:rPr lang="ru-RU" sz="1200" dirty="0"/>
              <a:t>Напитки</a:t>
            </a:r>
          </a:p>
          <a:p>
            <a:pPr marL="12700" algn="r">
              <a:lnSpc>
                <a:spcPct val="106000"/>
              </a:lnSpc>
              <a:spcBef>
                <a:spcPts val="63"/>
              </a:spcBef>
            </a:pPr>
            <a:r>
              <a:rPr lang="ru-RU" sz="1200" dirty="0"/>
              <a:t>Промышленная и бытовая химия </a:t>
            </a:r>
            <a:endParaRPr lang="ru-RU" sz="1200" dirty="0" smtClean="0"/>
          </a:p>
          <a:p>
            <a:pPr marL="12700" algn="r">
              <a:lnSpc>
                <a:spcPct val="106000"/>
              </a:lnSpc>
              <a:spcBef>
                <a:spcPts val="63"/>
              </a:spcBef>
            </a:pPr>
            <a:r>
              <a:rPr lang="ru-RU" sz="1200" dirty="0" smtClean="0"/>
              <a:t>Транспорт </a:t>
            </a:r>
            <a:r>
              <a:rPr lang="ru-RU" sz="1200" dirty="0"/>
              <a:t>и логистика </a:t>
            </a:r>
            <a:endParaRPr lang="ru-RU" sz="1200" dirty="0" smtClean="0"/>
          </a:p>
          <a:p>
            <a:pPr marL="12700" algn="r">
              <a:lnSpc>
                <a:spcPct val="106000"/>
              </a:lnSpc>
              <a:spcBef>
                <a:spcPts val="63"/>
              </a:spcBef>
            </a:pPr>
            <a:r>
              <a:rPr lang="ru-RU" sz="1200" dirty="0" smtClean="0"/>
              <a:t>Косметика </a:t>
            </a:r>
            <a:r>
              <a:rPr lang="ru-RU" sz="1200" dirty="0"/>
              <a:t>и </a:t>
            </a:r>
            <a:r>
              <a:rPr lang="ru-RU" sz="1200" dirty="0" smtClean="0"/>
              <a:t>парфюмерия</a:t>
            </a:r>
            <a:endParaRPr lang="ru-RU" sz="1200" dirty="0"/>
          </a:p>
          <a:p>
            <a:pPr marL="12700" algn="r">
              <a:lnSpc>
                <a:spcPct val="108000"/>
              </a:lnSpc>
              <a:spcBef>
                <a:spcPts val="50"/>
              </a:spcBef>
            </a:pPr>
            <a:r>
              <a:rPr lang="ru-RU" sz="1200" dirty="0"/>
              <a:t>Продукты питания  </a:t>
            </a:r>
            <a:endParaRPr lang="ru-RU" sz="1200" dirty="0" smtClean="0"/>
          </a:p>
          <a:p>
            <a:pPr marL="12700" algn="r">
              <a:lnSpc>
                <a:spcPct val="108000"/>
              </a:lnSpc>
              <a:spcBef>
                <a:spcPts val="50"/>
              </a:spcBef>
            </a:pPr>
            <a:r>
              <a:rPr lang="ru-RU" sz="1200" dirty="0" smtClean="0"/>
              <a:t>Розничная </a:t>
            </a:r>
            <a:r>
              <a:rPr lang="ru-RU" sz="1200" dirty="0"/>
              <a:t>торговля </a:t>
            </a:r>
            <a:endParaRPr lang="ru-RU" sz="1200" dirty="0" smtClean="0"/>
          </a:p>
          <a:p>
            <a:pPr marL="12700" algn="r">
              <a:lnSpc>
                <a:spcPct val="108000"/>
              </a:lnSpc>
              <a:spcBef>
                <a:spcPts val="50"/>
              </a:spcBef>
            </a:pPr>
            <a:r>
              <a:rPr lang="ru-RU" sz="1200" dirty="0" smtClean="0"/>
              <a:t>Офисные </a:t>
            </a:r>
            <a:r>
              <a:rPr lang="ru-RU" sz="1200" dirty="0"/>
              <a:t>товары  </a:t>
            </a:r>
            <a:endParaRPr lang="ru-RU" sz="1200" dirty="0" smtClean="0"/>
          </a:p>
          <a:p>
            <a:pPr marL="12700" algn="r">
              <a:lnSpc>
                <a:spcPct val="108000"/>
              </a:lnSpc>
              <a:spcBef>
                <a:spcPts val="50"/>
              </a:spcBef>
            </a:pPr>
            <a:r>
              <a:rPr lang="ru-RU" sz="1200" dirty="0" smtClean="0"/>
              <a:t>Лекарственные средства</a:t>
            </a:r>
          </a:p>
          <a:p>
            <a:pPr marL="12700" algn="r">
              <a:lnSpc>
                <a:spcPct val="108000"/>
              </a:lnSpc>
              <a:spcBef>
                <a:spcPts val="50"/>
              </a:spcBef>
            </a:pPr>
            <a:r>
              <a:rPr lang="ru-RU" sz="1200" dirty="0" smtClean="0"/>
              <a:t>Прочие сферы</a:t>
            </a:r>
            <a:endParaRPr lang="ru-RU" sz="1200" dirty="0"/>
          </a:p>
        </p:txBody>
      </p:sp>
      <p:grpSp>
        <p:nvGrpSpPr>
          <p:cNvPr id="9" name="object 4"/>
          <p:cNvGrpSpPr>
            <a:grpSpLocks/>
          </p:cNvGrpSpPr>
          <p:nvPr/>
        </p:nvGrpSpPr>
        <p:grpSpPr bwMode="auto">
          <a:xfrm>
            <a:off x="3809984" y="1714488"/>
            <a:ext cx="3071834" cy="1928826"/>
            <a:chOff x="5321330" y="1739214"/>
            <a:chExt cx="3141345" cy="1732280"/>
          </a:xfrm>
        </p:grpSpPr>
        <p:sp>
          <p:nvSpPr>
            <p:cNvPr id="10" name="object 5"/>
            <p:cNvSpPr>
              <a:spLocks noChangeArrowheads="1"/>
            </p:cNvSpPr>
            <p:nvPr/>
          </p:nvSpPr>
          <p:spPr bwMode="auto">
            <a:xfrm>
              <a:off x="7162444" y="1782343"/>
              <a:ext cx="1299845" cy="953135"/>
            </a:xfrm>
            <a:custGeom>
              <a:avLst/>
              <a:gdLst>
                <a:gd name="T0" fmla="*/ 0 w 1299845"/>
                <a:gd name="T1" fmla="*/ 0 h 953135"/>
                <a:gd name="T2" fmla="*/ 1299845 w 1299845"/>
                <a:gd name="T3" fmla="*/ 953135 h 953135"/>
              </a:gdLst>
              <a:ahLst/>
              <a:cxnLst/>
              <a:rect l="T0" t="T1" r="T2" b="T3"/>
              <a:pathLst>
                <a:path w="1299845" h="953135">
                  <a:moveTo>
                    <a:pt x="0" y="0"/>
                  </a:moveTo>
                  <a:lnTo>
                    <a:pt x="4016" y="72501"/>
                  </a:lnTo>
                  <a:lnTo>
                    <a:pt x="7709" y="131486"/>
                  </a:lnTo>
                  <a:lnTo>
                    <a:pt x="16729" y="257822"/>
                  </a:lnTo>
                  <a:lnTo>
                    <a:pt x="19014" y="293224"/>
                  </a:lnTo>
                  <a:lnTo>
                    <a:pt x="20920" y="330351"/>
                  </a:lnTo>
                  <a:lnTo>
                    <a:pt x="22436" y="372253"/>
                  </a:lnTo>
                  <a:lnTo>
                    <a:pt x="23552" y="421978"/>
                  </a:lnTo>
                  <a:lnTo>
                    <a:pt x="24256" y="482574"/>
                  </a:lnTo>
                  <a:lnTo>
                    <a:pt x="42762" y="493589"/>
                  </a:lnTo>
                  <a:lnTo>
                    <a:pt x="118012" y="533778"/>
                  </a:lnTo>
                  <a:lnTo>
                    <a:pt x="170148" y="560707"/>
                  </a:lnTo>
                  <a:lnTo>
                    <a:pt x="291928" y="622623"/>
                  </a:lnTo>
                  <a:lnTo>
                    <a:pt x="483812" y="718800"/>
                  </a:lnTo>
                  <a:lnTo>
                    <a:pt x="660111" y="806054"/>
                  </a:lnTo>
                  <a:lnTo>
                    <a:pt x="674624" y="813066"/>
                  </a:lnTo>
                  <a:lnTo>
                    <a:pt x="711973" y="832391"/>
                  </a:lnTo>
                  <a:lnTo>
                    <a:pt x="759305" y="858699"/>
                  </a:lnTo>
                  <a:lnTo>
                    <a:pt x="812556" y="887928"/>
                  </a:lnTo>
                  <a:lnTo>
                    <a:pt x="867659" y="916014"/>
                  </a:lnTo>
                  <a:lnTo>
                    <a:pt x="920548" y="938893"/>
                  </a:lnTo>
                  <a:lnTo>
                    <a:pt x="967160" y="952503"/>
                  </a:lnTo>
                  <a:lnTo>
                    <a:pt x="1003426" y="952779"/>
                  </a:lnTo>
                  <a:lnTo>
                    <a:pt x="1050509" y="934142"/>
                  </a:lnTo>
                  <a:lnTo>
                    <a:pt x="1095488" y="905296"/>
                  </a:lnTo>
                  <a:lnTo>
                    <a:pt x="1137802" y="869383"/>
                  </a:lnTo>
                  <a:lnTo>
                    <a:pt x="1176885" y="829541"/>
                  </a:lnTo>
                  <a:lnTo>
                    <a:pt x="1212175" y="788912"/>
                  </a:lnTo>
                  <a:lnTo>
                    <a:pt x="1243109" y="750637"/>
                  </a:lnTo>
                  <a:lnTo>
                    <a:pt x="1269123" y="717854"/>
                  </a:lnTo>
                  <a:lnTo>
                    <a:pt x="1279550" y="751852"/>
                  </a:lnTo>
                  <a:lnTo>
                    <a:pt x="1290216" y="707935"/>
                  </a:lnTo>
                  <a:lnTo>
                    <a:pt x="1296923" y="665829"/>
                  </a:lnTo>
                  <a:lnTo>
                    <a:pt x="1299814" y="625495"/>
                  </a:lnTo>
                  <a:lnTo>
                    <a:pt x="1299033" y="586891"/>
                  </a:lnTo>
                  <a:lnTo>
                    <a:pt x="1287027" y="514709"/>
                  </a:lnTo>
                  <a:lnTo>
                    <a:pt x="1262054" y="448956"/>
                  </a:lnTo>
                  <a:lnTo>
                    <a:pt x="1225262" y="389302"/>
                  </a:lnTo>
                  <a:lnTo>
                    <a:pt x="1177799" y="335421"/>
                  </a:lnTo>
                  <a:lnTo>
                    <a:pt x="1120813" y="286983"/>
                  </a:lnTo>
                  <a:lnTo>
                    <a:pt x="1089107" y="264704"/>
                  </a:lnTo>
                  <a:lnTo>
                    <a:pt x="1055452" y="243662"/>
                  </a:lnTo>
                  <a:lnTo>
                    <a:pt x="1019989" y="223817"/>
                  </a:lnTo>
                  <a:lnTo>
                    <a:pt x="982864" y="205128"/>
                  </a:lnTo>
                  <a:lnTo>
                    <a:pt x="944218" y="187555"/>
                  </a:lnTo>
                  <a:lnTo>
                    <a:pt x="904197" y="171055"/>
                  </a:lnTo>
                  <a:lnTo>
                    <a:pt x="862942" y="155588"/>
                  </a:lnTo>
                  <a:lnTo>
                    <a:pt x="820599" y="141112"/>
                  </a:lnTo>
                  <a:lnTo>
                    <a:pt x="777310" y="127588"/>
                  </a:lnTo>
                  <a:lnTo>
                    <a:pt x="733219" y="114974"/>
                  </a:lnTo>
                  <a:lnTo>
                    <a:pt x="688469" y="103228"/>
                  </a:lnTo>
                  <a:lnTo>
                    <a:pt x="643204" y="92310"/>
                  </a:lnTo>
                  <a:lnTo>
                    <a:pt x="597567" y="82180"/>
                  </a:lnTo>
                  <a:lnTo>
                    <a:pt x="551703" y="72795"/>
                  </a:lnTo>
                  <a:lnTo>
                    <a:pt x="505753" y="64114"/>
                  </a:lnTo>
                  <a:lnTo>
                    <a:pt x="459863" y="56098"/>
                  </a:lnTo>
                  <a:lnTo>
                    <a:pt x="414175" y="48704"/>
                  </a:lnTo>
                  <a:lnTo>
                    <a:pt x="368833" y="41893"/>
                  </a:lnTo>
                  <a:lnTo>
                    <a:pt x="323980" y="35622"/>
                  </a:lnTo>
                  <a:lnTo>
                    <a:pt x="279760" y="29850"/>
                  </a:lnTo>
                  <a:lnTo>
                    <a:pt x="236317" y="24538"/>
                  </a:lnTo>
                  <a:lnTo>
                    <a:pt x="193794" y="19643"/>
                  </a:lnTo>
                  <a:lnTo>
                    <a:pt x="112081" y="109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82B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1" name="object 6"/>
            <p:cNvSpPr>
              <a:spLocks noChangeArrowheads="1"/>
            </p:cNvSpPr>
            <p:nvPr/>
          </p:nvSpPr>
          <p:spPr bwMode="auto">
            <a:xfrm>
              <a:off x="6151105" y="2466543"/>
              <a:ext cx="1723389" cy="713105"/>
            </a:xfrm>
            <a:custGeom>
              <a:avLst/>
              <a:gdLst>
                <a:gd name="T0" fmla="*/ 0 w 1723390"/>
                <a:gd name="T1" fmla="*/ 0 h 713105"/>
                <a:gd name="T2" fmla="*/ 1723390 w 1723390"/>
                <a:gd name="T3" fmla="*/ 713105 h 713105"/>
              </a:gdLst>
              <a:ahLst/>
              <a:cxnLst/>
              <a:rect l="T0" t="T1" r="T2" b="T3"/>
              <a:pathLst>
                <a:path w="1723390" h="713105">
                  <a:moveTo>
                    <a:pt x="776198" y="0"/>
                  </a:moveTo>
                  <a:lnTo>
                    <a:pt x="704874" y="59022"/>
                  </a:lnTo>
                  <a:lnTo>
                    <a:pt x="651379" y="99763"/>
                  </a:lnTo>
                  <a:lnTo>
                    <a:pt x="597248" y="139114"/>
                  </a:lnTo>
                  <a:lnTo>
                    <a:pt x="550917" y="170419"/>
                  </a:lnTo>
                  <a:lnTo>
                    <a:pt x="520827" y="187020"/>
                  </a:lnTo>
                  <a:lnTo>
                    <a:pt x="491014" y="216416"/>
                  </a:lnTo>
                  <a:lnTo>
                    <a:pt x="452369" y="248122"/>
                  </a:lnTo>
                  <a:lnTo>
                    <a:pt x="408579" y="280557"/>
                  </a:lnTo>
                  <a:lnTo>
                    <a:pt x="363334" y="312141"/>
                  </a:lnTo>
                  <a:lnTo>
                    <a:pt x="283232" y="366438"/>
                  </a:lnTo>
                  <a:lnTo>
                    <a:pt x="255752" y="385991"/>
                  </a:lnTo>
                  <a:lnTo>
                    <a:pt x="188115" y="437927"/>
                  </a:lnTo>
                  <a:lnTo>
                    <a:pt x="154186" y="463611"/>
                  </a:lnTo>
                  <a:lnTo>
                    <a:pt x="119964" y="488454"/>
                  </a:lnTo>
                  <a:lnTo>
                    <a:pt x="68822" y="522702"/>
                  </a:lnTo>
                  <a:lnTo>
                    <a:pt x="36226" y="544820"/>
                  </a:lnTo>
                  <a:lnTo>
                    <a:pt x="15508" y="566257"/>
                  </a:lnTo>
                  <a:lnTo>
                    <a:pt x="0" y="598462"/>
                  </a:lnTo>
                  <a:lnTo>
                    <a:pt x="38996" y="613548"/>
                  </a:lnTo>
                  <a:lnTo>
                    <a:pt x="80233" y="627434"/>
                  </a:lnTo>
                  <a:lnTo>
                    <a:pt x="123518" y="640149"/>
                  </a:lnTo>
                  <a:lnTo>
                    <a:pt x="168654" y="651722"/>
                  </a:lnTo>
                  <a:lnTo>
                    <a:pt x="215446" y="662185"/>
                  </a:lnTo>
                  <a:lnTo>
                    <a:pt x="263701" y="671567"/>
                  </a:lnTo>
                  <a:lnTo>
                    <a:pt x="313222" y="679898"/>
                  </a:lnTo>
                  <a:lnTo>
                    <a:pt x="363814" y="687208"/>
                  </a:lnTo>
                  <a:lnTo>
                    <a:pt x="415284" y="693527"/>
                  </a:lnTo>
                  <a:lnTo>
                    <a:pt x="467436" y="698885"/>
                  </a:lnTo>
                  <a:lnTo>
                    <a:pt x="520074" y="703313"/>
                  </a:lnTo>
                  <a:lnTo>
                    <a:pt x="573005" y="706839"/>
                  </a:lnTo>
                  <a:lnTo>
                    <a:pt x="626032" y="709495"/>
                  </a:lnTo>
                  <a:lnTo>
                    <a:pt x="678962" y="711309"/>
                  </a:lnTo>
                  <a:lnTo>
                    <a:pt x="731598" y="712313"/>
                  </a:lnTo>
                  <a:lnTo>
                    <a:pt x="783747" y="712536"/>
                  </a:lnTo>
                  <a:lnTo>
                    <a:pt x="835213" y="712009"/>
                  </a:lnTo>
                  <a:lnTo>
                    <a:pt x="885801" y="710760"/>
                  </a:lnTo>
                  <a:lnTo>
                    <a:pt x="935316" y="708821"/>
                  </a:lnTo>
                  <a:lnTo>
                    <a:pt x="983564" y="706221"/>
                  </a:lnTo>
                  <a:lnTo>
                    <a:pt x="1092517" y="699693"/>
                  </a:lnTo>
                  <a:lnTo>
                    <a:pt x="1133527" y="696862"/>
                  </a:lnTo>
                  <a:lnTo>
                    <a:pt x="1180810" y="691463"/>
                  </a:lnTo>
                  <a:lnTo>
                    <a:pt x="1232995" y="683722"/>
                  </a:lnTo>
                  <a:lnTo>
                    <a:pt x="1288714" y="673868"/>
                  </a:lnTo>
                  <a:lnTo>
                    <a:pt x="1346596" y="662127"/>
                  </a:lnTo>
                  <a:lnTo>
                    <a:pt x="1405270" y="648726"/>
                  </a:lnTo>
                  <a:lnTo>
                    <a:pt x="1463369" y="633894"/>
                  </a:lnTo>
                  <a:lnTo>
                    <a:pt x="1519520" y="617856"/>
                  </a:lnTo>
                  <a:lnTo>
                    <a:pt x="1572356" y="600841"/>
                  </a:lnTo>
                  <a:lnTo>
                    <a:pt x="1620505" y="583074"/>
                  </a:lnTo>
                  <a:lnTo>
                    <a:pt x="1662597" y="564785"/>
                  </a:lnTo>
                  <a:lnTo>
                    <a:pt x="1697264" y="546199"/>
                  </a:lnTo>
                  <a:lnTo>
                    <a:pt x="1723136" y="527545"/>
                  </a:lnTo>
                  <a:lnTo>
                    <a:pt x="1708184" y="516631"/>
                  </a:lnTo>
                  <a:lnTo>
                    <a:pt x="1653193" y="482254"/>
                  </a:lnTo>
                  <a:lnTo>
                    <a:pt x="1614937" y="459711"/>
                  </a:lnTo>
                  <a:lnTo>
                    <a:pt x="1570696" y="434214"/>
                  </a:lnTo>
                  <a:lnTo>
                    <a:pt x="1521361" y="406221"/>
                  </a:lnTo>
                  <a:lnTo>
                    <a:pt x="1410974" y="344593"/>
                  </a:lnTo>
                  <a:lnTo>
                    <a:pt x="1290909" y="278510"/>
                  </a:lnTo>
                  <a:lnTo>
                    <a:pt x="1108261" y="179088"/>
                  </a:lnTo>
                  <a:lnTo>
                    <a:pt x="776198" y="0"/>
                  </a:lnTo>
                  <a:close/>
                </a:path>
              </a:pathLst>
            </a:custGeom>
            <a:solidFill>
              <a:srgbClr val="B5575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3" name="object 7"/>
            <p:cNvSpPr>
              <a:spLocks noChangeArrowheads="1"/>
            </p:cNvSpPr>
            <p:nvPr/>
          </p:nvSpPr>
          <p:spPr bwMode="auto">
            <a:xfrm>
              <a:off x="7186701" y="2264918"/>
              <a:ext cx="1272540" cy="750570"/>
            </a:xfrm>
            <a:custGeom>
              <a:avLst/>
              <a:gdLst>
                <a:gd name="T0" fmla="*/ 0 w 1272540"/>
                <a:gd name="T1" fmla="*/ 0 h 750569"/>
                <a:gd name="T2" fmla="*/ 1272540 w 1272540"/>
                <a:gd name="T3" fmla="*/ 750569 h 750569"/>
              </a:gdLst>
              <a:ahLst/>
              <a:cxnLst/>
              <a:rect l="T0" t="T1" r="T2" b="T3"/>
              <a:pathLst>
                <a:path w="1272540" h="750569">
                  <a:moveTo>
                    <a:pt x="0" y="0"/>
                  </a:moveTo>
                  <a:lnTo>
                    <a:pt x="1155" y="256781"/>
                  </a:lnTo>
                  <a:lnTo>
                    <a:pt x="43990" y="277610"/>
                  </a:lnTo>
                  <a:lnTo>
                    <a:pt x="92475" y="302861"/>
                  </a:lnTo>
                  <a:lnTo>
                    <a:pt x="143125" y="330289"/>
                  </a:lnTo>
                  <a:lnTo>
                    <a:pt x="192452" y="357647"/>
                  </a:lnTo>
                  <a:lnTo>
                    <a:pt x="236969" y="382689"/>
                  </a:lnTo>
                  <a:lnTo>
                    <a:pt x="927862" y="750443"/>
                  </a:lnTo>
                  <a:lnTo>
                    <a:pt x="989577" y="719083"/>
                  </a:lnTo>
                  <a:lnTo>
                    <a:pt x="1042936" y="687327"/>
                  </a:lnTo>
                  <a:lnTo>
                    <a:pt x="1088588" y="655065"/>
                  </a:lnTo>
                  <a:lnTo>
                    <a:pt x="1127184" y="622187"/>
                  </a:lnTo>
                  <a:lnTo>
                    <a:pt x="1159375" y="588581"/>
                  </a:lnTo>
                  <a:lnTo>
                    <a:pt x="1185810" y="554136"/>
                  </a:lnTo>
                  <a:lnTo>
                    <a:pt x="1207140" y="518744"/>
                  </a:lnTo>
                  <a:lnTo>
                    <a:pt x="1224016" y="482292"/>
                  </a:lnTo>
                  <a:lnTo>
                    <a:pt x="1237089" y="444671"/>
                  </a:lnTo>
                  <a:lnTo>
                    <a:pt x="1247008" y="405769"/>
                  </a:lnTo>
                  <a:lnTo>
                    <a:pt x="1254424" y="365477"/>
                  </a:lnTo>
                  <a:lnTo>
                    <a:pt x="1259988" y="323683"/>
                  </a:lnTo>
                  <a:lnTo>
                    <a:pt x="1264350" y="280277"/>
                  </a:lnTo>
                  <a:lnTo>
                    <a:pt x="1272070" y="188188"/>
                  </a:lnTo>
                  <a:lnTo>
                    <a:pt x="1219041" y="256692"/>
                  </a:lnTo>
                  <a:lnTo>
                    <a:pt x="1184938" y="299463"/>
                  </a:lnTo>
                  <a:lnTo>
                    <a:pt x="1147132" y="343636"/>
                  </a:lnTo>
                  <a:lnTo>
                    <a:pt x="1106636" y="386004"/>
                  </a:lnTo>
                  <a:lnTo>
                    <a:pt x="1064467" y="423360"/>
                  </a:lnTo>
                  <a:lnTo>
                    <a:pt x="1021640" y="452496"/>
                  </a:lnTo>
                  <a:lnTo>
                    <a:pt x="979170" y="470204"/>
                  </a:lnTo>
                  <a:lnTo>
                    <a:pt x="942903" y="469928"/>
                  </a:lnTo>
                  <a:lnTo>
                    <a:pt x="896291" y="456319"/>
                  </a:lnTo>
                  <a:lnTo>
                    <a:pt x="843402" y="433439"/>
                  </a:lnTo>
                  <a:lnTo>
                    <a:pt x="788299" y="405353"/>
                  </a:lnTo>
                  <a:lnTo>
                    <a:pt x="735048" y="376125"/>
                  </a:lnTo>
                  <a:lnTo>
                    <a:pt x="687716" y="349816"/>
                  </a:lnTo>
                  <a:lnTo>
                    <a:pt x="650367" y="330492"/>
                  </a:lnTo>
                  <a:lnTo>
                    <a:pt x="566747" y="289449"/>
                  </a:lnTo>
                  <a:lnTo>
                    <a:pt x="397437" y="205222"/>
                  </a:lnTo>
                  <a:lnTo>
                    <a:pt x="267671" y="140048"/>
                  </a:lnTo>
                  <a:lnTo>
                    <a:pt x="145891" y="78133"/>
                  </a:lnTo>
                  <a:lnTo>
                    <a:pt x="93755" y="51203"/>
                  </a:lnTo>
                  <a:lnTo>
                    <a:pt x="50525" y="28456"/>
                  </a:lnTo>
                  <a:lnTo>
                    <a:pt x="18505" y="11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B54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4" name="object 8"/>
            <p:cNvSpPr>
              <a:spLocks noChangeArrowheads="1"/>
            </p:cNvSpPr>
            <p:nvPr/>
          </p:nvSpPr>
          <p:spPr bwMode="auto">
            <a:xfrm>
              <a:off x="5828728" y="2410866"/>
              <a:ext cx="852169" cy="830580"/>
            </a:xfrm>
            <a:custGeom>
              <a:avLst/>
              <a:gdLst>
                <a:gd name="T0" fmla="*/ 0 w 852170"/>
                <a:gd name="T1" fmla="*/ 0 h 830580"/>
                <a:gd name="T2" fmla="*/ 852170 w 852170"/>
                <a:gd name="T3" fmla="*/ 830580 h 830580"/>
              </a:gdLst>
              <a:ahLst/>
              <a:cxnLst/>
              <a:rect l="T0" t="T1" r="T2" b="T3"/>
              <a:pathLst>
                <a:path w="852170" h="830580">
                  <a:moveTo>
                    <a:pt x="790333" y="0"/>
                  </a:moveTo>
                  <a:lnTo>
                    <a:pt x="790511" y="11036"/>
                  </a:lnTo>
                  <a:lnTo>
                    <a:pt x="805739" y="19469"/>
                  </a:lnTo>
                  <a:lnTo>
                    <a:pt x="813868" y="22493"/>
                  </a:lnTo>
                  <a:lnTo>
                    <a:pt x="805740" y="30158"/>
                  </a:lnTo>
                  <a:lnTo>
                    <a:pt x="772198" y="52514"/>
                  </a:lnTo>
                  <a:lnTo>
                    <a:pt x="511911" y="228942"/>
                  </a:lnTo>
                  <a:lnTo>
                    <a:pt x="485982" y="245878"/>
                  </a:lnTo>
                  <a:lnTo>
                    <a:pt x="449976" y="270373"/>
                  </a:lnTo>
                  <a:lnTo>
                    <a:pt x="247392" y="410889"/>
                  </a:lnTo>
                  <a:lnTo>
                    <a:pt x="192659" y="448386"/>
                  </a:lnTo>
                  <a:lnTo>
                    <a:pt x="140512" y="483524"/>
                  </a:lnTo>
                  <a:lnTo>
                    <a:pt x="93062" y="514650"/>
                  </a:lnTo>
                  <a:lnTo>
                    <a:pt x="52420" y="540110"/>
                  </a:lnTo>
                  <a:lnTo>
                    <a:pt x="0" y="567423"/>
                  </a:lnTo>
                  <a:lnTo>
                    <a:pt x="7263" y="674441"/>
                  </a:lnTo>
                  <a:lnTo>
                    <a:pt x="15107" y="795497"/>
                  </a:lnTo>
                  <a:lnTo>
                    <a:pt x="17424" y="828548"/>
                  </a:lnTo>
                  <a:lnTo>
                    <a:pt x="22045" y="830368"/>
                  </a:lnTo>
                  <a:lnTo>
                    <a:pt x="32265" y="828246"/>
                  </a:lnTo>
                  <a:lnTo>
                    <a:pt x="43765" y="824861"/>
                  </a:lnTo>
                  <a:lnTo>
                    <a:pt x="52222" y="822896"/>
                  </a:lnTo>
                  <a:lnTo>
                    <a:pt x="127823" y="784619"/>
                  </a:lnTo>
                  <a:lnTo>
                    <a:pt x="175560" y="752113"/>
                  </a:lnTo>
                  <a:lnTo>
                    <a:pt x="223022" y="717151"/>
                  </a:lnTo>
                  <a:lnTo>
                    <a:pt x="265037" y="684577"/>
                  </a:lnTo>
                  <a:lnTo>
                    <a:pt x="296430" y="659231"/>
                  </a:lnTo>
                  <a:lnTo>
                    <a:pt x="320165" y="643059"/>
                  </a:lnTo>
                  <a:lnTo>
                    <a:pt x="363223" y="608220"/>
                  </a:lnTo>
                  <a:lnTo>
                    <a:pt x="409362" y="570111"/>
                  </a:lnTo>
                  <a:lnTo>
                    <a:pt x="442341" y="544131"/>
                  </a:lnTo>
                  <a:lnTo>
                    <a:pt x="476563" y="519288"/>
                  </a:lnTo>
                  <a:lnTo>
                    <a:pt x="510492" y="493604"/>
                  </a:lnTo>
                  <a:lnTo>
                    <a:pt x="578129" y="441667"/>
                  </a:lnTo>
                  <a:lnTo>
                    <a:pt x="605609" y="422115"/>
                  </a:lnTo>
                  <a:lnTo>
                    <a:pt x="685711" y="367818"/>
                  </a:lnTo>
                  <a:lnTo>
                    <a:pt x="730956" y="336234"/>
                  </a:lnTo>
                  <a:lnTo>
                    <a:pt x="774746" y="303799"/>
                  </a:lnTo>
                  <a:lnTo>
                    <a:pt x="813391" y="272093"/>
                  </a:lnTo>
                  <a:lnTo>
                    <a:pt x="843203" y="242697"/>
                  </a:lnTo>
                  <a:lnTo>
                    <a:pt x="851827" y="6083"/>
                  </a:lnTo>
                  <a:lnTo>
                    <a:pt x="843419" y="1676"/>
                  </a:lnTo>
                  <a:lnTo>
                    <a:pt x="790333" y="0"/>
                  </a:lnTo>
                  <a:close/>
                </a:path>
              </a:pathLst>
            </a:custGeom>
            <a:solidFill>
              <a:srgbClr val="6E8242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" name="object 9"/>
            <p:cNvSpPr>
              <a:spLocks noChangeArrowheads="1"/>
            </p:cNvSpPr>
            <p:nvPr/>
          </p:nvSpPr>
          <p:spPr bwMode="auto">
            <a:xfrm>
              <a:off x="6141923" y="2994088"/>
              <a:ext cx="1732914" cy="477520"/>
            </a:xfrm>
            <a:custGeom>
              <a:avLst/>
              <a:gdLst>
                <a:gd name="T0" fmla="*/ 0 w 1732915"/>
                <a:gd name="T1" fmla="*/ 0 h 477520"/>
                <a:gd name="T2" fmla="*/ 1732915 w 1732915"/>
                <a:gd name="T3" fmla="*/ 477520 h 477520"/>
              </a:gdLst>
              <a:ahLst/>
              <a:cxnLst/>
              <a:rect l="T0" t="T1" r="T2" b="T3"/>
              <a:pathLst>
                <a:path w="1732915" h="477520">
                  <a:moveTo>
                    <a:pt x="1732318" y="0"/>
                  </a:moveTo>
                  <a:lnTo>
                    <a:pt x="1671780" y="37240"/>
                  </a:lnTo>
                  <a:lnTo>
                    <a:pt x="1629687" y="55529"/>
                  </a:lnTo>
                  <a:lnTo>
                    <a:pt x="1581538" y="73295"/>
                  </a:lnTo>
                  <a:lnTo>
                    <a:pt x="1528702" y="90311"/>
                  </a:lnTo>
                  <a:lnTo>
                    <a:pt x="1472551" y="106348"/>
                  </a:lnTo>
                  <a:lnTo>
                    <a:pt x="1414453" y="121181"/>
                  </a:lnTo>
                  <a:lnTo>
                    <a:pt x="1355778" y="134582"/>
                  </a:lnTo>
                  <a:lnTo>
                    <a:pt x="1297896" y="146323"/>
                  </a:lnTo>
                  <a:lnTo>
                    <a:pt x="1242178" y="156177"/>
                  </a:lnTo>
                  <a:lnTo>
                    <a:pt x="1189992" y="163917"/>
                  </a:lnTo>
                  <a:lnTo>
                    <a:pt x="1142709" y="169317"/>
                  </a:lnTo>
                  <a:lnTo>
                    <a:pt x="1101699" y="172148"/>
                  </a:lnTo>
                  <a:lnTo>
                    <a:pt x="992746" y="178676"/>
                  </a:lnTo>
                  <a:lnTo>
                    <a:pt x="944498" y="181276"/>
                  </a:lnTo>
                  <a:lnTo>
                    <a:pt x="894983" y="183215"/>
                  </a:lnTo>
                  <a:lnTo>
                    <a:pt x="844395" y="184463"/>
                  </a:lnTo>
                  <a:lnTo>
                    <a:pt x="792929" y="184991"/>
                  </a:lnTo>
                  <a:lnTo>
                    <a:pt x="740780" y="184768"/>
                  </a:lnTo>
                  <a:lnTo>
                    <a:pt x="688144" y="183764"/>
                  </a:lnTo>
                  <a:lnTo>
                    <a:pt x="635214" y="181949"/>
                  </a:lnTo>
                  <a:lnTo>
                    <a:pt x="582187" y="179294"/>
                  </a:lnTo>
                  <a:lnTo>
                    <a:pt x="529256" y="175767"/>
                  </a:lnTo>
                  <a:lnTo>
                    <a:pt x="476618" y="171340"/>
                  </a:lnTo>
                  <a:lnTo>
                    <a:pt x="424466" y="165982"/>
                  </a:lnTo>
                  <a:lnTo>
                    <a:pt x="372997" y="159663"/>
                  </a:lnTo>
                  <a:lnTo>
                    <a:pt x="322404" y="152353"/>
                  </a:lnTo>
                  <a:lnTo>
                    <a:pt x="272883" y="144022"/>
                  </a:lnTo>
                  <a:lnTo>
                    <a:pt x="224628" y="134640"/>
                  </a:lnTo>
                  <a:lnTo>
                    <a:pt x="177836" y="124177"/>
                  </a:lnTo>
                  <a:lnTo>
                    <a:pt x="132700" y="112603"/>
                  </a:lnTo>
                  <a:lnTo>
                    <a:pt x="89416" y="99889"/>
                  </a:lnTo>
                  <a:lnTo>
                    <a:pt x="48178" y="86003"/>
                  </a:lnTo>
                  <a:lnTo>
                    <a:pt x="9182" y="70916"/>
                  </a:lnTo>
                  <a:lnTo>
                    <a:pt x="0" y="128104"/>
                  </a:lnTo>
                  <a:lnTo>
                    <a:pt x="10528" y="336105"/>
                  </a:lnTo>
                  <a:lnTo>
                    <a:pt x="45963" y="353583"/>
                  </a:lnTo>
                  <a:lnTo>
                    <a:pt x="86601" y="369943"/>
                  </a:lnTo>
                  <a:lnTo>
                    <a:pt x="131627" y="385169"/>
                  </a:lnTo>
                  <a:lnTo>
                    <a:pt x="180229" y="399248"/>
                  </a:lnTo>
                  <a:lnTo>
                    <a:pt x="231594" y="412165"/>
                  </a:lnTo>
                  <a:lnTo>
                    <a:pt x="284909" y="423907"/>
                  </a:lnTo>
                  <a:lnTo>
                    <a:pt x="339360" y="434459"/>
                  </a:lnTo>
                  <a:lnTo>
                    <a:pt x="394135" y="443806"/>
                  </a:lnTo>
                  <a:lnTo>
                    <a:pt x="448421" y="451935"/>
                  </a:lnTo>
                  <a:lnTo>
                    <a:pt x="501404" y="458831"/>
                  </a:lnTo>
                  <a:lnTo>
                    <a:pt x="552272" y="464481"/>
                  </a:lnTo>
                  <a:lnTo>
                    <a:pt x="600212" y="468869"/>
                  </a:lnTo>
                  <a:lnTo>
                    <a:pt x="644410" y="471982"/>
                  </a:lnTo>
                  <a:lnTo>
                    <a:pt x="830961" y="477202"/>
                  </a:lnTo>
                  <a:lnTo>
                    <a:pt x="872177" y="476333"/>
                  </a:lnTo>
                  <a:lnTo>
                    <a:pt x="916842" y="474432"/>
                  </a:lnTo>
                  <a:lnTo>
                    <a:pt x="964458" y="471482"/>
                  </a:lnTo>
                  <a:lnTo>
                    <a:pt x="1014527" y="467468"/>
                  </a:lnTo>
                  <a:lnTo>
                    <a:pt x="1066554" y="462371"/>
                  </a:lnTo>
                  <a:lnTo>
                    <a:pt x="1120041" y="456176"/>
                  </a:lnTo>
                  <a:lnTo>
                    <a:pt x="1174490" y="448866"/>
                  </a:lnTo>
                  <a:lnTo>
                    <a:pt x="1229406" y="440424"/>
                  </a:lnTo>
                  <a:lnTo>
                    <a:pt x="1284291" y="430833"/>
                  </a:lnTo>
                  <a:lnTo>
                    <a:pt x="1338648" y="420077"/>
                  </a:lnTo>
                  <a:lnTo>
                    <a:pt x="1391980" y="408139"/>
                  </a:lnTo>
                  <a:lnTo>
                    <a:pt x="1443791" y="395003"/>
                  </a:lnTo>
                  <a:lnTo>
                    <a:pt x="1493582" y="380651"/>
                  </a:lnTo>
                  <a:lnTo>
                    <a:pt x="1540858" y="365067"/>
                  </a:lnTo>
                  <a:lnTo>
                    <a:pt x="1585121" y="348235"/>
                  </a:lnTo>
                  <a:lnTo>
                    <a:pt x="1625875" y="330137"/>
                  </a:lnTo>
                  <a:lnTo>
                    <a:pt x="1662621" y="310757"/>
                  </a:lnTo>
                  <a:lnTo>
                    <a:pt x="1694864" y="290078"/>
                  </a:lnTo>
                  <a:lnTo>
                    <a:pt x="1724794" y="215846"/>
                  </a:lnTo>
                  <a:lnTo>
                    <a:pt x="1727340" y="159534"/>
                  </a:lnTo>
                  <a:lnTo>
                    <a:pt x="1729563" y="102533"/>
                  </a:lnTo>
                  <a:lnTo>
                    <a:pt x="1731282" y="48226"/>
                  </a:lnTo>
                  <a:lnTo>
                    <a:pt x="1732318" y="0"/>
                  </a:lnTo>
                  <a:close/>
                </a:path>
              </a:pathLst>
            </a:custGeom>
            <a:solidFill>
              <a:srgbClr val="853D3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7" name="object 10"/>
            <p:cNvSpPr>
              <a:spLocks noChangeArrowheads="1"/>
            </p:cNvSpPr>
            <p:nvPr/>
          </p:nvSpPr>
          <p:spPr bwMode="auto">
            <a:xfrm>
              <a:off x="5344604" y="2344280"/>
              <a:ext cx="1275715" cy="481330"/>
            </a:xfrm>
            <a:custGeom>
              <a:avLst/>
              <a:gdLst>
                <a:gd name="T0" fmla="*/ 0 w 1275715"/>
                <a:gd name="T1" fmla="*/ 0 h 481330"/>
                <a:gd name="T2" fmla="*/ 1275715 w 1275715"/>
                <a:gd name="T3" fmla="*/ 481330 h 481330"/>
              </a:gdLst>
              <a:ahLst/>
              <a:cxnLst/>
              <a:rect l="T0" t="T1" r="T2" b="T3"/>
              <a:pathLst>
                <a:path w="1275715" h="481330">
                  <a:moveTo>
                    <a:pt x="1275130" y="0"/>
                  </a:moveTo>
                  <a:lnTo>
                    <a:pt x="15087" y="218503"/>
                  </a:lnTo>
                  <a:lnTo>
                    <a:pt x="0" y="262521"/>
                  </a:lnTo>
                  <a:lnTo>
                    <a:pt x="1277" y="293380"/>
                  </a:lnTo>
                  <a:lnTo>
                    <a:pt x="7233" y="351182"/>
                  </a:lnTo>
                  <a:lnTo>
                    <a:pt x="13032" y="394827"/>
                  </a:lnTo>
                  <a:lnTo>
                    <a:pt x="21958" y="442188"/>
                  </a:lnTo>
                  <a:lnTo>
                    <a:pt x="59880" y="480923"/>
                  </a:lnTo>
                  <a:lnTo>
                    <a:pt x="49593" y="366496"/>
                  </a:lnTo>
                  <a:lnTo>
                    <a:pt x="46694" y="342765"/>
                  </a:lnTo>
                  <a:lnTo>
                    <a:pt x="46418" y="337324"/>
                  </a:lnTo>
                  <a:lnTo>
                    <a:pt x="57340" y="293903"/>
                  </a:lnTo>
                  <a:lnTo>
                    <a:pt x="95075" y="287878"/>
                  </a:lnTo>
                  <a:lnTo>
                    <a:pt x="137140" y="282338"/>
                  </a:lnTo>
                  <a:lnTo>
                    <a:pt x="183083" y="277206"/>
                  </a:lnTo>
                  <a:lnTo>
                    <a:pt x="232454" y="272407"/>
                  </a:lnTo>
                  <a:lnTo>
                    <a:pt x="284799" y="267864"/>
                  </a:lnTo>
                  <a:lnTo>
                    <a:pt x="339668" y="263500"/>
                  </a:lnTo>
                  <a:lnTo>
                    <a:pt x="575339" y="246303"/>
                  </a:lnTo>
                  <a:lnTo>
                    <a:pt x="636047" y="241686"/>
                  </a:lnTo>
                  <a:lnTo>
                    <a:pt x="696567" y="236788"/>
                  </a:lnTo>
                  <a:lnTo>
                    <a:pt x="756448" y="231534"/>
                  </a:lnTo>
                  <a:lnTo>
                    <a:pt x="815237" y="225846"/>
                  </a:lnTo>
                  <a:lnTo>
                    <a:pt x="872484" y="219648"/>
                  </a:lnTo>
                  <a:lnTo>
                    <a:pt x="927736" y="212864"/>
                  </a:lnTo>
                  <a:lnTo>
                    <a:pt x="980541" y="205416"/>
                  </a:lnTo>
                  <a:lnTo>
                    <a:pt x="1030448" y="197229"/>
                  </a:lnTo>
                  <a:lnTo>
                    <a:pt x="1077005" y="188225"/>
                  </a:lnTo>
                  <a:lnTo>
                    <a:pt x="1119759" y="178329"/>
                  </a:lnTo>
                  <a:lnTo>
                    <a:pt x="1158260" y="167463"/>
                  </a:lnTo>
                  <a:lnTo>
                    <a:pt x="1220693" y="142516"/>
                  </a:lnTo>
                  <a:lnTo>
                    <a:pt x="1260690" y="112774"/>
                  </a:lnTo>
                  <a:lnTo>
                    <a:pt x="1275411" y="39592"/>
                  </a:lnTo>
                  <a:lnTo>
                    <a:pt x="1275669" y="15886"/>
                  </a:lnTo>
                  <a:lnTo>
                    <a:pt x="1275130" y="0"/>
                  </a:lnTo>
                  <a:close/>
                </a:path>
              </a:pathLst>
            </a:custGeom>
            <a:solidFill>
              <a:srgbClr val="3B3347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8" name="object 11"/>
            <p:cNvSpPr>
              <a:spLocks noChangeArrowheads="1"/>
            </p:cNvSpPr>
            <p:nvPr/>
          </p:nvSpPr>
          <p:spPr bwMode="auto">
            <a:xfrm>
              <a:off x="5645835" y="1899329"/>
              <a:ext cx="998855" cy="328295"/>
            </a:xfrm>
            <a:custGeom>
              <a:avLst/>
              <a:gdLst>
                <a:gd name="T0" fmla="*/ 0 w 998854"/>
                <a:gd name="T1" fmla="*/ 0 h 328294"/>
                <a:gd name="T2" fmla="*/ 998854 w 998854"/>
                <a:gd name="T3" fmla="*/ 328294 h 328294"/>
              </a:gdLst>
              <a:ahLst/>
              <a:cxnLst/>
              <a:rect l="T0" t="T1" r="T2" b="T3"/>
              <a:pathLst>
                <a:path w="998854" h="328294">
                  <a:moveTo>
                    <a:pt x="277212" y="0"/>
                  </a:moveTo>
                  <a:lnTo>
                    <a:pt x="235585" y="10856"/>
                  </a:lnTo>
                  <a:lnTo>
                    <a:pt x="182676" y="32658"/>
                  </a:lnTo>
                  <a:lnTo>
                    <a:pt x="131745" y="53967"/>
                  </a:lnTo>
                  <a:lnTo>
                    <a:pt x="84937" y="76030"/>
                  </a:lnTo>
                  <a:lnTo>
                    <a:pt x="41330" y="101743"/>
                  </a:lnTo>
                  <a:lnTo>
                    <a:pt x="0" y="134004"/>
                  </a:lnTo>
                  <a:lnTo>
                    <a:pt x="44505" y="139591"/>
                  </a:lnTo>
                  <a:lnTo>
                    <a:pt x="91301" y="146984"/>
                  </a:lnTo>
                  <a:lnTo>
                    <a:pt x="139924" y="155863"/>
                  </a:lnTo>
                  <a:lnTo>
                    <a:pt x="189909" y="165912"/>
                  </a:lnTo>
                  <a:lnTo>
                    <a:pt x="240793" y="176814"/>
                  </a:lnTo>
                  <a:lnTo>
                    <a:pt x="444037" y="222589"/>
                  </a:lnTo>
                  <a:lnTo>
                    <a:pt x="527554" y="240625"/>
                  </a:lnTo>
                  <a:lnTo>
                    <a:pt x="687347" y="276395"/>
                  </a:lnTo>
                  <a:lnTo>
                    <a:pt x="749376" y="289718"/>
                  </a:lnTo>
                  <a:lnTo>
                    <a:pt x="811086" y="302300"/>
                  </a:lnTo>
                  <a:lnTo>
                    <a:pt x="869657" y="313274"/>
                  </a:lnTo>
                  <a:lnTo>
                    <a:pt x="922269" y="321774"/>
                  </a:lnTo>
                  <a:lnTo>
                    <a:pt x="966101" y="326936"/>
                  </a:lnTo>
                  <a:lnTo>
                    <a:pt x="998334" y="327894"/>
                  </a:lnTo>
                  <a:lnTo>
                    <a:pt x="971218" y="320878"/>
                  </a:lnTo>
                  <a:lnTo>
                    <a:pt x="936930" y="308467"/>
                  </a:lnTo>
                  <a:lnTo>
                    <a:pt x="896570" y="291473"/>
                  </a:lnTo>
                  <a:lnTo>
                    <a:pt x="851232" y="270705"/>
                  </a:lnTo>
                  <a:lnTo>
                    <a:pt x="802016" y="246975"/>
                  </a:lnTo>
                  <a:lnTo>
                    <a:pt x="750019" y="221092"/>
                  </a:lnTo>
                  <a:lnTo>
                    <a:pt x="588312" y="138632"/>
                  </a:lnTo>
                  <a:lnTo>
                    <a:pt x="536162" y="112243"/>
                  </a:lnTo>
                  <a:lnTo>
                    <a:pt x="486718" y="87754"/>
                  </a:lnTo>
                  <a:lnTo>
                    <a:pt x="441078" y="65975"/>
                  </a:lnTo>
                  <a:lnTo>
                    <a:pt x="400337" y="47716"/>
                  </a:lnTo>
                  <a:lnTo>
                    <a:pt x="365594" y="33788"/>
                  </a:lnTo>
                  <a:lnTo>
                    <a:pt x="317300" y="5754"/>
                  </a:lnTo>
                  <a:lnTo>
                    <a:pt x="277212" y="0"/>
                  </a:lnTo>
                  <a:close/>
                </a:path>
              </a:pathLst>
            </a:custGeom>
            <a:solidFill>
              <a:srgbClr val="DE944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" name="object 12"/>
            <p:cNvSpPr>
              <a:spLocks noChangeArrowheads="1"/>
            </p:cNvSpPr>
            <p:nvPr/>
          </p:nvSpPr>
          <p:spPr bwMode="auto">
            <a:xfrm>
              <a:off x="6370027" y="1778317"/>
              <a:ext cx="509270" cy="654050"/>
            </a:xfrm>
            <a:custGeom>
              <a:avLst/>
              <a:gdLst>
                <a:gd name="T0" fmla="*/ 0 w 509270"/>
                <a:gd name="T1" fmla="*/ 0 h 654050"/>
                <a:gd name="T2" fmla="*/ 509270 w 509270"/>
                <a:gd name="T3" fmla="*/ 654050 h 654050"/>
              </a:gdLst>
              <a:ahLst/>
              <a:cxnLst/>
              <a:rect l="T0" t="T1" r="T2" b="T3"/>
              <a:pathLst>
                <a:path w="509270" h="654050">
                  <a:moveTo>
                    <a:pt x="272745" y="0"/>
                  </a:moveTo>
                  <a:lnTo>
                    <a:pt x="257095" y="37316"/>
                  </a:lnTo>
                  <a:lnTo>
                    <a:pt x="256874" y="72345"/>
                  </a:lnTo>
                  <a:lnTo>
                    <a:pt x="265624" y="102916"/>
                  </a:lnTo>
                  <a:lnTo>
                    <a:pt x="276885" y="126860"/>
                  </a:lnTo>
                  <a:lnTo>
                    <a:pt x="288419" y="148260"/>
                  </a:lnTo>
                  <a:lnTo>
                    <a:pt x="326326" y="215760"/>
                  </a:lnTo>
                  <a:lnTo>
                    <a:pt x="350431" y="259480"/>
                  </a:lnTo>
                  <a:lnTo>
                    <a:pt x="399769" y="348141"/>
                  </a:lnTo>
                  <a:lnTo>
                    <a:pt x="424281" y="393319"/>
                  </a:lnTo>
                  <a:lnTo>
                    <a:pt x="338439" y="316726"/>
                  </a:lnTo>
                  <a:lnTo>
                    <a:pt x="241802" y="229346"/>
                  </a:lnTo>
                  <a:lnTo>
                    <a:pt x="190293" y="182143"/>
                  </a:lnTo>
                  <a:lnTo>
                    <a:pt x="140494" y="135882"/>
                  </a:lnTo>
                  <a:lnTo>
                    <a:pt x="95281" y="93021"/>
                  </a:lnTo>
                  <a:lnTo>
                    <a:pt x="57532" y="56024"/>
                  </a:lnTo>
                  <a:lnTo>
                    <a:pt x="30126" y="27350"/>
                  </a:lnTo>
                  <a:lnTo>
                    <a:pt x="15938" y="9461"/>
                  </a:lnTo>
                  <a:lnTo>
                    <a:pt x="0" y="75133"/>
                  </a:lnTo>
                  <a:lnTo>
                    <a:pt x="41591" y="116717"/>
                  </a:lnTo>
                  <a:lnTo>
                    <a:pt x="78860" y="153261"/>
                  </a:lnTo>
                  <a:lnTo>
                    <a:pt x="184861" y="255079"/>
                  </a:lnTo>
                  <a:lnTo>
                    <a:pt x="216317" y="286878"/>
                  </a:lnTo>
                  <a:lnTo>
                    <a:pt x="255752" y="327286"/>
                  </a:lnTo>
                  <a:lnTo>
                    <a:pt x="298379" y="368462"/>
                  </a:lnTo>
                  <a:lnTo>
                    <a:pt x="339409" y="402561"/>
                  </a:lnTo>
                  <a:lnTo>
                    <a:pt x="374053" y="421741"/>
                  </a:lnTo>
                  <a:lnTo>
                    <a:pt x="383350" y="468807"/>
                  </a:lnTo>
                  <a:lnTo>
                    <a:pt x="387175" y="513106"/>
                  </a:lnTo>
                  <a:lnTo>
                    <a:pt x="385404" y="557656"/>
                  </a:lnTo>
                  <a:lnTo>
                    <a:pt x="377913" y="605472"/>
                  </a:lnTo>
                  <a:lnTo>
                    <a:pt x="423684" y="653821"/>
                  </a:lnTo>
                  <a:lnTo>
                    <a:pt x="438372" y="634432"/>
                  </a:lnTo>
                  <a:lnTo>
                    <a:pt x="444473" y="618693"/>
                  </a:lnTo>
                  <a:lnTo>
                    <a:pt x="446503" y="594610"/>
                  </a:lnTo>
                  <a:lnTo>
                    <a:pt x="448983" y="550189"/>
                  </a:lnTo>
                  <a:lnTo>
                    <a:pt x="509003" y="628840"/>
                  </a:lnTo>
                  <a:lnTo>
                    <a:pt x="507707" y="389712"/>
                  </a:lnTo>
                  <a:lnTo>
                    <a:pt x="478117" y="358999"/>
                  </a:lnTo>
                  <a:lnTo>
                    <a:pt x="453924" y="325080"/>
                  </a:lnTo>
                  <a:lnTo>
                    <a:pt x="432146" y="287711"/>
                  </a:lnTo>
                  <a:lnTo>
                    <a:pt x="409798" y="246645"/>
                  </a:lnTo>
                  <a:lnTo>
                    <a:pt x="383895" y="201637"/>
                  </a:lnTo>
                  <a:lnTo>
                    <a:pt x="334425" y="123357"/>
                  </a:lnTo>
                  <a:lnTo>
                    <a:pt x="310785" y="83712"/>
                  </a:lnTo>
                  <a:lnTo>
                    <a:pt x="289755" y="42820"/>
                  </a:lnTo>
                  <a:lnTo>
                    <a:pt x="272745" y="0"/>
                  </a:lnTo>
                  <a:close/>
                </a:path>
              </a:pathLst>
            </a:custGeom>
            <a:solidFill>
              <a:srgbClr val="6B524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0" name="object 13"/>
            <p:cNvSpPr>
              <a:spLocks noChangeArrowheads="1"/>
            </p:cNvSpPr>
            <p:nvPr/>
          </p:nvSpPr>
          <p:spPr bwMode="auto">
            <a:xfrm>
              <a:off x="6027712" y="1800491"/>
              <a:ext cx="716915" cy="400050"/>
            </a:xfrm>
            <a:custGeom>
              <a:avLst/>
              <a:gdLst>
                <a:gd name="T0" fmla="*/ 0 w 716915"/>
                <a:gd name="T1" fmla="*/ 0 h 400050"/>
                <a:gd name="T2" fmla="*/ 716915 w 716915"/>
                <a:gd name="T3" fmla="*/ 400050 h 400050"/>
              </a:gdLst>
              <a:ahLst/>
              <a:cxnLst/>
              <a:rect l="T0" t="T1" r="T2" b="T3"/>
              <a:pathLst>
                <a:path w="716915" h="400050">
                  <a:moveTo>
                    <a:pt x="259207" y="0"/>
                  </a:moveTo>
                  <a:lnTo>
                    <a:pt x="163686" y="17154"/>
                  </a:lnTo>
                  <a:lnTo>
                    <a:pt x="96334" y="34852"/>
                  </a:lnTo>
                  <a:lnTo>
                    <a:pt x="36601" y="53413"/>
                  </a:lnTo>
                  <a:lnTo>
                    <a:pt x="0" y="68922"/>
                  </a:lnTo>
                  <a:lnTo>
                    <a:pt x="26009" y="85470"/>
                  </a:lnTo>
                  <a:lnTo>
                    <a:pt x="35166" y="90360"/>
                  </a:lnTo>
                  <a:lnTo>
                    <a:pt x="354075" y="235673"/>
                  </a:lnTo>
                  <a:lnTo>
                    <a:pt x="389341" y="252797"/>
                  </a:lnTo>
                  <a:lnTo>
                    <a:pt x="485268" y="300705"/>
                  </a:lnTo>
                  <a:lnTo>
                    <a:pt x="539208" y="327178"/>
                  </a:lnTo>
                  <a:lnTo>
                    <a:pt x="592650" y="352457"/>
                  </a:lnTo>
                  <a:lnTo>
                    <a:pt x="642231" y="374385"/>
                  </a:lnTo>
                  <a:lnTo>
                    <a:pt x="684591" y="390807"/>
                  </a:lnTo>
                  <a:lnTo>
                    <a:pt x="716368" y="399567"/>
                  </a:lnTo>
                  <a:lnTo>
                    <a:pt x="681724" y="380387"/>
                  </a:lnTo>
                  <a:lnTo>
                    <a:pt x="640695" y="346288"/>
                  </a:lnTo>
                  <a:lnTo>
                    <a:pt x="598068" y="305112"/>
                  </a:lnTo>
                  <a:lnTo>
                    <a:pt x="558632" y="264703"/>
                  </a:lnTo>
                  <a:lnTo>
                    <a:pt x="527177" y="232905"/>
                  </a:lnTo>
                  <a:lnTo>
                    <a:pt x="421176" y="131087"/>
                  </a:lnTo>
                  <a:lnTo>
                    <a:pt x="383907" y="94543"/>
                  </a:lnTo>
                  <a:lnTo>
                    <a:pt x="342315" y="52958"/>
                  </a:lnTo>
                  <a:lnTo>
                    <a:pt x="325879" y="33563"/>
                  </a:lnTo>
                  <a:lnTo>
                    <a:pt x="307362" y="17311"/>
                  </a:lnTo>
                  <a:lnTo>
                    <a:pt x="285544" y="5644"/>
                  </a:lnTo>
                  <a:lnTo>
                    <a:pt x="259207" y="0"/>
                  </a:lnTo>
                  <a:close/>
                </a:path>
              </a:pathLst>
            </a:custGeom>
            <a:solidFill>
              <a:srgbClr val="9EB5D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" name="object 14"/>
            <p:cNvSpPr>
              <a:spLocks noChangeArrowheads="1"/>
            </p:cNvSpPr>
            <p:nvPr/>
          </p:nvSpPr>
          <p:spPr bwMode="auto">
            <a:xfrm>
              <a:off x="6011430" y="1869414"/>
              <a:ext cx="746125" cy="583565"/>
            </a:xfrm>
            <a:custGeom>
              <a:avLst/>
              <a:gdLst>
                <a:gd name="T0" fmla="*/ 0 w 746125"/>
                <a:gd name="T1" fmla="*/ 0 h 583564"/>
                <a:gd name="T2" fmla="*/ 746125 w 746125"/>
                <a:gd name="T3" fmla="*/ 583564 h 583564"/>
              </a:gdLst>
              <a:ahLst/>
              <a:cxnLst/>
              <a:rect l="T0" t="T1" r="T2" b="T3"/>
              <a:pathLst>
                <a:path w="746125" h="583564">
                  <a:moveTo>
                    <a:pt x="16281" y="0"/>
                  </a:moveTo>
                  <a:lnTo>
                    <a:pt x="5336" y="16402"/>
                  </a:lnTo>
                  <a:lnTo>
                    <a:pt x="1606" y="25693"/>
                  </a:lnTo>
                  <a:lnTo>
                    <a:pt x="0" y="63703"/>
                  </a:lnTo>
                  <a:lnTo>
                    <a:pt x="34742" y="77631"/>
                  </a:lnTo>
                  <a:lnTo>
                    <a:pt x="75483" y="95890"/>
                  </a:lnTo>
                  <a:lnTo>
                    <a:pt x="121124" y="117669"/>
                  </a:lnTo>
                  <a:lnTo>
                    <a:pt x="170567" y="142158"/>
                  </a:lnTo>
                  <a:lnTo>
                    <a:pt x="384424" y="251006"/>
                  </a:lnTo>
                  <a:lnTo>
                    <a:pt x="436421" y="276889"/>
                  </a:lnTo>
                  <a:lnTo>
                    <a:pt x="485638" y="300620"/>
                  </a:lnTo>
                  <a:lnTo>
                    <a:pt x="530975" y="321388"/>
                  </a:lnTo>
                  <a:lnTo>
                    <a:pt x="571336" y="338382"/>
                  </a:lnTo>
                  <a:lnTo>
                    <a:pt x="632739" y="357809"/>
                  </a:lnTo>
                  <a:lnTo>
                    <a:pt x="652961" y="402137"/>
                  </a:lnTo>
                  <a:lnTo>
                    <a:pt x="657601" y="443139"/>
                  </a:lnTo>
                  <a:lnTo>
                    <a:pt x="656804" y="487806"/>
                  </a:lnTo>
                  <a:lnTo>
                    <a:pt x="660717" y="543128"/>
                  </a:lnTo>
                  <a:lnTo>
                    <a:pt x="669124" y="547535"/>
                  </a:lnTo>
                  <a:lnTo>
                    <a:pt x="677449" y="558123"/>
                  </a:lnTo>
                  <a:lnTo>
                    <a:pt x="682244" y="561093"/>
                  </a:lnTo>
                  <a:lnTo>
                    <a:pt x="693737" y="567055"/>
                  </a:lnTo>
                  <a:lnTo>
                    <a:pt x="711874" y="577113"/>
                  </a:lnTo>
                  <a:lnTo>
                    <a:pt x="717210" y="578306"/>
                  </a:lnTo>
                  <a:lnTo>
                    <a:pt x="735736" y="583095"/>
                  </a:lnTo>
                  <a:lnTo>
                    <a:pt x="736511" y="514375"/>
                  </a:lnTo>
                  <a:lnTo>
                    <a:pt x="744001" y="466559"/>
                  </a:lnTo>
                  <a:lnTo>
                    <a:pt x="745772" y="422009"/>
                  </a:lnTo>
                  <a:lnTo>
                    <a:pt x="741947" y="377710"/>
                  </a:lnTo>
                  <a:lnTo>
                    <a:pt x="732650" y="330644"/>
                  </a:lnTo>
                  <a:lnTo>
                    <a:pt x="700873" y="321884"/>
                  </a:lnTo>
                  <a:lnTo>
                    <a:pt x="658513" y="305462"/>
                  </a:lnTo>
                  <a:lnTo>
                    <a:pt x="608931" y="283534"/>
                  </a:lnTo>
                  <a:lnTo>
                    <a:pt x="555490" y="258256"/>
                  </a:lnTo>
                  <a:lnTo>
                    <a:pt x="501550" y="231782"/>
                  </a:lnTo>
                  <a:lnTo>
                    <a:pt x="405622" y="183874"/>
                  </a:lnTo>
                  <a:lnTo>
                    <a:pt x="370357" y="166750"/>
                  </a:lnTo>
                  <a:lnTo>
                    <a:pt x="51447" y="21437"/>
                  </a:lnTo>
                  <a:lnTo>
                    <a:pt x="42290" y="16548"/>
                  </a:lnTo>
                  <a:lnTo>
                    <a:pt x="16281" y="0"/>
                  </a:lnTo>
                  <a:close/>
                </a:path>
              </a:pathLst>
            </a:custGeom>
            <a:solidFill>
              <a:srgbClr val="57545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" name="object 15"/>
            <p:cNvSpPr>
              <a:spLocks noChangeArrowheads="1"/>
            </p:cNvSpPr>
            <p:nvPr/>
          </p:nvSpPr>
          <p:spPr bwMode="auto">
            <a:xfrm>
              <a:off x="5643105" y="2033333"/>
              <a:ext cx="1029335" cy="379730"/>
            </a:xfrm>
            <a:custGeom>
              <a:avLst/>
              <a:gdLst>
                <a:gd name="T0" fmla="*/ 0 w 1029334"/>
                <a:gd name="T1" fmla="*/ 0 h 379730"/>
                <a:gd name="T2" fmla="*/ 1029334 w 1029334"/>
                <a:gd name="T3" fmla="*/ 379730 h 379730"/>
              </a:gdLst>
              <a:ahLst/>
              <a:cxnLst/>
              <a:rect l="T0" t="T1" r="T2" b="T3"/>
              <a:pathLst>
                <a:path w="1029334" h="379730">
                  <a:moveTo>
                    <a:pt x="2730" y="0"/>
                  </a:moveTo>
                  <a:lnTo>
                    <a:pt x="0" y="49504"/>
                  </a:lnTo>
                  <a:lnTo>
                    <a:pt x="102549" y="69498"/>
                  </a:lnTo>
                  <a:lnTo>
                    <a:pt x="204066" y="90151"/>
                  </a:lnTo>
                  <a:lnTo>
                    <a:pt x="305873" y="111653"/>
                  </a:lnTo>
                  <a:lnTo>
                    <a:pt x="409289" y="134192"/>
                  </a:lnTo>
                  <a:lnTo>
                    <a:pt x="462013" y="145910"/>
                  </a:lnTo>
                  <a:lnTo>
                    <a:pt x="509853" y="156847"/>
                  </a:lnTo>
                  <a:lnTo>
                    <a:pt x="671917" y="194893"/>
                  </a:lnTo>
                  <a:lnTo>
                    <a:pt x="728019" y="207640"/>
                  </a:lnTo>
                  <a:lnTo>
                    <a:pt x="783110" y="219578"/>
                  </a:lnTo>
                  <a:lnTo>
                    <a:pt x="835961" y="230205"/>
                  </a:lnTo>
                  <a:lnTo>
                    <a:pt x="885341" y="239014"/>
                  </a:lnTo>
                  <a:lnTo>
                    <a:pt x="930020" y="245503"/>
                  </a:lnTo>
                  <a:lnTo>
                    <a:pt x="977138" y="262940"/>
                  </a:lnTo>
                  <a:lnTo>
                    <a:pt x="975956" y="377532"/>
                  </a:lnTo>
                  <a:lnTo>
                    <a:pt x="1029042" y="379209"/>
                  </a:lnTo>
                  <a:lnTo>
                    <a:pt x="1025130" y="323887"/>
                  </a:lnTo>
                  <a:lnTo>
                    <a:pt x="1025926" y="279220"/>
                  </a:lnTo>
                  <a:lnTo>
                    <a:pt x="1021286" y="238218"/>
                  </a:lnTo>
                  <a:lnTo>
                    <a:pt x="1001064" y="193890"/>
                  </a:lnTo>
                  <a:lnTo>
                    <a:pt x="968832" y="192932"/>
                  </a:lnTo>
                  <a:lnTo>
                    <a:pt x="924999" y="187770"/>
                  </a:lnTo>
                  <a:lnTo>
                    <a:pt x="872387" y="179270"/>
                  </a:lnTo>
                  <a:lnTo>
                    <a:pt x="813816" y="168296"/>
                  </a:lnTo>
                  <a:lnTo>
                    <a:pt x="752106" y="155714"/>
                  </a:lnTo>
                  <a:lnTo>
                    <a:pt x="690078" y="142390"/>
                  </a:lnTo>
                  <a:lnTo>
                    <a:pt x="530285" y="106621"/>
                  </a:lnTo>
                  <a:lnTo>
                    <a:pt x="446767" y="88585"/>
                  </a:lnTo>
                  <a:lnTo>
                    <a:pt x="243524" y="42810"/>
                  </a:lnTo>
                  <a:lnTo>
                    <a:pt x="192640" y="31908"/>
                  </a:lnTo>
                  <a:lnTo>
                    <a:pt x="142654" y="21859"/>
                  </a:lnTo>
                  <a:lnTo>
                    <a:pt x="94031" y="12980"/>
                  </a:lnTo>
                  <a:lnTo>
                    <a:pt x="47235" y="5587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69472E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" name="object 16"/>
            <p:cNvSpPr>
              <a:spLocks noChangeArrowheads="1"/>
            </p:cNvSpPr>
            <p:nvPr/>
          </p:nvSpPr>
          <p:spPr bwMode="auto">
            <a:xfrm>
              <a:off x="6629908" y="1739214"/>
              <a:ext cx="253365" cy="429259"/>
            </a:xfrm>
            <a:custGeom>
              <a:avLst/>
              <a:gdLst>
                <a:gd name="T0" fmla="*/ 0 w 253365"/>
                <a:gd name="T1" fmla="*/ 0 h 429260"/>
                <a:gd name="T2" fmla="*/ 253365 w 253365"/>
                <a:gd name="T3" fmla="*/ 429260 h 429260"/>
              </a:gdLst>
              <a:ahLst/>
              <a:cxnLst/>
              <a:rect l="T0" t="T1" r="T2" b="T3"/>
              <a:pathLst>
                <a:path w="253365" h="429260">
                  <a:moveTo>
                    <a:pt x="252933" y="0"/>
                  </a:moveTo>
                  <a:lnTo>
                    <a:pt x="0" y="14554"/>
                  </a:lnTo>
                  <a:lnTo>
                    <a:pt x="2804" y="26608"/>
                  </a:lnTo>
                  <a:lnTo>
                    <a:pt x="2636" y="31162"/>
                  </a:lnTo>
                  <a:lnTo>
                    <a:pt x="4366" y="33549"/>
                  </a:lnTo>
                  <a:lnTo>
                    <a:pt x="12865" y="39103"/>
                  </a:lnTo>
                  <a:lnTo>
                    <a:pt x="29875" y="81924"/>
                  </a:lnTo>
                  <a:lnTo>
                    <a:pt x="50905" y="122815"/>
                  </a:lnTo>
                  <a:lnTo>
                    <a:pt x="74545" y="162460"/>
                  </a:lnTo>
                  <a:lnTo>
                    <a:pt x="124015" y="240741"/>
                  </a:lnTo>
                  <a:lnTo>
                    <a:pt x="149917" y="285749"/>
                  </a:lnTo>
                  <a:lnTo>
                    <a:pt x="172266" y="326815"/>
                  </a:lnTo>
                  <a:lnTo>
                    <a:pt x="194044" y="364184"/>
                  </a:lnTo>
                  <a:lnTo>
                    <a:pt x="218237" y="398102"/>
                  </a:lnTo>
                  <a:lnTo>
                    <a:pt x="247827" y="428815"/>
                  </a:lnTo>
                  <a:lnTo>
                    <a:pt x="252933" y="0"/>
                  </a:lnTo>
                  <a:close/>
                </a:path>
              </a:pathLst>
            </a:custGeom>
            <a:solidFill>
              <a:srgbClr val="C4D4A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" name="object 17"/>
            <p:cNvSpPr>
              <a:spLocks noChangeArrowheads="1"/>
            </p:cNvSpPr>
            <p:nvPr/>
          </p:nvSpPr>
          <p:spPr bwMode="auto">
            <a:xfrm>
              <a:off x="6385966" y="1753768"/>
              <a:ext cx="408940" cy="418465"/>
            </a:xfrm>
            <a:custGeom>
              <a:avLst/>
              <a:gdLst>
                <a:gd name="T0" fmla="*/ 0 w 408940"/>
                <a:gd name="T1" fmla="*/ 0 h 418464"/>
                <a:gd name="T2" fmla="*/ 408940 w 408940"/>
                <a:gd name="T3" fmla="*/ 418464 h 418464"/>
              </a:gdLst>
              <a:ahLst/>
              <a:cxnLst/>
              <a:rect l="T0" t="T1" r="T2" b="T3"/>
              <a:pathLst>
                <a:path w="408940" h="418464">
                  <a:moveTo>
                    <a:pt x="243941" y="0"/>
                  </a:moveTo>
                  <a:lnTo>
                    <a:pt x="232289" y="18129"/>
                  </a:lnTo>
                  <a:lnTo>
                    <a:pt x="227374" y="35059"/>
                  </a:lnTo>
                  <a:lnTo>
                    <a:pt x="225878" y="56355"/>
                  </a:lnTo>
                  <a:lnTo>
                    <a:pt x="224485" y="87579"/>
                  </a:lnTo>
                  <a:lnTo>
                    <a:pt x="172440" y="6096"/>
                  </a:lnTo>
                  <a:lnTo>
                    <a:pt x="127619" y="7025"/>
                  </a:lnTo>
                  <a:lnTo>
                    <a:pt x="82048" y="10833"/>
                  </a:lnTo>
                  <a:lnTo>
                    <a:pt x="38563" y="19251"/>
                  </a:lnTo>
                  <a:lnTo>
                    <a:pt x="0" y="34010"/>
                  </a:lnTo>
                  <a:lnTo>
                    <a:pt x="14187" y="51899"/>
                  </a:lnTo>
                  <a:lnTo>
                    <a:pt x="41594" y="80573"/>
                  </a:lnTo>
                  <a:lnTo>
                    <a:pt x="79342" y="117570"/>
                  </a:lnTo>
                  <a:lnTo>
                    <a:pt x="124555" y="160431"/>
                  </a:lnTo>
                  <a:lnTo>
                    <a:pt x="174355" y="206693"/>
                  </a:lnTo>
                  <a:lnTo>
                    <a:pt x="225864" y="253895"/>
                  </a:lnTo>
                  <a:lnTo>
                    <a:pt x="322501" y="341275"/>
                  </a:lnTo>
                  <a:lnTo>
                    <a:pt x="408343" y="417868"/>
                  </a:lnTo>
                  <a:lnTo>
                    <a:pt x="383831" y="372690"/>
                  </a:lnTo>
                  <a:lnTo>
                    <a:pt x="334492" y="284029"/>
                  </a:lnTo>
                  <a:lnTo>
                    <a:pt x="297674" y="217430"/>
                  </a:lnTo>
                  <a:lnTo>
                    <a:pt x="272481" y="172809"/>
                  </a:lnTo>
                  <a:lnTo>
                    <a:pt x="260946" y="151409"/>
                  </a:lnTo>
                  <a:lnTo>
                    <a:pt x="249686" y="127465"/>
                  </a:lnTo>
                  <a:lnTo>
                    <a:pt x="240936" y="96894"/>
                  </a:lnTo>
                  <a:lnTo>
                    <a:pt x="241156" y="61866"/>
                  </a:lnTo>
                  <a:lnTo>
                    <a:pt x="256806" y="24549"/>
                  </a:lnTo>
                  <a:lnTo>
                    <a:pt x="248308" y="18995"/>
                  </a:lnTo>
                  <a:lnTo>
                    <a:pt x="246578" y="16608"/>
                  </a:lnTo>
                  <a:lnTo>
                    <a:pt x="246746" y="12054"/>
                  </a:lnTo>
                  <a:lnTo>
                    <a:pt x="243941" y="0"/>
                  </a:lnTo>
                  <a:close/>
                </a:path>
              </a:pathLst>
            </a:custGeom>
            <a:solidFill>
              <a:srgbClr val="D6A6A3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" name="object 18"/>
            <p:cNvSpPr>
              <a:spLocks noChangeArrowheads="1"/>
            </p:cNvSpPr>
            <p:nvPr/>
          </p:nvSpPr>
          <p:spPr bwMode="auto">
            <a:xfrm>
              <a:off x="5392635" y="2622404"/>
              <a:ext cx="454025" cy="617220"/>
            </a:xfrm>
            <a:custGeom>
              <a:avLst/>
              <a:gdLst>
                <a:gd name="T0" fmla="*/ 0 w 454025"/>
                <a:gd name="T1" fmla="*/ 0 h 617219"/>
                <a:gd name="T2" fmla="*/ 454025 w 454025"/>
                <a:gd name="T3" fmla="*/ 617219 h 617219"/>
              </a:gdLst>
              <a:ahLst/>
              <a:cxnLst/>
              <a:rect l="T0" t="T1" r="T2" b="T3"/>
              <a:pathLst>
                <a:path w="454025" h="617219">
                  <a:moveTo>
                    <a:pt x="244455" y="0"/>
                  </a:moveTo>
                  <a:lnTo>
                    <a:pt x="0" y="36417"/>
                  </a:lnTo>
                  <a:lnTo>
                    <a:pt x="1671" y="329474"/>
                  </a:lnTo>
                  <a:lnTo>
                    <a:pt x="49469" y="487638"/>
                  </a:lnTo>
                  <a:lnTo>
                    <a:pt x="185912" y="565340"/>
                  </a:lnTo>
                  <a:lnTo>
                    <a:pt x="453516" y="617010"/>
                  </a:lnTo>
                  <a:lnTo>
                    <a:pt x="448077" y="540917"/>
                  </a:lnTo>
                  <a:lnTo>
                    <a:pt x="444732" y="487025"/>
                  </a:lnTo>
                  <a:lnTo>
                    <a:pt x="441349" y="424609"/>
                  </a:lnTo>
                  <a:lnTo>
                    <a:pt x="438213" y="355199"/>
                  </a:lnTo>
                  <a:lnTo>
                    <a:pt x="422479" y="129505"/>
                  </a:lnTo>
                  <a:lnTo>
                    <a:pt x="371587" y="21067"/>
                  </a:lnTo>
                  <a:lnTo>
                    <a:pt x="244455" y="0"/>
                  </a:lnTo>
                  <a:close/>
                </a:path>
              </a:pathLst>
            </a:custGeom>
            <a:solidFill>
              <a:srgbClr val="7F914A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6" name="object 19"/>
            <p:cNvSpPr>
              <a:spLocks noChangeArrowheads="1"/>
            </p:cNvSpPr>
            <p:nvPr/>
          </p:nvSpPr>
          <p:spPr bwMode="auto">
            <a:xfrm>
              <a:off x="5394099" y="2421902"/>
              <a:ext cx="1249045" cy="556895"/>
            </a:xfrm>
            <a:custGeom>
              <a:avLst/>
              <a:gdLst>
                <a:gd name="T0" fmla="*/ 0 w 1249045"/>
                <a:gd name="T1" fmla="*/ 0 h 556894"/>
                <a:gd name="T2" fmla="*/ 1249045 w 1249045"/>
                <a:gd name="T3" fmla="*/ 556894 h 556894"/>
              </a:gdLst>
              <a:ahLst/>
              <a:cxnLst/>
              <a:rect l="T0" t="T1" r="T2" b="T3"/>
              <a:pathLst>
                <a:path w="1249045" h="556894">
                  <a:moveTo>
                    <a:pt x="1225140" y="0"/>
                  </a:moveTo>
                  <a:lnTo>
                    <a:pt x="7845" y="216280"/>
                  </a:lnTo>
                  <a:lnTo>
                    <a:pt x="0" y="245865"/>
                  </a:lnTo>
                  <a:lnTo>
                    <a:pt x="6439" y="276930"/>
                  </a:lnTo>
                  <a:lnTo>
                    <a:pt x="53986" y="341266"/>
                  </a:lnTo>
                  <a:lnTo>
                    <a:pt x="90999" y="373418"/>
                  </a:lnTo>
                  <a:lnTo>
                    <a:pt x="134109" y="404813"/>
                  </a:lnTo>
                  <a:lnTo>
                    <a:pt x="181268" y="434892"/>
                  </a:lnTo>
                  <a:lnTo>
                    <a:pt x="230430" y="463095"/>
                  </a:lnTo>
                  <a:lnTo>
                    <a:pt x="279547" y="488862"/>
                  </a:lnTo>
                  <a:lnTo>
                    <a:pt x="326573" y="511634"/>
                  </a:lnTo>
                  <a:lnTo>
                    <a:pt x="369460" y="530852"/>
                  </a:lnTo>
                  <a:lnTo>
                    <a:pt x="406161" y="545956"/>
                  </a:lnTo>
                  <a:lnTo>
                    <a:pt x="434629" y="556387"/>
                  </a:lnTo>
                  <a:lnTo>
                    <a:pt x="455325" y="547216"/>
                  </a:lnTo>
                  <a:lnTo>
                    <a:pt x="527692" y="503613"/>
                  </a:lnTo>
                  <a:lnTo>
                    <a:pt x="575142" y="472487"/>
                  </a:lnTo>
                  <a:lnTo>
                    <a:pt x="627288" y="437350"/>
                  </a:lnTo>
                  <a:lnTo>
                    <a:pt x="682022" y="399853"/>
                  </a:lnTo>
                  <a:lnTo>
                    <a:pt x="884606" y="259337"/>
                  </a:lnTo>
                  <a:lnTo>
                    <a:pt x="920612" y="234842"/>
                  </a:lnTo>
                  <a:lnTo>
                    <a:pt x="946540" y="217906"/>
                  </a:lnTo>
                  <a:lnTo>
                    <a:pt x="1206827" y="41478"/>
                  </a:lnTo>
                  <a:lnTo>
                    <a:pt x="1240369" y="19122"/>
                  </a:lnTo>
                  <a:lnTo>
                    <a:pt x="1248497" y="11456"/>
                  </a:lnTo>
                  <a:lnTo>
                    <a:pt x="1240369" y="8432"/>
                  </a:lnTo>
                  <a:lnTo>
                    <a:pt x="1225140" y="0"/>
                  </a:lnTo>
                  <a:close/>
                </a:path>
              </a:pathLst>
            </a:custGeom>
            <a:solidFill>
              <a:srgbClr val="96AD5C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" name="object 20"/>
            <p:cNvSpPr>
              <a:spLocks noChangeArrowheads="1"/>
            </p:cNvSpPr>
            <p:nvPr/>
          </p:nvSpPr>
          <p:spPr bwMode="auto">
            <a:xfrm>
              <a:off x="5399278" y="2070706"/>
              <a:ext cx="1221105" cy="224790"/>
            </a:xfrm>
            <a:custGeom>
              <a:avLst/>
              <a:gdLst>
                <a:gd name="T0" fmla="*/ 0 w 1221104"/>
                <a:gd name="T1" fmla="*/ 0 h 224789"/>
                <a:gd name="T2" fmla="*/ 1221104 w 1221104"/>
                <a:gd name="T3" fmla="*/ 224789 h 224789"/>
              </a:gdLst>
              <a:ahLst/>
              <a:cxnLst/>
              <a:rect l="T0" t="T1" r="T2" b="T3"/>
              <a:pathLst>
                <a:path w="1221104" h="224789">
                  <a:moveTo>
                    <a:pt x="190204" y="0"/>
                  </a:moveTo>
                  <a:lnTo>
                    <a:pt x="140639" y="22101"/>
                  </a:lnTo>
                  <a:lnTo>
                    <a:pt x="99332" y="51563"/>
                  </a:lnTo>
                  <a:lnTo>
                    <a:pt x="61310" y="88085"/>
                  </a:lnTo>
                  <a:lnTo>
                    <a:pt x="29878" y="130133"/>
                  </a:lnTo>
                  <a:lnTo>
                    <a:pt x="8340" y="176172"/>
                  </a:lnTo>
                  <a:lnTo>
                    <a:pt x="0" y="224666"/>
                  </a:lnTo>
                  <a:lnTo>
                    <a:pt x="5943" y="215306"/>
                  </a:lnTo>
                  <a:lnTo>
                    <a:pt x="16560" y="204225"/>
                  </a:lnTo>
                  <a:lnTo>
                    <a:pt x="14354" y="197556"/>
                  </a:lnTo>
                  <a:lnTo>
                    <a:pt x="14276" y="192065"/>
                  </a:lnTo>
                  <a:lnTo>
                    <a:pt x="31280" y="184521"/>
                  </a:lnTo>
                  <a:lnTo>
                    <a:pt x="1220685" y="213871"/>
                  </a:lnTo>
                  <a:lnTo>
                    <a:pt x="1167896" y="206689"/>
                  </a:lnTo>
                  <a:lnTo>
                    <a:pt x="1115736" y="198292"/>
                  </a:lnTo>
                  <a:lnTo>
                    <a:pt x="1064078" y="188855"/>
                  </a:lnTo>
                  <a:lnTo>
                    <a:pt x="1012794" y="178556"/>
                  </a:lnTo>
                  <a:lnTo>
                    <a:pt x="961758" y="167571"/>
                  </a:lnTo>
                  <a:lnTo>
                    <a:pt x="910842" y="156077"/>
                  </a:lnTo>
                  <a:lnTo>
                    <a:pt x="757545" y="120303"/>
                  </a:lnTo>
                  <a:lnTo>
                    <a:pt x="705840" y="108537"/>
                  </a:lnTo>
                  <a:lnTo>
                    <a:pt x="601124" y="85408"/>
                  </a:lnTo>
                  <a:lnTo>
                    <a:pt x="498678" y="63412"/>
                  </a:lnTo>
                  <a:lnTo>
                    <a:pt x="397181" y="42358"/>
                  </a:lnTo>
                  <a:lnTo>
                    <a:pt x="295313" y="22058"/>
                  </a:lnTo>
                  <a:lnTo>
                    <a:pt x="243827" y="12131"/>
                  </a:lnTo>
                  <a:lnTo>
                    <a:pt x="209609" y="4034"/>
                  </a:lnTo>
                  <a:lnTo>
                    <a:pt x="190204" y="0"/>
                  </a:lnTo>
                  <a:close/>
                </a:path>
              </a:pathLst>
            </a:custGeom>
            <a:solidFill>
              <a:srgbClr val="54A3B8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" name="object 21"/>
            <p:cNvSpPr>
              <a:spLocks noChangeArrowheads="1"/>
            </p:cNvSpPr>
            <p:nvPr/>
          </p:nvSpPr>
          <p:spPr bwMode="auto">
            <a:xfrm>
              <a:off x="5398973" y="2255227"/>
              <a:ext cx="1221105" cy="98425"/>
            </a:xfrm>
            <a:custGeom>
              <a:avLst/>
              <a:gdLst>
                <a:gd name="T0" fmla="*/ 0 w 1221104"/>
                <a:gd name="T1" fmla="*/ 0 h 98425"/>
                <a:gd name="T2" fmla="*/ 1221104 w 1221104"/>
                <a:gd name="T3" fmla="*/ 98425 h 98425"/>
              </a:gdLst>
              <a:ahLst/>
              <a:cxnLst/>
              <a:rect l="T0" t="T1" r="T2" b="T3"/>
              <a:pathLst>
                <a:path w="1221104" h="98425">
                  <a:moveTo>
                    <a:pt x="31584" y="0"/>
                  </a:moveTo>
                  <a:lnTo>
                    <a:pt x="9778" y="7791"/>
                  </a:lnTo>
                  <a:lnTo>
                    <a:pt x="1328" y="15325"/>
                  </a:lnTo>
                  <a:lnTo>
                    <a:pt x="111" y="27789"/>
                  </a:lnTo>
                  <a:lnTo>
                    <a:pt x="0" y="50368"/>
                  </a:lnTo>
                  <a:lnTo>
                    <a:pt x="24882" y="52354"/>
                  </a:lnTo>
                  <a:lnTo>
                    <a:pt x="81622" y="54836"/>
                  </a:lnTo>
                  <a:lnTo>
                    <a:pt x="153349" y="57378"/>
                  </a:lnTo>
                  <a:lnTo>
                    <a:pt x="223192" y="59544"/>
                  </a:lnTo>
                  <a:lnTo>
                    <a:pt x="378787" y="63741"/>
                  </a:lnTo>
                  <a:lnTo>
                    <a:pt x="535524" y="68698"/>
                  </a:lnTo>
                  <a:lnTo>
                    <a:pt x="587730" y="70129"/>
                  </a:lnTo>
                  <a:lnTo>
                    <a:pt x="774334" y="72652"/>
                  </a:lnTo>
                  <a:lnTo>
                    <a:pt x="833806" y="73651"/>
                  </a:lnTo>
                  <a:lnTo>
                    <a:pt x="894403" y="75041"/>
                  </a:lnTo>
                  <a:lnTo>
                    <a:pt x="954125" y="76943"/>
                  </a:lnTo>
                  <a:lnTo>
                    <a:pt x="1010971" y="79480"/>
                  </a:lnTo>
                  <a:lnTo>
                    <a:pt x="1062939" y="82773"/>
                  </a:lnTo>
                  <a:lnTo>
                    <a:pt x="1108029" y="86945"/>
                  </a:lnTo>
                  <a:lnTo>
                    <a:pt x="1169568" y="98412"/>
                  </a:lnTo>
                  <a:lnTo>
                    <a:pt x="1184150" y="94983"/>
                  </a:lnTo>
                  <a:lnTo>
                    <a:pt x="1198546" y="92568"/>
                  </a:lnTo>
                  <a:lnTo>
                    <a:pt x="1211252" y="90741"/>
                  </a:lnTo>
                  <a:lnTo>
                    <a:pt x="1220762" y="89077"/>
                  </a:lnTo>
                  <a:lnTo>
                    <a:pt x="1221065" y="44206"/>
                  </a:lnTo>
                  <a:lnTo>
                    <a:pt x="1220990" y="29349"/>
                  </a:lnTo>
                  <a:lnTo>
                    <a:pt x="31584" y="0"/>
                  </a:lnTo>
                  <a:close/>
                </a:path>
              </a:pathLst>
            </a:custGeom>
            <a:solidFill>
              <a:srgbClr val="26475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" name="object 22"/>
            <p:cNvSpPr>
              <a:spLocks noChangeArrowheads="1"/>
            </p:cNvSpPr>
            <p:nvPr/>
          </p:nvSpPr>
          <p:spPr bwMode="auto">
            <a:xfrm>
              <a:off x="5321330" y="2305596"/>
              <a:ext cx="1298575" cy="301625"/>
            </a:xfrm>
            <a:custGeom>
              <a:avLst/>
              <a:gdLst>
                <a:gd name="T0" fmla="*/ 0 w 1298575"/>
                <a:gd name="T1" fmla="*/ 0 h 301625"/>
                <a:gd name="T2" fmla="*/ 1298575 w 1298575"/>
                <a:gd name="T3" fmla="*/ 301625 h 301625"/>
              </a:gdLst>
              <a:ahLst/>
              <a:cxnLst/>
              <a:rect l="T0" t="T1" r="T2" b="T3"/>
              <a:pathLst>
                <a:path w="1298575" h="301625">
                  <a:moveTo>
                    <a:pt x="77643" y="0"/>
                  </a:moveTo>
                  <a:lnTo>
                    <a:pt x="31389" y="22942"/>
                  </a:lnTo>
                  <a:lnTo>
                    <a:pt x="7813" y="78414"/>
                  </a:lnTo>
                  <a:lnTo>
                    <a:pt x="1100" y="126657"/>
                  </a:lnTo>
                  <a:lnTo>
                    <a:pt x="0" y="171584"/>
                  </a:lnTo>
                  <a:lnTo>
                    <a:pt x="3376" y="219756"/>
                  </a:lnTo>
                  <a:lnTo>
                    <a:pt x="11158" y="265015"/>
                  </a:lnTo>
                  <a:lnTo>
                    <a:pt x="23274" y="301205"/>
                  </a:lnTo>
                  <a:lnTo>
                    <a:pt x="38361" y="257187"/>
                  </a:lnTo>
                  <a:lnTo>
                    <a:pt x="1298405" y="38684"/>
                  </a:lnTo>
                  <a:lnTo>
                    <a:pt x="1239802" y="28541"/>
                  </a:lnTo>
                  <a:lnTo>
                    <a:pt x="1195944" y="25191"/>
                  </a:lnTo>
                  <a:lnTo>
                    <a:pt x="1144853" y="22792"/>
                  </a:lnTo>
                  <a:lnTo>
                    <a:pt x="1088382" y="21198"/>
                  </a:lnTo>
                  <a:lnTo>
                    <a:pt x="1028385" y="20260"/>
                  </a:lnTo>
                  <a:lnTo>
                    <a:pt x="966715" y="19834"/>
                  </a:lnTo>
                  <a:lnTo>
                    <a:pt x="740382" y="20291"/>
                  </a:lnTo>
                  <a:lnTo>
                    <a:pt x="698153" y="20212"/>
                  </a:lnTo>
                  <a:lnTo>
                    <a:pt x="665373" y="19761"/>
                  </a:lnTo>
                  <a:lnTo>
                    <a:pt x="404173" y="11837"/>
                  </a:lnTo>
                  <a:lnTo>
                    <a:pt x="302292" y="9134"/>
                  </a:lnTo>
                  <a:lnTo>
                    <a:pt x="235363" y="6886"/>
                  </a:lnTo>
                  <a:lnTo>
                    <a:pt x="165821" y="4282"/>
                  </a:lnTo>
                  <a:lnTo>
                    <a:pt x="108353" y="1820"/>
                  </a:lnTo>
                  <a:lnTo>
                    <a:pt x="77643" y="0"/>
                  </a:lnTo>
                  <a:close/>
                </a:path>
              </a:pathLst>
            </a:custGeom>
            <a:solidFill>
              <a:srgbClr val="7D6B9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30" name="object 119"/>
          <p:cNvSpPr txBox="1"/>
          <p:nvPr/>
        </p:nvSpPr>
        <p:spPr>
          <a:xfrm>
            <a:off x="5381620" y="1285860"/>
            <a:ext cx="226517" cy="15132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900" spc="30" dirty="0">
                <a:latin typeface="Arial"/>
                <a:cs typeface="Arial"/>
              </a:rPr>
              <a:t>4%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120"/>
          <p:cNvSpPr txBox="1"/>
          <p:nvPr/>
        </p:nvSpPr>
        <p:spPr>
          <a:xfrm>
            <a:off x="4595802" y="1285860"/>
            <a:ext cx="632432" cy="151323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tabLst>
                <a:tab pos="367030" algn="l"/>
              </a:tabLst>
              <a:defRPr/>
            </a:pPr>
            <a:r>
              <a:rPr sz="900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5%</a:t>
            </a:r>
            <a:r>
              <a:rPr sz="900" spc="30" dirty="0">
                <a:latin typeface="Arial"/>
                <a:cs typeface="Arial"/>
              </a:rPr>
              <a:t>	</a:t>
            </a:r>
            <a:r>
              <a:rPr sz="1350" spc="44" baseline="3086" dirty="0">
                <a:latin typeface="Arial"/>
                <a:cs typeface="Arial"/>
              </a:rPr>
              <a:t>3%</a:t>
            </a:r>
            <a:endParaRPr sz="1350" baseline="3086">
              <a:latin typeface="Arial"/>
              <a:cs typeface="Arial"/>
            </a:endParaRPr>
          </a:p>
        </p:txBody>
      </p:sp>
      <p:sp>
        <p:nvSpPr>
          <p:cNvPr id="33" name="object 121"/>
          <p:cNvSpPr txBox="1"/>
          <p:nvPr/>
        </p:nvSpPr>
        <p:spPr>
          <a:xfrm>
            <a:off x="4024298" y="1500174"/>
            <a:ext cx="357190" cy="151323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900" spc="30" dirty="0">
                <a:latin typeface="Arial"/>
                <a:cs typeface="Arial"/>
              </a:rPr>
              <a:t>6%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118"/>
          <p:cNvSpPr txBox="1"/>
          <p:nvPr/>
        </p:nvSpPr>
        <p:spPr>
          <a:xfrm>
            <a:off x="3595670" y="1857364"/>
            <a:ext cx="259134" cy="173124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1050" spc="30" dirty="0">
                <a:latin typeface="Arial"/>
                <a:cs typeface="Arial"/>
              </a:rPr>
              <a:t>6%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117"/>
          <p:cNvSpPr txBox="1"/>
          <p:nvPr/>
        </p:nvSpPr>
        <p:spPr>
          <a:xfrm>
            <a:off x="3452794" y="2357430"/>
            <a:ext cx="259134" cy="173124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1050" spc="30" dirty="0">
                <a:latin typeface="Arial"/>
                <a:cs typeface="Arial"/>
              </a:rPr>
              <a:t>7%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116"/>
          <p:cNvSpPr txBox="1"/>
          <p:nvPr/>
        </p:nvSpPr>
        <p:spPr>
          <a:xfrm>
            <a:off x="4167174" y="2643182"/>
            <a:ext cx="346116" cy="173124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1050" spc="25" dirty="0">
                <a:latin typeface="Arial"/>
                <a:cs typeface="Arial"/>
              </a:rPr>
              <a:t>10%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115"/>
          <p:cNvSpPr txBox="1"/>
          <p:nvPr/>
        </p:nvSpPr>
        <p:spPr>
          <a:xfrm>
            <a:off x="5524496" y="2928934"/>
            <a:ext cx="346117" cy="173124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1050" spc="25" dirty="0">
                <a:latin typeface="Arial"/>
                <a:cs typeface="Arial"/>
              </a:rPr>
              <a:t>20%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114"/>
          <p:cNvSpPr txBox="1"/>
          <p:nvPr/>
        </p:nvSpPr>
        <p:spPr>
          <a:xfrm>
            <a:off x="6596066" y="2071678"/>
            <a:ext cx="346116" cy="173124"/>
          </a:xfrm>
          <a:prstGeom prst="rect">
            <a:avLst/>
          </a:prstGeom>
        </p:spPr>
        <p:txBody>
          <a:bodyPr lIns="0" tIns="11430" rIns="0" bIns="0">
            <a:spAutoFit/>
          </a:bodyPr>
          <a:lstStyle/>
          <a:p>
            <a:pPr marL="12700" fontAlgn="auto">
              <a:spcBef>
                <a:spcPts val="90"/>
              </a:spcBef>
              <a:spcAft>
                <a:spcPts val="0"/>
              </a:spcAft>
              <a:defRPr/>
            </a:pPr>
            <a:r>
              <a:rPr sz="1050" spc="25" dirty="0">
                <a:latin typeface="Arial"/>
                <a:cs typeface="Arial"/>
              </a:rPr>
              <a:t>39%</a:t>
            </a:r>
            <a:endParaRPr sz="1050">
              <a:latin typeface="Arial"/>
              <a:cs typeface="Arial"/>
            </a:endParaRPr>
          </a:p>
        </p:txBody>
      </p:sp>
      <p:sp>
        <p:nvSpPr>
          <p:cNvPr id="39" name="object 124"/>
          <p:cNvSpPr>
            <a:spLocks noChangeArrowheads="1"/>
          </p:cNvSpPr>
          <p:nvPr/>
        </p:nvSpPr>
        <p:spPr bwMode="auto">
          <a:xfrm>
            <a:off x="2809852" y="1857364"/>
            <a:ext cx="285752" cy="171920"/>
          </a:xfrm>
          <a:custGeom>
            <a:avLst/>
            <a:gdLst>
              <a:gd name="T0" fmla="*/ 0 w 93344"/>
              <a:gd name="T1" fmla="*/ 0 h 88264"/>
              <a:gd name="T2" fmla="*/ 93344 w 93344"/>
              <a:gd name="T3" fmla="*/ 88264 h 88264"/>
            </a:gdLst>
            <a:ahLst/>
            <a:cxnLst/>
            <a:rect l="T0" t="T1" r="T2" b="T3"/>
            <a:pathLst>
              <a:path w="93344" h="88264">
                <a:moveTo>
                  <a:pt x="93078" y="0"/>
                </a:moveTo>
                <a:lnTo>
                  <a:pt x="0" y="0"/>
                </a:lnTo>
                <a:lnTo>
                  <a:pt x="0" y="87896"/>
                </a:lnTo>
                <a:lnTo>
                  <a:pt x="93078" y="87896"/>
                </a:lnTo>
                <a:lnTo>
                  <a:pt x="93078" y="0"/>
                </a:lnTo>
                <a:close/>
              </a:path>
            </a:pathLst>
          </a:custGeom>
          <a:solidFill>
            <a:srgbClr val="99B05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" name="object 125"/>
          <p:cNvSpPr>
            <a:spLocks noChangeArrowheads="1"/>
          </p:cNvSpPr>
          <p:nvPr/>
        </p:nvSpPr>
        <p:spPr bwMode="auto">
          <a:xfrm>
            <a:off x="2809852" y="2071678"/>
            <a:ext cx="285752" cy="176483"/>
          </a:xfrm>
          <a:custGeom>
            <a:avLst/>
            <a:gdLst>
              <a:gd name="T0" fmla="*/ 0 w 93344"/>
              <a:gd name="T1" fmla="*/ 0 h 88264"/>
              <a:gd name="T2" fmla="*/ 93344 w 93344"/>
              <a:gd name="T3" fmla="*/ 88264 h 88264"/>
            </a:gdLst>
            <a:ahLst/>
            <a:cxnLst/>
            <a:rect l="T0" t="T1" r="T2" b="T3"/>
            <a:pathLst>
              <a:path w="93344" h="88264">
                <a:moveTo>
                  <a:pt x="93078" y="0"/>
                </a:moveTo>
                <a:lnTo>
                  <a:pt x="0" y="0"/>
                </a:lnTo>
                <a:lnTo>
                  <a:pt x="0" y="87896"/>
                </a:lnTo>
                <a:lnTo>
                  <a:pt x="93078" y="87896"/>
                </a:lnTo>
                <a:lnTo>
                  <a:pt x="93078" y="0"/>
                </a:lnTo>
                <a:close/>
              </a:path>
            </a:pathLst>
          </a:custGeom>
          <a:solidFill>
            <a:srgbClr val="4AA6B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" name="object 126"/>
          <p:cNvSpPr>
            <a:spLocks noChangeArrowheads="1"/>
          </p:cNvSpPr>
          <p:nvPr/>
        </p:nvSpPr>
        <p:spPr bwMode="auto">
          <a:xfrm>
            <a:off x="2809852" y="2285992"/>
            <a:ext cx="285752" cy="175283"/>
          </a:xfrm>
          <a:custGeom>
            <a:avLst/>
            <a:gdLst>
              <a:gd name="T0" fmla="*/ 0 w 93344"/>
              <a:gd name="T1" fmla="*/ 0 h 88264"/>
              <a:gd name="T2" fmla="*/ 93344 w 93344"/>
              <a:gd name="T3" fmla="*/ 88264 h 88264"/>
            </a:gdLst>
            <a:ahLst/>
            <a:cxnLst/>
            <a:rect l="T0" t="T1" r="T2" b="T3"/>
            <a:pathLst>
              <a:path w="93344" h="88264">
                <a:moveTo>
                  <a:pt x="93078" y="0"/>
                </a:moveTo>
                <a:lnTo>
                  <a:pt x="0" y="0"/>
                </a:lnTo>
                <a:lnTo>
                  <a:pt x="0" y="87909"/>
                </a:lnTo>
                <a:lnTo>
                  <a:pt x="93078" y="87909"/>
                </a:lnTo>
                <a:lnTo>
                  <a:pt x="93078" y="0"/>
                </a:lnTo>
                <a:close/>
              </a:path>
            </a:pathLst>
          </a:custGeom>
          <a:solidFill>
            <a:srgbClr val="856BA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2" name="object 127"/>
          <p:cNvSpPr>
            <a:spLocks noChangeArrowheads="1"/>
          </p:cNvSpPr>
          <p:nvPr/>
        </p:nvSpPr>
        <p:spPr bwMode="auto">
          <a:xfrm>
            <a:off x="2809852" y="2500306"/>
            <a:ext cx="285752" cy="184169"/>
          </a:xfrm>
          <a:custGeom>
            <a:avLst/>
            <a:gdLst>
              <a:gd name="T0" fmla="*/ 0 w 93344"/>
              <a:gd name="T1" fmla="*/ 0 h 88264"/>
              <a:gd name="T2" fmla="*/ 93344 w 93344"/>
              <a:gd name="T3" fmla="*/ 88264 h 88264"/>
            </a:gdLst>
            <a:ahLst/>
            <a:cxnLst/>
            <a:rect l="T0" t="T1" r="T2" b="T3"/>
            <a:pathLst>
              <a:path w="93344" h="88264">
                <a:moveTo>
                  <a:pt x="93078" y="0"/>
                </a:moveTo>
                <a:lnTo>
                  <a:pt x="0" y="0"/>
                </a:lnTo>
                <a:lnTo>
                  <a:pt x="0" y="87896"/>
                </a:lnTo>
                <a:lnTo>
                  <a:pt x="93078" y="87896"/>
                </a:lnTo>
                <a:lnTo>
                  <a:pt x="93078" y="0"/>
                </a:lnTo>
                <a:close/>
              </a:path>
            </a:pathLst>
          </a:custGeom>
          <a:solidFill>
            <a:srgbClr val="C2D4A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" name="object 128"/>
          <p:cNvSpPr>
            <a:spLocks noChangeArrowheads="1"/>
          </p:cNvSpPr>
          <p:nvPr/>
        </p:nvSpPr>
        <p:spPr bwMode="auto">
          <a:xfrm>
            <a:off x="2809852" y="2714620"/>
            <a:ext cx="285752" cy="171444"/>
          </a:xfrm>
          <a:custGeom>
            <a:avLst/>
            <a:gdLst>
              <a:gd name="T0" fmla="*/ 0 w 93344"/>
              <a:gd name="T1" fmla="*/ 0 h 88264"/>
              <a:gd name="T2" fmla="*/ 93344 w 93344"/>
              <a:gd name="T3" fmla="*/ 88264 h 88264"/>
            </a:gdLst>
            <a:ahLst/>
            <a:cxnLst/>
            <a:rect l="T0" t="T1" r="T2" b="T3"/>
            <a:pathLst>
              <a:path w="93344" h="88264">
                <a:moveTo>
                  <a:pt x="93078" y="0"/>
                </a:moveTo>
                <a:lnTo>
                  <a:pt x="0" y="0"/>
                </a:lnTo>
                <a:lnTo>
                  <a:pt x="0" y="87909"/>
                </a:lnTo>
                <a:lnTo>
                  <a:pt x="93078" y="87909"/>
                </a:lnTo>
                <a:lnTo>
                  <a:pt x="93078" y="0"/>
                </a:lnTo>
                <a:close/>
              </a:path>
            </a:pathLst>
          </a:custGeom>
          <a:solidFill>
            <a:srgbClr val="B5575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4" name="object 130"/>
          <p:cNvSpPr>
            <a:spLocks noChangeArrowheads="1"/>
          </p:cNvSpPr>
          <p:nvPr/>
        </p:nvSpPr>
        <p:spPr bwMode="auto">
          <a:xfrm>
            <a:off x="2809852" y="2928934"/>
            <a:ext cx="285752" cy="179130"/>
          </a:xfrm>
          <a:custGeom>
            <a:avLst/>
            <a:gdLst>
              <a:gd name="T0" fmla="*/ 0 w 93344"/>
              <a:gd name="T1" fmla="*/ 0 h 88264"/>
              <a:gd name="T2" fmla="*/ 93344 w 93344"/>
              <a:gd name="T3" fmla="*/ 88264 h 88264"/>
            </a:gdLst>
            <a:ahLst/>
            <a:cxnLst/>
            <a:rect l="T0" t="T1" r="T2" b="T3"/>
            <a:pathLst>
              <a:path w="93344" h="88264">
                <a:moveTo>
                  <a:pt x="93078" y="0"/>
                </a:moveTo>
                <a:lnTo>
                  <a:pt x="0" y="0"/>
                </a:lnTo>
                <a:lnTo>
                  <a:pt x="0" y="87896"/>
                </a:lnTo>
                <a:lnTo>
                  <a:pt x="93078" y="87896"/>
                </a:lnTo>
                <a:lnTo>
                  <a:pt x="93078" y="0"/>
                </a:lnTo>
                <a:close/>
              </a:path>
            </a:pathLst>
          </a:custGeom>
          <a:solidFill>
            <a:srgbClr val="DE944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" name="object 131"/>
          <p:cNvSpPr>
            <a:spLocks noChangeArrowheads="1"/>
          </p:cNvSpPr>
          <p:nvPr/>
        </p:nvSpPr>
        <p:spPr bwMode="auto">
          <a:xfrm>
            <a:off x="2809852" y="3357562"/>
            <a:ext cx="285752" cy="177930"/>
          </a:xfrm>
          <a:custGeom>
            <a:avLst/>
            <a:gdLst>
              <a:gd name="T0" fmla="*/ 0 w 93344"/>
              <a:gd name="T1" fmla="*/ 0 h 88264"/>
              <a:gd name="T2" fmla="*/ 93344 w 93344"/>
              <a:gd name="T3" fmla="*/ 88264 h 88264"/>
            </a:gdLst>
            <a:ahLst/>
            <a:cxnLst/>
            <a:rect l="T0" t="T1" r="T2" b="T3"/>
            <a:pathLst>
              <a:path w="93344" h="88264">
                <a:moveTo>
                  <a:pt x="93078" y="0"/>
                </a:moveTo>
                <a:lnTo>
                  <a:pt x="0" y="0"/>
                </a:lnTo>
                <a:lnTo>
                  <a:pt x="0" y="87896"/>
                </a:lnTo>
                <a:lnTo>
                  <a:pt x="93078" y="87896"/>
                </a:lnTo>
                <a:lnTo>
                  <a:pt x="93078" y="0"/>
                </a:lnTo>
                <a:close/>
              </a:path>
            </a:pathLst>
          </a:custGeom>
          <a:solidFill>
            <a:srgbClr val="D9A39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6" name="object 123"/>
          <p:cNvSpPr>
            <a:spLocks noChangeArrowheads="1"/>
          </p:cNvSpPr>
          <p:nvPr/>
        </p:nvSpPr>
        <p:spPr bwMode="auto">
          <a:xfrm>
            <a:off x="2809852" y="1643050"/>
            <a:ext cx="285752" cy="168797"/>
          </a:xfrm>
          <a:custGeom>
            <a:avLst/>
            <a:gdLst>
              <a:gd name="T0" fmla="*/ 0 w 93344"/>
              <a:gd name="T1" fmla="*/ 0 h 88264"/>
              <a:gd name="T2" fmla="*/ 93344 w 93344"/>
              <a:gd name="T3" fmla="*/ 88264 h 88264"/>
            </a:gdLst>
            <a:ahLst/>
            <a:cxnLst/>
            <a:rect l="T0" t="T1" r="T2" b="T3"/>
            <a:pathLst>
              <a:path w="93344" h="88264">
                <a:moveTo>
                  <a:pt x="93078" y="0"/>
                </a:moveTo>
                <a:lnTo>
                  <a:pt x="0" y="0"/>
                </a:lnTo>
                <a:lnTo>
                  <a:pt x="0" y="87896"/>
                </a:lnTo>
                <a:lnTo>
                  <a:pt x="93078" y="87896"/>
                </a:lnTo>
                <a:lnTo>
                  <a:pt x="93078" y="0"/>
                </a:lnTo>
                <a:close/>
              </a:path>
            </a:pathLst>
          </a:custGeom>
          <a:solidFill>
            <a:srgbClr val="5482B3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7" name="object 129"/>
          <p:cNvSpPr>
            <a:spLocks noChangeArrowheads="1"/>
          </p:cNvSpPr>
          <p:nvPr/>
        </p:nvSpPr>
        <p:spPr bwMode="auto">
          <a:xfrm>
            <a:off x="2809852" y="3143248"/>
            <a:ext cx="285752" cy="174566"/>
          </a:xfrm>
          <a:custGeom>
            <a:avLst/>
            <a:gdLst>
              <a:gd name="T0" fmla="*/ 0 w 93344"/>
              <a:gd name="T1" fmla="*/ 0 h 88264"/>
              <a:gd name="T2" fmla="*/ 93344 w 93344"/>
              <a:gd name="T3" fmla="*/ 88264 h 88264"/>
            </a:gdLst>
            <a:ahLst/>
            <a:cxnLst/>
            <a:rect l="T0" t="T1" r="T2" b="T3"/>
            <a:pathLst>
              <a:path w="93344" h="88264">
                <a:moveTo>
                  <a:pt x="93078" y="0"/>
                </a:moveTo>
                <a:lnTo>
                  <a:pt x="0" y="0"/>
                </a:lnTo>
                <a:lnTo>
                  <a:pt x="0" y="87896"/>
                </a:lnTo>
                <a:lnTo>
                  <a:pt x="93078" y="87896"/>
                </a:lnTo>
                <a:lnTo>
                  <a:pt x="93078" y="0"/>
                </a:lnTo>
                <a:close/>
              </a:path>
            </a:pathLst>
          </a:custGeom>
          <a:solidFill>
            <a:srgbClr val="6385A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8" name="object 112"/>
          <p:cNvSpPr>
            <a:spLocks noChangeArrowheads="1"/>
          </p:cNvSpPr>
          <p:nvPr/>
        </p:nvSpPr>
        <p:spPr bwMode="auto">
          <a:xfrm>
            <a:off x="6238876" y="3000372"/>
            <a:ext cx="5953124" cy="385762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156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Скругленный прямоугольник 114"/>
          <p:cNvSpPr/>
          <p:nvPr/>
        </p:nvSpPr>
        <p:spPr>
          <a:xfrm>
            <a:off x="8357536" y="178654"/>
            <a:ext cx="1652661" cy="276625"/>
          </a:xfrm>
          <a:prstGeom prst="roundRect">
            <a:avLst/>
          </a:prstGeom>
          <a:solidFill>
            <a:srgbClr val="F8FBB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Google Ads</a:t>
            </a:r>
            <a:endParaRPr lang="ru-RU" b="1" dirty="0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5748071" y="178654"/>
            <a:ext cx="2087572" cy="276625"/>
          </a:xfrm>
          <a:prstGeom prst="roundRect">
            <a:avLst/>
          </a:prstGeom>
          <a:solidFill>
            <a:srgbClr val="F8FBB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/>
              <a:t>Яндекс</a:t>
            </a:r>
            <a:r>
              <a:rPr lang="ru-RU" b="1" dirty="0"/>
              <a:t>. </a:t>
            </a:r>
            <a:r>
              <a:rPr lang="ru-RU" b="1" dirty="0" err="1"/>
              <a:t>Директ</a:t>
            </a:r>
            <a:endParaRPr lang="ru-RU" b="1" dirty="0"/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6878839" y="662748"/>
            <a:ext cx="3653251" cy="14522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Блок-схема: альтернативный процесс 91"/>
          <p:cNvSpPr/>
          <p:nvPr/>
        </p:nvSpPr>
        <p:spPr>
          <a:xfrm>
            <a:off x="4704285" y="2806593"/>
            <a:ext cx="2957394" cy="1175657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Лиды в Битрикс24</a:t>
            </a:r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3312571" y="870217"/>
            <a:ext cx="3392304" cy="1521439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Сайт </a:t>
            </a:r>
            <a:r>
              <a:rPr lang="en-US" sz="1400" b="1" dirty="0"/>
              <a:t>diglabel.ru</a:t>
            </a:r>
            <a:endParaRPr lang="ru-RU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Каналы получения заявок с сайта:</a:t>
            </a: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/>
              <a:t>Тел.:</a:t>
            </a:r>
            <a:r>
              <a:rPr lang="en-US" sz="1400" dirty="0"/>
              <a:t> +7 (495) 119-72-45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/>
              <a:t>E-mail: sale@diglabel.ru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err="1"/>
              <a:t>Онлайн</a:t>
            </a:r>
            <a:r>
              <a:rPr lang="ru-RU" sz="1400" dirty="0"/>
              <a:t> чат</a:t>
            </a: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/>
              <a:t>Формы обратной связи</a:t>
            </a:r>
            <a:endParaRPr lang="en-US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/>
              <a:t>WhatsApp</a:t>
            </a:r>
            <a:r>
              <a:rPr lang="en-US" sz="1400" dirty="0"/>
              <a:t>: </a:t>
            </a:r>
            <a:r>
              <a:rPr lang="ru-RU" sz="1400" dirty="0"/>
              <a:t>+7 495 772-79-58</a:t>
            </a:r>
            <a:endParaRPr lang="en-US" sz="1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22" name="Прямоугольник 95"/>
          <p:cNvSpPr>
            <a:spLocks noChangeArrowheads="1"/>
          </p:cNvSpPr>
          <p:nvPr/>
        </p:nvSpPr>
        <p:spPr bwMode="auto">
          <a:xfrm>
            <a:off x="6881818" y="571480"/>
            <a:ext cx="374023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alibri" pitchFamily="34" charset="0"/>
              </a:rPr>
              <a:t>Сайт </a:t>
            </a:r>
            <a:r>
              <a:rPr lang="en-US" sz="1400" b="1" dirty="0">
                <a:latin typeface="Calibri" pitchFamily="34" charset="0"/>
              </a:rPr>
              <a:t>landind.diglabel.ru</a:t>
            </a:r>
            <a:endParaRPr lang="ru-RU" sz="1400" b="1" dirty="0">
              <a:latin typeface="Calibri" pitchFamily="34" charset="0"/>
            </a:endParaRPr>
          </a:p>
          <a:p>
            <a:pPr algn="ctr"/>
            <a:r>
              <a:rPr lang="ru-RU" sz="1400" dirty="0">
                <a:latin typeface="Calibri" pitchFamily="34" charset="0"/>
              </a:rPr>
              <a:t>Каналы получения заявок с сайта:</a:t>
            </a: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Тел.: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+7 (495) 133-26-54</a:t>
            </a:r>
            <a:endParaRPr lang="en-US" sz="1400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+7 (495) 772-79-58 </a:t>
            </a:r>
          </a:p>
          <a:p>
            <a:r>
              <a:rPr lang="en-US" sz="1400" dirty="0">
                <a:latin typeface="Calibri" pitchFamily="34" charset="0"/>
              </a:rPr>
              <a:t>E-mail: sale4@diglabel.ru</a:t>
            </a:r>
            <a:endParaRPr lang="ru-RU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 dirty="0" err="1">
                <a:latin typeface="Calibri" pitchFamily="34" charset="0"/>
              </a:rPr>
              <a:t>Онлайн</a:t>
            </a:r>
            <a:r>
              <a:rPr lang="ru-RU" sz="1400" dirty="0">
                <a:latin typeface="Calibri" pitchFamily="34" charset="0"/>
              </a:rPr>
              <a:t> чат</a:t>
            </a:r>
            <a:endParaRPr lang="en-US" sz="14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400" dirty="0">
                <a:latin typeface="Calibri" pitchFamily="34" charset="0"/>
              </a:rPr>
              <a:t>Формы обратной </a:t>
            </a:r>
            <a:r>
              <a:rPr lang="ru-RU" sz="1400" dirty="0" smtClean="0">
                <a:latin typeface="Calibri" pitchFamily="34" charset="0"/>
              </a:rPr>
              <a:t>связи</a:t>
            </a:r>
          </a:p>
          <a:p>
            <a:pPr>
              <a:buFont typeface="Arial" charset="0"/>
              <a:buChar char="•"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618483" y="3636469"/>
            <a:ext cx="2435501" cy="105560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Соцсеть</a:t>
            </a:r>
            <a:r>
              <a:rPr lang="ru-RU" sz="1400" b="1" dirty="0"/>
              <a:t> </a:t>
            </a:r>
            <a:r>
              <a:rPr lang="ru-RU" sz="1400" b="1" dirty="0" err="1"/>
              <a:t>ВКонтакте</a:t>
            </a:r>
            <a:r>
              <a:rPr lang="ru-RU" sz="1400" b="1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/>
              <a:t>Тел.:</a:t>
            </a:r>
            <a:r>
              <a:rPr lang="en-US" sz="1400" dirty="0"/>
              <a:t> +7 </a:t>
            </a:r>
            <a:r>
              <a:rPr lang="ru-RU" sz="1400" dirty="0"/>
              <a:t>(</a:t>
            </a:r>
            <a:r>
              <a:rPr lang="en-US" sz="1400" dirty="0"/>
              <a:t>499</a:t>
            </a:r>
            <a:r>
              <a:rPr lang="ru-RU" sz="1400" dirty="0"/>
              <a:t>) </a:t>
            </a:r>
            <a:r>
              <a:rPr lang="en-US" sz="1400" dirty="0"/>
              <a:t>641</a:t>
            </a:r>
            <a:r>
              <a:rPr lang="ru-RU" sz="1400" dirty="0"/>
              <a:t>-</a:t>
            </a:r>
            <a:r>
              <a:rPr lang="en-US" sz="1400" dirty="0"/>
              <a:t>04</a:t>
            </a:r>
            <a:r>
              <a:rPr lang="ru-RU" sz="1400" dirty="0"/>
              <a:t>-</a:t>
            </a:r>
            <a:r>
              <a:rPr lang="en-US" sz="1400" dirty="0"/>
              <a:t>30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/>
              <a:t>E-mail: </a:t>
            </a:r>
            <a:r>
              <a:rPr lang="en-US" sz="1400" dirty="0">
                <a:hlinkClick r:id="rId2"/>
              </a:rPr>
              <a:t>vk@diglabel.ru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/>
              <a:t>Сообщения и чаты</a:t>
            </a:r>
          </a:p>
        </p:txBody>
      </p:sp>
      <p:sp>
        <p:nvSpPr>
          <p:cNvPr id="100" name="Прямоугольник с двумя скругленными противолежащими углами 99"/>
          <p:cNvSpPr/>
          <p:nvPr/>
        </p:nvSpPr>
        <p:spPr>
          <a:xfrm>
            <a:off x="8009607" y="2322499"/>
            <a:ext cx="2957394" cy="105560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Соцсеть</a:t>
            </a:r>
            <a:r>
              <a:rPr lang="ru-RU" sz="1400" b="1" dirty="0"/>
              <a:t> </a:t>
            </a:r>
            <a:r>
              <a:rPr lang="en-US" sz="1400" b="1" dirty="0" err="1"/>
              <a:t>Instagram</a:t>
            </a:r>
            <a:r>
              <a:rPr lang="ru-RU" sz="1400" b="1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/>
              <a:t>Тел.:</a:t>
            </a:r>
            <a:r>
              <a:rPr lang="en-US" sz="1400" dirty="0"/>
              <a:t> +7 </a:t>
            </a:r>
            <a:r>
              <a:rPr lang="ru-RU" sz="1400" dirty="0"/>
              <a:t>(499)707-29-58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/>
              <a:t>E-mail: </a:t>
            </a:r>
            <a:r>
              <a:rPr lang="en-US" sz="1400" dirty="0">
                <a:hlinkClick r:id="rId2"/>
              </a:rPr>
              <a:t>instagram@diglabel.ru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err="1"/>
              <a:t>Директ</a:t>
            </a:r>
            <a:endParaRPr lang="en-US" sz="1400" dirty="0"/>
          </a:p>
        </p:txBody>
      </p:sp>
      <p:sp>
        <p:nvSpPr>
          <p:cNvPr id="104" name="Прямоугольник с двумя скругленными противолежащими углами 103"/>
          <p:cNvSpPr/>
          <p:nvPr/>
        </p:nvSpPr>
        <p:spPr>
          <a:xfrm>
            <a:off x="8096590" y="4881283"/>
            <a:ext cx="2957394" cy="1293971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/>
              <a:t>Соцсеть</a:t>
            </a:r>
            <a:r>
              <a:rPr lang="ru-RU" sz="1400" b="1" dirty="0"/>
              <a:t> </a:t>
            </a:r>
            <a:r>
              <a:rPr lang="en-US" sz="1400" b="1" dirty="0" err="1"/>
              <a:t>Facebook</a:t>
            </a:r>
            <a:r>
              <a:rPr lang="ru-RU" sz="1400" b="1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/>
              <a:t>Тел.:</a:t>
            </a:r>
            <a:r>
              <a:rPr lang="en-US" sz="1400" dirty="0"/>
              <a:t> +7 </a:t>
            </a:r>
            <a:r>
              <a:rPr lang="ru-RU" sz="1400" dirty="0"/>
              <a:t> (499) 641-04-30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/>
              <a:t>E-mail: </a:t>
            </a:r>
            <a:r>
              <a:rPr lang="en-US" sz="1400" dirty="0">
                <a:hlinkClick r:id="rId3"/>
              </a:rPr>
              <a:t>facebook@diglabel.ru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/>
              <a:t>Сообщения и чаты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/>
              <a:t>WhatsApp</a:t>
            </a:r>
            <a:r>
              <a:rPr lang="en-US" sz="1400" dirty="0"/>
              <a:t>: </a:t>
            </a:r>
            <a:r>
              <a:rPr lang="ru-RU" sz="1400" dirty="0"/>
              <a:t>+7 495 772-79-58</a:t>
            </a:r>
            <a:endParaRPr 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312571" y="2460812"/>
            <a:ext cx="1043786" cy="12713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Карты: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/>
              <a:t>Google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 err="1"/>
              <a:t>Яндекс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/>
              <a:t>2GIS</a:t>
            </a: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/>
              <a:t>Zoon.ru</a:t>
            </a:r>
            <a:endParaRPr lang="ru-RU" sz="1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138017" y="1561780"/>
            <a:ext cx="2000590" cy="21265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Справочники и объявления: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Avito.ru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sbis.ru</a:t>
            </a:r>
            <a:endParaRPr lang="ru-RU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moscowmap.ru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catalog.expocentr.ru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/>
              <a:t>allprint.moscow</a:t>
            </a:r>
            <a:endParaRPr lang="en-US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tipografii-moskvy.ru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asktel.ru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print-index.ru </a:t>
            </a:r>
            <a:r>
              <a:rPr lang="ru-RU" sz="1200" dirty="0"/>
              <a:t>и др.</a:t>
            </a:r>
            <a:endParaRPr lang="en-US" sz="1200" dirty="0"/>
          </a:p>
        </p:txBody>
      </p:sp>
      <p:sp>
        <p:nvSpPr>
          <p:cNvPr id="109" name="Прямоугольник с двумя скругленными противолежащими углами 108"/>
          <p:cNvSpPr/>
          <p:nvPr/>
        </p:nvSpPr>
        <p:spPr>
          <a:xfrm>
            <a:off x="790088" y="3636469"/>
            <a:ext cx="3392304" cy="1055608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Сайт  </a:t>
            </a:r>
            <a:r>
              <a:rPr lang="en-US" sz="1400" b="1" dirty="0">
                <a:solidFill>
                  <a:schemeClr val="tx1"/>
                </a:solidFill>
              </a:rPr>
              <a:t>runakleiki.ru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Каналы получения заявок с сайта:</a:t>
            </a:r>
            <a:endParaRPr lang="en-US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Тел.: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 +7  (495) 772-79-58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Формы обратной связи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с двумя скругленными противолежащими углами 109"/>
          <p:cNvSpPr/>
          <p:nvPr/>
        </p:nvSpPr>
        <p:spPr>
          <a:xfrm>
            <a:off x="4443339" y="4812126"/>
            <a:ext cx="3392304" cy="129397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Сайт  </a:t>
            </a:r>
            <a:r>
              <a:rPr lang="en-US" sz="1400" b="1" dirty="0">
                <a:solidFill>
                  <a:schemeClr val="tx1"/>
                </a:solidFill>
              </a:rPr>
              <a:t>inmold-label.ru</a:t>
            </a:r>
            <a:endParaRPr lang="ru-RU" sz="1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Каналы получения заявок с сайта:</a:t>
            </a:r>
            <a:endParaRPr lang="en-US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Тел.: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+7 (495) 772-79-58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</a:rPr>
              <a:t>E-mail: sale@diglabel.ru</a:t>
            </a: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Формы обратной связи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1" name="Прямоугольник с двумя скругленными противолежащими углами 110"/>
          <p:cNvSpPr/>
          <p:nvPr/>
        </p:nvSpPr>
        <p:spPr>
          <a:xfrm>
            <a:off x="1224999" y="4881283"/>
            <a:ext cx="2783429" cy="1293971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Сайт  </a:t>
            </a:r>
            <a:r>
              <a:rPr lang="ru-RU" sz="1400" b="1" dirty="0" err="1">
                <a:solidFill>
                  <a:schemeClr val="tx1"/>
                </a:solidFill>
              </a:rPr>
              <a:t>цифрофлекс.рф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Каналы получения заявок с сайта:</a:t>
            </a:r>
            <a:endParaRPr lang="en-US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Тел.: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 +7  (499) 641-04-30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</a:rPr>
              <a:t>Формы обратной связи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4" name="Прямая со стрелкой 143"/>
          <p:cNvCxnSpPr>
            <a:stCxn id="113" idx="2"/>
          </p:cNvCxnSpPr>
          <p:nvPr/>
        </p:nvCxnSpPr>
        <p:spPr>
          <a:xfrm rot="5400000">
            <a:off x="6053582" y="62786"/>
            <a:ext cx="345782" cy="1130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>
            <a:stCxn id="113" idx="3"/>
          </p:cNvCxnSpPr>
          <p:nvPr/>
        </p:nvCxnSpPr>
        <p:spPr>
          <a:xfrm>
            <a:off x="7835643" y="316966"/>
            <a:ext cx="434911" cy="276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>
            <a:stCxn id="115" idx="1"/>
          </p:cNvCxnSpPr>
          <p:nvPr/>
        </p:nvCxnSpPr>
        <p:spPr>
          <a:xfrm rot="10800000" flipV="1">
            <a:off x="6530911" y="316967"/>
            <a:ext cx="1826625" cy="553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rot="5400000">
            <a:off x="9125250" y="558828"/>
            <a:ext cx="206028" cy="1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rot="5400000" flipH="1" flipV="1">
            <a:off x="4279361" y="2537808"/>
            <a:ext cx="414938" cy="260946"/>
          </a:xfrm>
          <a:prstGeom prst="straightConnector1">
            <a:avLst/>
          </a:prstGeom>
          <a:ln>
            <a:solidFill>
              <a:srgbClr val="FB57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rot="5400000" flipH="1" flipV="1">
            <a:off x="3034872" y="1440220"/>
            <a:ext cx="207469" cy="173964"/>
          </a:xfrm>
          <a:prstGeom prst="straightConnector1">
            <a:avLst/>
          </a:prstGeom>
          <a:ln>
            <a:solidFill>
              <a:srgbClr val="FB570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Стрелка вниз 155"/>
          <p:cNvSpPr/>
          <p:nvPr/>
        </p:nvSpPr>
        <p:spPr>
          <a:xfrm>
            <a:off x="4965232" y="2460812"/>
            <a:ext cx="173964" cy="27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7" name="Стрелка вниз 156"/>
          <p:cNvSpPr/>
          <p:nvPr/>
        </p:nvSpPr>
        <p:spPr>
          <a:xfrm>
            <a:off x="7052804" y="2115030"/>
            <a:ext cx="173964" cy="622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8" name="Стрелка вверх 157"/>
          <p:cNvSpPr/>
          <p:nvPr/>
        </p:nvSpPr>
        <p:spPr>
          <a:xfrm>
            <a:off x="6096000" y="4051407"/>
            <a:ext cx="173964" cy="7607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9" name="Стрелка вправо 158"/>
          <p:cNvSpPr/>
          <p:nvPr/>
        </p:nvSpPr>
        <p:spPr>
          <a:xfrm>
            <a:off x="4182392" y="3774781"/>
            <a:ext cx="434911" cy="138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2" name="Стрелка влево 161"/>
          <p:cNvSpPr/>
          <p:nvPr/>
        </p:nvSpPr>
        <p:spPr>
          <a:xfrm>
            <a:off x="7748661" y="2875749"/>
            <a:ext cx="260946" cy="138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" name="Стрелка влево 162"/>
          <p:cNvSpPr/>
          <p:nvPr/>
        </p:nvSpPr>
        <p:spPr>
          <a:xfrm>
            <a:off x="7748661" y="3705625"/>
            <a:ext cx="782839" cy="1383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7" name="Скругленная соединительная линия 166"/>
          <p:cNvCxnSpPr/>
          <p:nvPr/>
        </p:nvCxnSpPr>
        <p:spPr>
          <a:xfrm rot="5400000" flipH="1" flipV="1">
            <a:off x="3890088" y="4169746"/>
            <a:ext cx="1106501" cy="8698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1" name="Скругленная соединительная линия 170"/>
          <p:cNvCxnSpPr/>
          <p:nvPr/>
        </p:nvCxnSpPr>
        <p:spPr>
          <a:xfrm rot="16200000" flipV="1">
            <a:off x="7333723" y="4031434"/>
            <a:ext cx="829876" cy="86982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2" name="Заголовок 6">
            <a:extLst>
              <a:ext uri="{FF2B5EF4-FFF2-40B4-BE49-F238E27FC236}">
                <a16:creationId xmlns:a16="http://schemas.microsoft.com/office/drawing/2014/main" xmlns="" id="{D03C1512-468D-4363-995A-5D766A36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81356" cy="12549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КАНАЛЫ ЛИДОГЕНЕРАЦИИ</a:t>
            </a:r>
            <a:endParaRPr lang="ru-RU" sz="3200" dirty="0">
              <a:solidFill>
                <a:srgbClr val="24608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356D77F-5121-41C4-814E-9D468FF555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F383E961-A5D5-4091-B787-54B76CAE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НОВЫЕ НАПРАВЛЕНИЯ </a:t>
            </a:r>
            <a:r>
              <a:rPr lang="ru-RU" dirty="0">
                <a:solidFill>
                  <a:srgbClr val="246086"/>
                </a:solidFill>
              </a:rPr>
              <a:t>РАЗВИТИЯ БИЗНЕСА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D0270EB-56A5-465A-90F6-FB67849A2B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7451" y="442621"/>
            <a:ext cx="3970500" cy="13255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246086"/>
                </a:solidFill>
              </a:rPr>
              <a:t>Заголовок</a:t>
            </a:r>
          </a:p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BF9B9141-DC59-422F-A383-56A255E14959}"/>
              </a:ext>
            </a:extLst>
          </p:cNvPr>
          <p:cNvSpPr txBox="1">
            <a:spLocks/>
          </p:cNvSpPr>
          <p:nvPr/>
        </p:nvSpPr>
        <p:spPr>
          <a:xfrm>
            <a:off x="7631451" y="1905301"/>
            <a:ext cx="3970500" cy="1325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>
                <a:solidFill>
                  <a:srgbClr val="246086"/>
                </a:solidFill>
              </a:rPr>
              <a:t>Заголовок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Lorem ipsum dolor sit amet, consectetuer adipiscing elit, sed diam nonummy nibh euismod tincidunt ut laoreet dolore magna aliquam erat volutpat.</a:t>
            </a:r>
            <a:endParaRPr lang="ru-RU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B2A46FD-B10A-4C27-9968-AB30AEA599EF}"/>
              </a:ext>
            </a:extLst>
          </p:cNvPr>
          <p:cNvSpPr txBox="1">
            <a:spLocks/>
          </p:cNvSpPr>
          <p:nvPr/>
        </p:nvSpPr>
        <p:spPr>
          <a:xfrm>
            <a:off x="7621101" y="3565758"/>
            <a:ext cx="3970500" cy="1325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246086"/>
                </a:solidFill>
              </a:rPr>
              <a:t>Заголовок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FF1C2DB9-1EBB-45AC-A419-48B73A482FE5}"/>
              </a:ext>
            </a:extLst>
          </p:cNvPr>
          <p:cNvSpPr txBox="1">
            <a:spLocks/>
          </p:cNvSpPr>
          <p:nvPr/>
        </p:nvSpPr>
        <p:spPr>
          <a:xfrm>
            <a:off x="7613901" y="5028438"/>
            <a:ext cx="3970500" cy="132556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>
                <a:solidFill>
                  <a:srgbClr val="246086"/>
                </a:solidFill>
              </a:rPr>
              <a:t>Заголовок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43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Этикетка-бабо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60" y="0"/>
            <a:ext cx="12168280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681868F-DE4C-4D86-9554-898A22B044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6086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AC7E645-B635-42AE-8A02-A5BFE3290158}"/>
              </a:ext>
            </a:extLst>
          </p:cNvPr>
          <p:cNvSpPr/>
          <p:nvPr/>
        </p:nvSpPr>
        <p:spPr>
          <a:xfrm>
            <a:off x="2381224" y="1142984"/>
            <a:ext cx="7500990" cy="3857652"/>
          </a:xfrm>
          <a:prstGeom prst="rect">
            <a:avLst/>
          </a:prstGeom>
          <a:solidFill>
            <a:srgbClr val="246086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044CEE-BA68-4E82-A12C-F8ECC2F1AEE6}"/>
              </a:ext>
            </a:extLst>
          </p:cNvPr>
          <p:cNvSpPr txBox="1"/>
          <p:nvPr/>
        </p:nvSpPr>
        <p:spPr>
          <a:xfrm>
            <a:off x="3238480" y="1571612"/>
            <a:ext cx="6145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НАШИ КОНТАКТЫ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E87469-DCFE-4F79-AF11-A1F3FD087EFE}"/>
              </a:ext>
            </a:extLst>
          </p:cNvPr>
          <p:cNvSpPr txBox="1"/>
          <p:nvPr/>
        </p:nvSpPr>
        <p:spPr>
          <a:xfrm>
            <a:off x="1956000" y="3029340"/>
            <a:ext cx="8426280" cy="1779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lang="ru-RU" sz="3600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Москва</a:t>
            </a:r>
            <a:r>
              <a:rPr lang="ru-RU" sz="3600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ул. </a:t>
            </a:r>
            <a:r>
              <a:rPr lang="ru-RU" sz="3600" spc="15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Дубининская</a:t>
            </a:r>
            <a:r>
              <a:rPr lang="ru-RU" sz="3600" spc="1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600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д.67с2 </a:t>
            </a:r>
          </a:p>
          <a:p>
            <a:pPr marL="12700" algn="ctr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lang="ru-RU" sz="3600" spc="-1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ru-RU" sz="3600" spc="-1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.: </a:t>
            </a:r>
            <a:r>
              <a:rPr lang="ru-RU" sz="3600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+7(495) </a:t>
            </a:r>
            <a:r>
              <a:rPr lang="ru-RU" sz="3600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772-79-58</a:t>
            </a:r>
            <a:endParaRPr lang="ru-RU" sz="3600" spc="175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2700" algn="ctr" fontAlgn="auto">
              <a:spcBef>
                <a:spcPts val="130"/>
              </a:spcBef>
              <a:spcAft>
                <a:spcPts val="0"/>
              </a:spcAft>
              <a:defRPr/>
            </a:pPr>
            <a:r>
              <a:rPr lang="ru-RU" sz="3600" spc="1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4"/>
              </a:rPr>
              <a:t>sale5@diglabel.ru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33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5B2F55E-580B-4296-905F-D1E4972E8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755" y="1785926"/>
            <a:ext cx="6705600" cy="45005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</a:rPr>
              <a:t>Мы </a:t>
            </a:r>
            <a:r>
              <a:rPr lang="ru-RU" sz="1400" dirty="0" smtClean="0">
                <a:latin typeface="Arial" pitchFamily="34" charset="0"/>
              </a:rPr>
              <a:t>- гибридная типография полного цикла: (цифровая + </a:t>
            </a:r>
            <a:r>
              <a:rPr lang="ru-RU" sz="1400" dirty="0" err="1" smtClean="0">
                <a:latin typeface="Arial" pitchFamily="34" charset="0"/>
              </a:rPr>
              <a:t>флексопечать</a:t>
            </a:r>
            <a:r>
              <a:rPr lang="ru-RU" sz="1400" dirty="0" smtClean="0">
                <a:latin typeface="Arial" pitchFamily="34" charset="0"/>
              </a:rPr>
              <a:t>), оказываем услуги </a:t>
            </a:r>
            <a:r>
              <a:rPr lang="ru-RU" sz="1400" dirty="0" smtClean="0">
                <a:latin typeface="Arial" pitchFamily="34" charset="0"/>
              </a:rPr>
              <a:t>по печати рулонной самоклеящейся этикетки</a:t>
            </a:r>
            <a:r>
              <a:rPr lang="ru-RU" sz="1400" dirty="0" smtClean="0">
                <a:latin typeface="Arial" pitchFamily="34" charset="0"/>
              </a:rPr>
              <a:t>.</a:t>
            </a:r>
            <a:endParaRPr lang="ru-RU" sz="1400" dirty="0" smtClean="0">
              <a:latin typeface="Arial" pitchFamily="34" charset="0"/>
            </a:endParaRPr>
          </a:p>
          <a:p>
            <a:pPr>
              <a:spcBef>
                <a:spcPts val="1200"/>
              </a:spcBef>
              <a:buNone/>
            </a:pPr>
            <a:r>
              <a:rPr lang="ru-RU" sz="1400" b="1" dirty="0" smtClean="0">
                <a:latin typeface="Arial" pitchFamily="34" charset="0"/>
              </a:rPr>
              <a:t>Некоторые особенности оборудования</a:t>
            </a:r>
            <a:r>
              <a:rPr lang="ru-RU" sz="1400" b="1" dirty="0" smtClean="0">
                <a:latin typeface="Arial" pitchFamily="34" charset="0"/>
              </a:rPr>
              <a:t>:</a:t>
            </a:r>
            <a:r>
              <a:rPr lang="ru-RU" sz="1400" b="1" dirty="0" smtClean="0">
                <a:latin typeface="Arial" pitchFamily="34" charset="0"/>
              </a:rPr>
              <a:t> </a:t>
            </a:r>
            <a:endParaRPr lang="ru-RU" sz="1400" dirty="0" smtClean="0">
              <a:latin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</a:rPr>
              <a:t>Печать до 14 красок </a:t>
            </a:r>
            <a:r>
              <a:rPr lang="ru-RU" sz="1400" dirty="0" err="1" smtClean="0">
                <a:latin typeface="Arial" pitchFamily="34" charset="0"/>
              </a:rPr>
              <a:t>линиатурой</a:t>
            </a:r>
            <a:r>
              <a:rPr lang="ru-RU" sz="1400" dirty="0" smtClean="0">
                <a:latin typeface="Arial" pitchFamily="34" charset="0"/>
              </a:rPr>
              <a:t> до 230 </a:t>
            </a:r>
            <a:r>
              <a:rPr lang="en-US" sz="1400" dirty="0" err="1" smtClean="0">
                <a:latin typeface="Arial" pitchFamily="34" charset="0"/>
              </a:rPr>
              <a:t>lpi</a:t>
            </a:r>
            <a:endParaRPr lang="ru-RU" sz="1400" dirty="0" smtClean="0">
              <a:latin typeface="Arial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</a:rPr>
              <a:t>Многостраничная этикетка</a:t>
            </a:r>
          </a:p>
          <a:p>
            <a:pPr lvl="0"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</a:rPr>
              <a:t>Печать по клеевому слою</a:t>
            </a:r>
          </a:p>
          <a:p>
            <a:pPr lvl="0"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</a:rPr>
              <a:t>Тиснение фольгой</a:t>
            </a:r>
          </a:p>
          <a:p>
            <a:pPr lvl="0"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</a:rPr>
              <a:t>Выпуклые и вогнутые элементы (</a:t>
            </a:r>
            <a:r>
              <a:rPr lang="ru-RU" sz="1400" dirty="0" err="1" smtClean="0">
                <a:latin typeface="Arial" pitchFamily="34" charset="0"/>
              </a:rPr>
              <a:t>конгрев</a:t>
            </a:r>
            <a:r>
              <a:rPr lang="ru-RU" sz="1400" dirty="0" smtClean="0">
                <a:latin typeface="Arial" pitchFamily="34" charset="0"/>
              </a:rPr>
              <a:t>, </a:t>
            </a:r>
            <a:r>
              <a:rPr lang="ru-RU" sz="1400" dirty="0" err="1" smtClean="0">
                <a:latin typeface="Arial" pitchFamily="34" charset="0"/>
              </a:rPr>
              <a:t>блинтование</a:t>
            </a:r>
            <a:r>
              <a:rPr lang="ru-RU" sz="1400" dirty="0" smtClean="0">
                <a:latin typeface="Arial" pitchFamily="34" charset="0"/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</a:rPr>
              <a:t>3</a:t>
            </a:r>
            <a:r>
              <a:rPr lang="en-US" sz="1400" dirty="0" smtClean="0">
                <a:latin typeface="Arial" pitchFamily="34" charset="0"/>
              </a:rPr>
              <a:t>D </a:t>
            </a:r>
            <a:r>
              <a:rPr lang="ru-RU" sz="1400" dirty="0" smtClean="0">
                <a:latin typeface="Arial" pitchFamily="34" charset="0"/>
              </a:rPr>
              <a:t>Тиснение</a:t>
            </a:r>
          </a:p>
          <a:p>
            <a:pPr lvl="0"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</a:rPr>
              <a:t>Выборочное лакирование</a:t>
            </a:r>
          </a:p>
          <a:p>
            <a:pPr lvl="0"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</a:rPr>
              <a:t>Тактильная лакировка (рельефная и выпуклая поверхность)</a:t>
            </a:r>
          </a:p>
          <a:p>
            <a:pPr lvl="0">
              <a:spcBef>
                <a:spcPts val="0"/>
              </a:spcBef>
            </a:pPr>
            <a:r>
              <a:rPr lang="ru-RU" sz="1400" dirty="0" err="1" smtClean="0">
                <a:latin typeface="Arial" pitchFamily="34" charset="0"/>
              </a:rPr>
              <a:t>Soft</a:t>
            </a:r>
            <a:r>
              <a:rPr lang="ru-RU" sz="1400" dirty="0" smtClean="0">
                <a:latin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</a:rPr>
              <a:t>Touch</a:t>
            </a:r>
            <a:r>
              <a:rPr lang="ru-RU" sz="1400" dirty="0" smtClean="0">
                <a:latin typeface="Arial" pitchFamily="34" charset="0"/>
              </a:rPr>
              <a:t> покрытие</a:t>
            </a:r>
          </a:p>
          <a:p>
            <a:pPr lvl="0">
              <a:spcBef>
                <a:spcPts val="0"/>
              </a:spcBef>
            </a:pPr>
            <a:r>
              <a:rPr lang="ru-RU" sz="1400" dirty="0" err="1" smtClean="0">
                <a:latin typeface="Arial" pitchFamily="34" charset="0"/>
              </a:rPr>
              <a:t>Скретч</a:t>
            </a:r>
            <a:r>
              <a:rPr lang="ru-RU" sz="1400" dirty="0" smtClean="0">
                <a:latin typeface="Arial" pitchFamily="34" charset="0"/>
              </a:rPr>
              <a:t> слой (</a:t>
            </a:r>
            <a:r>
              <a:rPr lang="ru-RU" sz="1400" dirty="0" err="1" smtClean="0">
                <a:latin typeface="Arial" pitchFamily="34" charset="0"/>
              </a:rPr>
              <a:t>scretch</a:t>
            </a:r>
            <a:r>
              <a:rPr lang="ru-RU" sz="1400" dirty="0" smtClean="0">
                <a:latin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</a:rPr>
              <a:t>off</a:t>
            </a:r>
            <a:r>
              <a:rPr lang="ru-RU" sz="1400" dirty="0" smtClean="0">
                <a:latin typeface="Arial" pitchFamily="34" charset="0"/>
              </a:rPr>
              <a:t>) - защитный слой</a:t>
            </a:r>
          </a:p>
          <a:p>
            <a:pPr lvl="0"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</a:rPr>
              <a:t>Надсечки и перфорация</a:t>
            </a:r>
          </a:p>
          <a:p>
            <a:pPr lvl="0"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</a:rPr>
              <a:t>IML (вплавляемые) этикетки</a:t>
            </a:r>
          </a:p>
          <a:p>
            <a:pPr lvl="0"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</a:rPr>
              <a:t>Этикетки для пломбирования</a:t>
            </a:r>
            <a:r>
              <a:rPr lang="ru-RU" sz="1400" dirty="0" smtClean="0">
                <a:latin typeface="Arial" pitchFamily="34" charset="0"/>
              </a:rPr>
              <a:t>.</a:t>
            </a:r>
          </a:p>
          <a:p>
            <a:pPr lvl="0">
              <a:spcBef>
                <a:spcPts val="0"/>
              </a:spcBef>
            </a:pPr>
            <a:endParaRPr lang="ru-RU" sz="1400" dirty="0" smtClean="0">
              <a:latin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Arial" pitchFamily="34" charset="0"/>
              </a:rPr>
              <a:t>За </a:t>
            </a:r>
            <a:r>
              <a:rPr lang="ru-RU" sz="1400" dirty="0" smtClean="0">
                <a:latin typeface="Arial" pitchFamily="34" charset="0"/>
              </a:rPr>
              <a:t>годы работы нами накоплен гигантский опыт. А мощные возможности оборудования позволяют с уверенностью утверждать</a:t>
            </a:r>
            <a:r>
              <a:rPr lang="ru-RU" sz="1400" dirty="0" smtClean="0">
                <a:latin typeface="Arial" pitchFamily="34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</a:rPr>
              <a:t>«</a:t>
            </a:r>
            <a:r>
              <a:rPr lang="ru-RU" sz="1400" b="1" dirty="0" smtClean="0">
                <a:latin typeface="Arial" pitchFamily="34" charset="0"/>
              </a:rPr>
              <a:t>В этикетке мы можем все</a:t>
            </a:r>
            <a:r>
              <a:rPr lang="ru-RU" sz="1400" b="1" dirty="0" smtClean="0">
                <a:latin typeface="Arial" pitchFamily="34" charset="0"/>
              </a:rPr>
              <a:t>!»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B6B96C1-61E4-429A-89CA-09BB7D4A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 НАШЕЙ </a:t>
            </a:r>
            <a:br>
              <a:rPr lang="ru-RU" dirty="0"/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ТИПОГРАФИИ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Рисунок 11" descr="17)Флексопечать_вариант_5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4041" b="4041"/>
          <a:stretch>
            <a:fillRect/>
          </a:stretch>
        </p:blipFill>
        <p:spPr/>
      </p:pic>
      <p:pic>
        <p:nvPicPr>
          <p:cNvPr id="15" name="Рисунок 14" descr="55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8" y="214290"/>
            <a:ext cx="4643470" cy="64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60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1C5B6D61-EF81-4F2D-B5E2-C0D72A8A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5" y="414000"/>
            <a:ext cx="5947876" cy="1325563"/>
          </a:xfrm>
        </p:spPr>
        <p:txBody>
          <a:bodyPr/>
          <a:lstStyle/>
          <a:p>
            <a:r>
              <a:rPr lang="ru-RU" dirty="0"/>
              <a:t>ПОЧЕМУ </a:t>
            </a:r>
            <a:br>
              <a:rPr lang="ru-RU" dirty="0"/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ВЫБИРАЮТ НАС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38954E5-D897-4434-9555-16122C8979B6}"/>
              </a:ext>
            </a:extLst>
          </p:cNvPr>
          <p:cNvSpPr/>
          <p:nvPr/>
        </p:nvSpPr>
        <p:spPr>
          <a:xfrm>
            <a:off x="5881686" y="1714488"/>
            <a:ext cx="6046143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Изготовление тиражей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любого объема 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сложности</a:t>
            </a:r>
          </a:p>
          <a:p>
            <a:pPr>
              <a:buFont typeface="Wingdings" pitchFamily="2" charset="2"/>
              <a:buChar char="Ø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Любое  </a:t>
            </a:r>
            <a:r>
              <a:rPr lang="ru-RU" sz="1500" spc="-5" dirty="0" smtClean="0"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sz="1500" spc="-10" dirty="0" smtClean="0">
                <a:latin typeface="Arial" pitchFamily="34" charset="0"/>
                <a:cs typeface="Arial" pitchFamily="34" charset="0"/>
              </a:rPr>
              <a:t>этикеток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внутри </a:t>
            </a:r>
            <a:r>
              <a:rPr lang="ru-RU" sz="1500" spc="-5" dirty="0" smtClean="0">
                <a:latin typeface="Arial" pitchFamily="34" charset="0"/>
                <a:cs typeface="Arial" pitchFamily="34" charset="0"/>
              </a:rPr>
              <a:t>каждого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вида, </a:t>
            </a:r>
            <a:r>
              <a:rPr lang="ru-RU" sz="1500" spc="-2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малых до 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промышленных. 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Предлагаем эксклюзивные решения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постпечатной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обработки этикеток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Печатаем этикетки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CTM, Private Label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Limited edition</a:t>
            </a:r>
            <a:endParaRPr lang="en-US" sz="1500" dirty="0" smtClean="0">
              <a:latin typeface="Arial" pitchFamily="34" charset="0"/>
              <a:cs typeface="Arial" pitchFamily="34" charset="0"/>
            </a:endParaRPr>
          </a:p>
          <a:p>
            <a:pPr marR="91440">
              <a:buFont typeface="Wingdings" pitchFamily="2" charset="2"/>
              <a:buChar char="Ø"/>
              <a:tabLst>
                <a:tab pos="597535" algn="l"/>
                <a:tab pos="901700" algn="l"/>
                <a:tab pos="1116965" algn="l"/>
                <a:tab pos="1208405" algn="l"/>
                <a:tab pos="1725295" algn="l"/>
                <a:tab pos="1914525" algn="l"/>
                <a:tab pos="2338705" algn="l"/>
                <a:tab pos="2952115" algn="l"/>
                <a:tab pos="2997200" algn="l"/>
                <a:tab pos="3098165" algn="l"/>
                <a:tab pos="3493135" algn="l"/>
                <a:tab pos="4043045" algn="l"/>
                <a:tab pos="4257675" algn="l"/>
                <a:tab pos="4344035" algn="l"/>
                <a:tab pos="4683760" algn="l"/>
              </a:tabLst>
            </a:pPr>
            <a:endParaRPr lang="ru-RU" sz="1500" spc="-10" dirty="0" smtClean="0">
              <a:latin typeface="Arial" pitchFamily="34" charset="0"/>
              <a:cs typeface="Arial" pitchFamily="34" charset="0"/>
            </a:endParaRPr>
          </a:p>
          <a:p>
            <a:pPr marR="91440">
              <a:buFont typeface="Wingdings" pitchFamily="2" charset="2"/>
              <a:buChar char="Ø"/>
              <a:tabLst>
                <a:tab pos="597535" algn="l"/>
                <a:tab pos="901700" algn="l"/>
                <a:tab pos="1116965" algn="l"/>
                <a:tab pos="1208405" algn="l"/>
                <a:tab pos="1725295" algn="l"/>
                <a:tab pos="1914525" algn="l"/>
                <a:tab pos="2338705" algn="l"/>
                <a:tab pos="2952115" algn="l"/>
                <a:tab pos="2997200" algn="l"/>
                <a:tab pos="3098165" algn="l"/>
                <a:tab pos="3493135" algn="l"/>
                <a:tab pos="4043045" algn="l"/>
                <a:tab pos="4257675" algn="l"/>
                <a:tab pos="4344035" algn="l"/>
                <a:tab pos="4683760" algn="l"/>
              </a:tabLst>
            </a:pPr>
            <a:r>
              <a:rPr lang="ru-RU" sz="1500" spc="-10" dirty="0" smtClean="0">
                <a:latin typeface="Arial" pitchFamily="34" charset="0"/>
                <a:cs typeface="Arial" pitchFamily="34" charset="0"/>
              </a:rPr>
              <a:t>Изготовление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тиражной 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пробы и пробных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тиражей </a:t>
            </a:r>
            <a:r>
              <a:rPr lang="ru-RU" sz="1500" spc="-5" dirty="0" smtClean="0">
                <a:latin typeface="Arial" pitchFamily="34" charset="0"/>
                <a:cs typeface="Arial" pitchFamily="34" charset="0"/>
              </a:rPr>
              <a:t>самоклеящихся </a:t>
            </a:r>
            <a:r>
              <a:rPr lang="ru-RU" sz="1500" spc="-10" dirty="0" smtClean="0">
                <a:latin typeface="Arial" pitchFamily="34" charset="0"/>
                <a:cs typeface="Arial" pitchFamily="34" charset="0"/>
              </a:rPr>
              <a:t>этикеток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для запуска </a:t>
            </a:r>
            <a:r>
              <a:rPr lang="ru-RU" sz="1500" spc="-5" dirty="0" smtClean="0">
                <a:latin typeface="Arial" pitchFamily="34" charset="0"/>
                <a:cs typeface="Arial" pitchFamily="34" charset="0"/>
              </a:rPr>
              <a:t>новых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видов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1500" spc="-29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	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R="91440">
              <a:buFont typeface="Wingdings" pitchFamily="2" charset="2"/>
              <a:buChar char="Ø"/>
              <a:tabLst>
                <a:tab pos="597535" algn="l"/>
                <a:tab pos="901700" algn="l"/>
                <a:tab pos="1116965" algn="l"/>
                <a:tab pos="1208405" algn="l"/>
                <a:tab pos="1725295" algn="l"/>
                <a:tab pos="1914525" algn="l"/>
                <a:tab pos="2338705" algn="l"/>
                <a:tab pos="2952115" algn="l"/>
                <a:tab pos="2997200" algn="l"/>
                <a:tab pos="3098165" algn="l"/>
                <a:tab pos="3493135" algn="l"/>
                <a:tab pos="4043045" algn="l"/>
                <a:tab pos="4257675" algn="l"/>
                <a:tab pos="4344035" algn="l"/>
                <a:tab pos="4683760" algn="l"/>
              </a:tabLst>
            </a:pPr>
            <a:r>
              <a:rPr lang="ru-RU" sz="1500" spc="-19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-10" dirty="0" smtClean="0">
                <a:latin typeface="Arial" pitchFamily="34" charset="0"/>
                <a:cs typeface="Arial" pitchFamily="34" charset="0"/>
              </a:rPr>
              <a:t>Помогаем </a:t>
            </a:r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StartUp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проектам, которые только выводят на рынок новые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продукты</a:t>
            </a: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R="91440">
              <a:buFont typeface="Wingdings" pitchFamily="2" charset="2"/>
              <a:buChar char="Ø"/>
              <a:tabLst>
                <a:tab pos="597535" algn="l"/>
                <a:tab pos="901700" algn="l"/>
                <a:tab pos="1116965" algn="l"/>
                <a:tab pos="1208405" algn="l"/>
                <a:tab pos="1725295" algn="l"/>
                <a:tab pos="1914525" algn="l"/>
                <a:tab pos="2338705" algn="l"/>
                <a:tab pos="2952115" algn="l"/>
                <a:tab pos="2997200" algn="l"/>
                <a:tab pos="3098165" algn="l"/>
                <a:tab pos="3493135" algn="l"/>
                <a:tab pos="4043045" algn="l"/>
                <a:tab pos="4257675" algn="l"/>
                <a:tab pos="4344035" algn="l"/>
                <a:tab pos="4683760" algn="l"/>
              </a:tabLst>
            </a:pPr>
            <a:endParaRPr lang="ru-RU" sz="1500" dirty="0" smtClean="0">
              <a:latin typeface="Arial" pitchFamily="34" charset="0"/>
              <a:cs typeface="Arial" pitchFamily="34" charset="0"/>
            </a:endParaRPr>
          </a:p>
          <a:p>
            <a:pPr marR="5080">
              <a:buFont typeface="Wingdings" pitchFamily="2" charset="2"/>
              <a:buChar char="Ø"/>
              <a:tabLst>
                <a:tab pos="994410" algn="l"/>
                <a:tab pos="1764664" algn="l"/>
                <a:tab pos="2407285" algn="l"/>
                <a:tab pos="3141345" algn="l"/>
                <a:tab pos="3679190" algn="l"/>
                <a:tab pos="3968750" algn="l"/>
                <a:tab pos="4589145" algn="l"/>
              </a:tabLst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500" spc="-5" dirty="0" smtClean="0">
                <a:latin typeface="Arial" pitchFamily="34" charset="0"/>
                <a:cs typeface="Arial" pitchFamily="34" charset="0"/>
              </a:rPr>
              <a:t>последующих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заказах, клиенты могут</a:t>
            </a:r>
            <a:r>
              <a:rPr lang="ru-RU" sz="1500" spc="-35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spc="-5" dirty="0" smtClean="0">
                <a:latin typeface="Arial" pitchFamily="34" charset="0"/>
                <a:cs typeface="Arial" pitchFamily="34" charset="0"/>
              </a:rPr>
              <a:t>заказать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1500" spc="-10" dirty="0" smtClean="0">
                <a:latin typeface="Arial" pitchFamily="34" charset="0"/>
                <a:cs typeface="Arial" pitchFamily="34" charset="0"/>
              </a:rPr>
              <a:t>всего </a:t>
            </a:r>
            <a:r>
              <a:rPr lang="ru-RU" sz="1500" spc="-5" dirty="0" smtClean="0">
                <a:latin typeface="Arial" pitchFamily="34" charset="0"/>
                <a:cs typeface="Arial" pitchFamily="34" charset="0"/>
              </a:rPr>
              <a:t>многообразия своих самоклеящихся </a:t>
            </a:r>
            <a:r>
              <a:rPr lang="ru-RU" sz="1500" spc="-10" dirty="0" smtClean="0">
                <a:latin typeface="Arial" pitchFamily="34" charset="0"/>
                <a:cs typeface="Arial" pitchFamily="34" charset="0"/>
              </a:rPr>
              <a:t>этикеток только те  этикетки, </a:t>
            </a:r>
            <a:r>
              <a:rPr lang="ru-RU" sz="1500" spc="-5" dirty="0" smtClean="0">
                <a:latin typeface="Arial" pitchFamily="34" charset="0"/>
                <a:cs typeface="Arial" pitchFamily="34" charset="0"/>
              </a:rPr>
              <a:t>которые </a:t>
            </a:r>
            <a:r>
              <a:rPr lang="ru-RU" sz="1500" spc="-10" dirty="0" smtClean="0">
                <a:latin typeface="Arial" pitchFamily="34" charset="0"/>
                <a:cs typeface="Arial" pitchFamily="34" charset="0"/>
              </a:rPr>
              <a:t>необходимы </a:t>
            </a:r>
            <a:r>
              <a:rPr lang="ru-RU" sz="1500" spc="-5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данный </a:t>
            </a:r>
            <a:r>
              <a:rPr lang="ru-RU" sz="1500" spc="-20" dirty="0" smtClean="0">
                <a:latin typeface="Arial" pitchFamily="34" charset="0"/>
                <a:cs typeface="Arial" pitchFamily="34" charset="0"/>
              </a:rPr>
              <a:t>момент, </a:t>
            </a:r>
            <a:r>
              <a:rPr lang="ru-RU" sz="1500" spc="-5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1500" spc="-15" dirty="0" smtClean="0">
                <a:latin typeface="Arial" pitchFamily="34" charset="0"/>
                <a:cs typeface="Arial" pitchFamily="34" charset="0"/>
              </a:rPr>
              <a:t>печатая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их  впрок, </a:t>
            </a:r>
            <a:r>
              <a:rPr lang="ru-RU" sz="1500" spc="-5" dirty="0" smtClean="0">
                <a:latin typeface="Arial" pitchFamily="34" charset="0"/>
                <a:cs typeface="Arial" pitchFamily="34" charset="0"/>
              </a:rPr>
              <a:t>оптимизируя свою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логистику и складские запасы </a:t>
            </a:r>
            <a:r>
              <a:rPr lang="ru-RU" sz="1500" spc="-15" dirty="0" smtClean="0">
                <a:latin typeface="Arial" pitchFamily="34" charset="0"/>
                <a:cs typeface="Arial" pitchFamily="34" charset="0"/>
              </a:rPr>
              <a:t>готовой  </a:t>
            </a:r>
            <a:r>
              <a:rPr lang="ru-RU" sz="1500" spc="-5" dirty="0" smtClean="0">
                <a:latin typeface="Arial" pitchFamily="34" charset="0"/>
                <a:cs typeface="Arial" pitchFamily="34" charset="0"/>
              </a:rPr>
              <a:t>продукции</a:t>
            </a:r>
          </a:p>
          <a:p>
            <a:pPr marR="5080">
              <a:tabLst>
                <a:tab pos="994410" algn="l"/>
                <a:tab pos="1764664" algn="l"/>
                <a:tab pos="2407285" algn="l"/>
                <a:tab pos="3141345" algn="l"/>
                <a:tab pos="3679190" algn="l"/>
                <a:tab pos="3968750" algn="l"/>
                <a:tab pos="4589145" algn="l"/>
              </a:tabLst>
            </a:pP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DSC09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530" y="500042"/>
            <a:ext cx="3549064" cy="2000240"/>
          </a:xfrm>
          <a:prstGeom prst="rect">
            <a:avLst/>
          </a:prstGeom>
        </p:spPr>
      </p:pic>
      <p:pic>
        <p:nvPicPr>
          <p:cNvPr id="15" name="Рисунок 14" descr="двусторонняя этикетка_сбербан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2530" y="4714884"/>
            <a:ext cx="3549063" cy="2000240"/>
          </a:xfrm>
          <a:prstGeom prst="rect">
            <a:avLst/>
          </a:prstGeom>
        </p:spPr>
      </p:pic>
      <p:pic>
        <p:nvPicPr>
          <p:cNvPr id="16" name="Рисунок 15" descr="DSC074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2530" y="2643182"/>
            <a:ext cx="3549064" cy="20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327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0904F01C-B3E7-42D7-8852-633242386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36" y="1357298"/>
            <a:ext cx="6858048" cy="492922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2004 год - Основание компании и покупка цифровой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печатноймашины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HP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Indigo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press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2000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ws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, первая на тот момент машина подобного типа в России.</a:t>
            </a:r>
            <a:endParaRPr lang="ru-RU" sz="1500" dirty="0" smtClean="0">
              <a:latin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2006 год - Оборудование по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послепечатной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обработке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Sam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Meccanica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S165 и  S185.</a:t>
            </a:r>
            <a:endParaRPr lang="ru-RU" sz="1500" dirty="0" smtClean="0">
              <a:latin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2007 год - Машина высокой печати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Gallus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R160B, освоены новые технологии в  производстве самоклеящейся этикетки.</a:t>
            </a:r>
            <a:endParaRPr lang="ru-RU" sz="1500" dirty="0" smtClean="0">
              <a:latin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2009 год - нами была приобретена техника второго поколения – HP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Indigo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press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ws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 4050, которая позволяет помимо печати на самоклеящихся материалах заняться  также гибкой и картонной упаковкой,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персонализацией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данных и защитой от  фальсификаций.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2012 год -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Флексооборудование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Omet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X4 итальянского производителя 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Omet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S.r.l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.</a:t>
            </a:r>
            <a:endParaRPr lang="ru-RU" sz="1500" dirty="0" smtClean="0">
              <a:latin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2012 год - Машина лазерной высечки этикеток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Sei</a:t>
            </a:r>
            <a:r>
              <a:rPr lang="ru-RU" sz="1500" dirty="0" smtClean="0">
                <a:solidFill>
                  <a:srgbClr val="2B2929"/>
                </a:solidFill>
                <a:latin typeface="Arial" pitchFamily="34" charset="0"/>
              </a:rPr>
              <a:t> </a:t>
            </a:r>
            <a:r>
              <a:rPr lang="ru-RU" sz="1500" dirty="0" err="1" smtClean="0">
                <a:solidFill>
                  <a:srgbClr val="2B2929"/>
                </a:solidFill>
                <a:latin typeface="Arial" pitchFamily="34" charset="0"/>
              </a:rPr>
              <a:t>Laser</a:t>
            </a:r>
            <a:endParaRPr lang="ru-RU" sz="1500" dirty="0" smtClean="0">
              <a:latin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2013 год - Контрольно-перемоточная резательная </a:t>
            </a:r>
            <a:r>
              <a:rPr lang="ru-RU" sz="1500" dirty="0" err="1" smtClean="0">
                <a:solidFill>
                  <a:srgbClr val="2B2B29"/>
                </a:solidFill>
                <a:latin typeface="Arial" pitchFamily="34" charset="0"/>
              </a:rPr>
              <a:t>машинa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  </a:t>
            </a:r>
            <a:r>
              <a:rPr lang="ru-RU" sz="1500" dirty="0" err="1" smtClean="0">
                <a:solidFill>
                  <a:srgbClr val="2B2B29"/>
                </a:solidFill>
                <a:latin typeface="Arial" pitchFamily="34" charset="0"/>
              </a:rPr>
              <a:t>Omega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 HSR 430 мм </a:t>
            </a:r>
            <a:endParaRPr lang="en-US" sz="1500" dirty="0" smtClean="0">
              <a:solidFill>
                <a:srgbClr val="2B2B29"/>
              </a:solidFill>
              <a:latin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2014 год -</a:t>
            </a:r>
            <a:r>
              <a:rPr lang="ru-RU" sz="1500" baseline="30000" dirty="0" smtClean="0">
                <a:solidFill>
                  <a:srgbClr val="2B2B29"/>
                </a:solidFill>
                <a:latin typeface="Arial" pitchFamily="34" charset="0"/>
              </a:rPr>
              <a:t> 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Машина высечки </a:t>
            </a:r>
            <a:r>
              <a:rPr lang="ru-RU" sz="1500" dirty="0" err="1" smtClean="0">
                <a:solidFill>
                  <a:srgbClr val="2B2B29"/>
                </a:solidFill>
                <a:latin typeface="Arial" pitchFamily="34" charset="0"/>
              </a:rPr>
              <a:t>In-Mould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 этикеток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2013 год - Контрольно-перемоточная резательная </a:t>
            </a:r>
            <a:r>
              <a:rPr lang="ru-RU" sz="1500" dirty="0" err="1" smtClean="0">
                <a:solidFill>
                  <a:srgbClr val="2B2B29"/>
                </a:solidFill>
                <a:latin typeface="Arial" pitchFamily="34" charset="0"/>
              </a:rPr>
              <a:t>машинa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 </a:t>
            </a:r>
            <a:r>
              <a:rPr lang="ru-RU" sz="1500" dirty="0" err="1" smtClean="0">
                <a:solidFill>
                  <a:srgbClr val="2B2B29"/>
                </a:solidFill>
                <a:latin typeface="Arial" pitchFamily="34" charset="0"/>
              </a:rPr>
              <a:t>Omega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 HSR 430 мм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2014 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год – Машина для рулонной высеки этикеток для IML MQ-420. Страт IML проекта.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2015 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год – Покупка второго </a:t>
            </a:r>
            <a:r>
              <a:rPr lang="ru-RU" sz="1500" dirty="0" err="1" smtClean="0">
                <a:solidFill>
                  <a:srgbClr val="2B2B29"/>
                </a:solidFill>
                <a:latin typeface="Arial" pitchFamily="34" charset="0"/>
              </a:rPr>
              <a:t>NewFoil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 3500 для тиснения и </a:t>
            </a:r>
            <a:r>
              <a:rPr lang="ru-RU" sz="1500" dirty="0" err="1" smtClean="0">
                <a:solidFill>
                  <a:srgbClr val="2B2B29"/>
                </a:solidFill>
                <a:latin typeface="Arial" pitchFamily="34" charset="0"/>
              </a:rPr>
              <a:t>конгрева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 этикеток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2016 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год -  Трафаретная рулонная машина </a:t>
            </a:r>
            <a:r>
              <a:rPr lang="ru-RU" sz="1500" dirty="0" err="1" smtClean="0">
                <a:solidFill>
                  <a:srgbClr val="2B2B29"/>
                </a:solidFill>
                <a:latin typeface="Arial" pitchFamily="34" charset="0"/>
              </a:rPr>
              <a:t>YueFai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 310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2017 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год - </a:t>
            </a:r>
            <a:r>
              <a:rPr lang="ru-RU" sz="1500" dirty="0" err="1" smtClean="0">
                <a:solidFill>
                  <a:srgbClr val="2B2B29"/>
                </a:solidFill>
                <a:latin typeface="Arial" pitchFamily="34" charset="0"/>
              </a:rPr>
              <a:t>Флексооборудование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 </a:t>
            </a:r>
            <a:r>
              <a:rPr lang="ru-RU" sz="1500" dirty="0" err="1" smtClean="0">
                <a:solidFill>
                  <a:srgbClr val="2B2B29"/>
                </a:solidFill>
                <a:latin typeface="Arial" pitchFamily="34" charset="0"/>
              </a:rPr>
              <a:t>Bobst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 </a:t>
            </a:r>
            <a:r>
              <a:rPr lang="ru-RU" sz="1500" dirty="0" err="1" smtClean="0">
                <a:solidFill>
                  <a:srgbClr val="2B2B29"/>
                </a:solidFill>
                <a:latin typeface="Arial" pitchFamily="34" charset="0"/>
              </a:rPr>
              <a:t>Firenze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 M3 (COMBAT)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2017 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год – Запуск вырубной машины IRS </a:t>
            </a:r>
            <a:r>
              <a:rPr lang="ru-RU" sz="1500" dirty="0" err="1" smtClean="0">
                <a:solidFill>
                  <a:srgbClr val="2B2B29"/>
                </a:solidFill>
                <a:latin typeface="Arial" pitchFamily="34" charset="0"/>
              </a:rPr>
              <a:t>Rietstack</a:t>
            </a:r>
            <a:r>
              <a:rPr lang="ru-RU" sz="1500" dirty="0" smtClean="0">
                <a:solidFill>
                  <a:srgbClr val="2B2B29"/>
                </a:solidFill>
                <a:latin typeface="Arial" pitchFamily="34" charset="0"/>
              </a:rPr>
              <a:t>  330 для массового выпуска IML </a:t>
            </a:r>
          </a:p>
          <a:p>
            <a:pPr marL="12700">
              <a:lnSpc>
                <a:spcPts val="1125"/>
              </a:lnSpc>
              <a:spcBef>
                <a:spcPts val="1113"/>
              </a:spcBef>
            </a:pPr>
            <a:endParaRPr lang="ru-RU" sz="2000" dirty="0">
              <a:solidFill>
                <a:srgbClr val="2B2B29"/>
              </a:solidFill>
              <a:latin typeface="Calibri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DEEC7E8-BE7A-41F8-AF6A-6EDB717B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36" y="142852"/>
            <a:ext cx="7286676" cy="1596711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ПАРК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ОБОРУДОВАНИЯ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Рисунок 11" descr="16)Флексопечать_вариант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9074" y="1142984"/>
            <a:ext cx="3962681" cy="2357429"/>
          </a:xfrm>
          <a:prstGeom prst="rect">
            <a:avLst/>
          </a:prstGeom>
        </p:spPr>
      </p:pic>
      <p:pic>
        <p:nvPicPr>
          <p:cNvPr id="16" name="Рисунок 15" descr="17)Флексопечать_вариант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9074" y="3857628"/>
            <a:ext cx="3929326" cy="22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815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57"/>
          <p:cNvGrpSpPr>
            <a:grpSpLocks/>
          </p:cNvGrpSpPr>
          <p:nvPr/>
        </p:nvGrpSpPr>
        <p:grpSpPr bwMode="auto">
          <a:xfrm>
            <a:off x="1161575" y="1122350"/>
            <a:ext cx="2868599" cy="837079"/>
            <a:chOff x="1017363" y="1236891"/>
            <a:chExt cx="2513965" cy="922019"/>
          </a:xfrm>
        </p:grpSpPr>
        <p:sp>
          <p:nvSpPr>
            <p:cNvPr id="7231" name="object 58"/>
            <p:cNvSpPr>
              <a:spLocks noChangeArrowheads="1"/>
            </p:cNvSpPr>
            <p:nvPr/>
          </p:nvSpPr>
          <p:spPr bwMode="auto">
            <a:xfrm>
              <a:off x="1039517" y="1243926"/>
              <a:ext cx="2484097" cy="894816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32" name="object 59"/>
            <p:cNvSpPr>
              <a:spLocks noChangeArrowheads="1"/>
            </p:cNvSpPr>
            <p:nvPr/>
          </p:nvSpPr>
          <p:spPr bwMode="auto">
            <a:xfrm>
              <a:off x="1030864" y="1250391"/>
              <a:ext cx="2487295" cy="894715"/>
            </a:xfrm>
            <a:custGeom>
              <a:avLst/>
              <a:gdLst>
                <a:gd name="T0" fmla="*/ 0 w 2487295"/>
                <a:gd name="T1" fmla="*/ 0 h 894714"/>
                <a:gd name="T2" fmla="*/ 2487295 w 2487295"/>
                <a:gd name="T3" fmla="*/ 894714 h 894714"/>
              </a:gdLst>
              <a:ahLst/>
              <a:cxnLst/>
              <a:rect l="T0" t="T1" r="T2" b="T3"/>
              <a:pathLst>
                <a:path w="2487295" h="894714">
                  <a:moveTo>
                    <a:pt x="88718" y="894626"/>
                  </a:moveTo>
                  <a:lnTo>
                    <a:pt x="2398008" y="894626"/>
                  </a:lnTo>
                  <a:lnTo>
                    <a:pt x="2432454" y="887624"/>
                  </a:lnTo>
                  <a:lnTo>
                    <a:pt x="2460661" y="868562"/>
                  </a:lnTo>
                  <a:lnTo>
                    <a:pt x="2479719" y="840351"/>
                  </a:lnTo>
                  <a:lnTo>
                    <a:pt x="2486718" y="805903"/>
                  </a:lnTo>
                  <a:lnTo>
                    <a:pt x="2486718" y="88709"/>
                  </a:lnTo>
                  <a:lnTo>
                    <a:pt x="2479719" y="54263"/>
                  </a:lnTo>
                  <a:lnTo>
                    <a:pt x="2460661" y="26057"/>
                  </a:lnTo>
                  <a:lnTo>
                    <a:pt x="2432454" y="6999"/>
                  </a:lnTo>
                  <a:lnTo>
                    <a:pt x="2398008" y="0"/>
                  </a:lnTo>
                  <a:lnTo>
                    <a:pt x="88718" y="0"/>
                  </a:lnTo>
                  <a:lnTo>
                    <a:pt x="54267" y="6999"/>
                  </a:lnTo>
                  <a:lnTo>
                    <a:pt x="26058" y="26057"/>
                  </a:lnTo>
                  <a:lnTo>
                    <a:pt x="6999" y="54263"/>
                  </a:lnTo>
                  <a:lnTo>
                    <a:pt x="0" y="88709"/>
                  </a:lnTo>
                  <a:lnTo>
                    <a:pt x="0" y="805903"/>
                  </a:lnTo>
                  <a:lnTo>
                    <a:pt x="6999" y="840351"/>
                  </a:lnTo>
                  <a:lnTo>
                    <a:pt x="26058" y="868562"/>
                  </a:lnTo>
                  <a:lnTo>
                    <a:pt x="54267" y="887624"/>
                  </a:lnTo>
                  <a:lnTo>
                    <a:pt x="88718" y="894626"/>
                  </a:lnTo>
                  <a:close/>
                </a:path>
              </a:pathLst>
            </a:custGeom>
            <a:noFill/>
            <a:ln w="27000">
              <a:solidFill>
                <a:srgbClr val="C2D65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3" name="object 60"/>
          <p:cNvGrpSpPr>
            <a:grpSpLocks/>
          </p:cNvGrpSpPr>
          <p:nvPr/>
        </p:nvGrpSpPr>
        <p:grpSpPr bwMode="auto">
          <a:xfrm>
            <a:off x="8348476" y="1119469"/>
            <a:ext cx="2868599" cy="837079"/>
            <a:chOff x="7312964" y="1234236"/>
            <a:chExt cx="2513965" cy="922019"/>
          </a:xfrm>
        </p:grpSpPr>
        <p:sp>
          <p:nvSpPr>
            <p:cNvPr id="7229" name="object 61"/>
            <p:cNvSpPr>
              <a:spLocks noChangeArrowheads="1"/>
            </p:cNvSpPr>
            <p:nvPr/>
          </p:nvSpPr>
          <p:spPr bwMode="auto">
            <a:xfrm>
              <a:off x="7326159" y="1247838"/>
              <a:ext cx="2486952" cy="89443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30" name="object 62"/>
            <p:cNvSpPr>
              <a:spLocks noChangeArrowheads="1"/>
            </p:cNvSpPr>
            <p:nvPr/>
          </p:nvSpPr>
          <p:spPr bwMode="auto">
            <a:xfrm>
              <a:off x="7326464" y="1247736"/>
              <a:ext cx="2487295" cy="894715"/>
            </a:xfrm>
            <a:custGeom>
              <a:avLst/>
              <a:gdLst>
                <a:gd name="T0" fmla="*/ 0 w 2487295"/>
                <a:gd name="T1" fmla="*/ 0 h 894714"/>
                <a:gd name="T2" fmla="*/ 2487295 w 2487295"/>
                <a:gd name="T3" fmla="*/ 894714 h 894714"/>
              </a:gdLst>
              <a:ahLst/>
              <a:cxnLst/>
              <a:rect l="T0" t="T1" r="T2" b="T3"/>
              <a:pathLst>
                <a:path w="2487295" h="894714">
                  <a:moveTo>
                    <a:pt x="88734" y="894613"/>
                  </a:moveTo>
                  <a:lnTo>
                    <a:pt x="2398014" y="894613"/>
                  </a:lnTo>
                  <a:lnTo>
                    <a:pt x="2432466" y="887614"/>
                  </a:lnTo>
                  <a:lnTo>
                    <a:pt x="2460677" y="868556"/>
                  </a:lnTo>
                  <a:lnTo>
                    <a:pt x="2479736" y="840349"/>
                  </a:lnTo>
                  <a:lnTo>
                    <a:pt x="2486736" y="805903"/>
                  </a:lnTo>
                  <a:lnTo>
                    <a:pt x="2486736" y="88709"/>
                  </a:lnTo>
                  <a:lnTo>
                    <a:pt x="2479736" y="54263"/>
                  </a:lnTo>
                  <a:lnTo>
                    <a:pt x="2460677" y="26057"/>
                  </a:lnTo>
                  <a:lnTo>
                    <a:pt x="2432466" y="6999"/>
                  </a:lnTo>
                  <a:lnTo>
                    <a:pt x="2398014" y="0"/>
                  </a:lnTo>
                  <a:lnTo>
                    <a:pt x="88734" y="0"/>
                  </a:lnTo>
                  <a:lnTo>
                    <a:pt x="54279" y="6999"/>
                  </a:lnTo>
                  <a:lnTo>
                    <a:pt x="26065" y="26057"/>
                  </a:lnTo>
                  <a:lnTo>
                    <a:pt x="7001" y="54263"/>
                  </a:lnTo>
                  <a:lnTo>
                    <a:pt x="0" y="88709"/>
                  </a:lnTo>
                  <a:lnTo>
                    <a:pt x="0" y="805903"/>
                  </a:lnTo>
                  <a:lnTo>
                    <a:pt x="7001" y="840349"/>
                  </a:lnTo>
                  <a:lnTo>
                    <a:pt x="26065" y="868556"/>
                  </a:lnTo>
                  <a:lnTo>
                    <a:pt x="54279" y="887614"/>
                  </a:lnTo>
                  <a:lnTo>
                    <a:pt x="88734" y="894613"/>
                  </a:lnTo>
                  <a:close/>
                </a:path>
              </a:pathLst>
            </a:custGeom>
            <a:noFill/>
            <a:ln w="27000">
              <a:solidFill>
                <a:srgbClr val="C2D65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145266" y="900473"/>
            <a:ext cx="2018711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spc="5" dirty="0">
                <a:latin typeface="Arial"/>
                <a:cs typeface="Arial"/>
              </a:rPr>
              <a:t>Пломбовые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этикетки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" name="object 64"/>
          <p:cNvGrpSpPr>
            <a:grpSpLocks/>
          </p:cNvGrpSpPr>
          <p:nvPr/>
        </p:nvGrpSpPr>
        <p:grpSpPr bwMode="auto">
          <a:xfrm>
            <a:off x="1163387" y="2459372"/>
            <a:ext cx="2868600" cy="837079"/>
            <a:chOff x="1018606" y="2710497"/>
            <a:chExt cx="2513965" cy="922019"/>
          </a:xfrm>
        </p:grpSpPr>
        <p:sp>
          <p:nvSpPr>
            <p:cNvPr id="7227" name="object 65"/>
            <p:cNvSpPr>
              <a:spLocks noChangeArrowheads="1"/>
            </p:cNvSpPr>
            <p:nvPr/>
          </p:nvSpPr>
          <p:spPr bwMode="auto">
            <a:xfrm>
              <a:off x="1032296" y="2724035"/>
              <a:ext cx="2486301" cy="8945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28" name="object 66"/>
            <p:cNvSpPr>
              <a:spLocks noChangeArrowheads="1"/>
            </p:cNvSpPr>
            <p:nvPr/>
          </p:nvSpPr>
          <p:spPr bwMode="auto">
            <a:xfrm>
              <a:off x="1032106" y="2723997"/>
              <a:ext cx="2487295" cy="894715"/>
            </a:xfrm>
            <a:custGeom>
              <a:avLst/>
              <a:gdLst>
                <a:gd name="T0" fmla="*/ 0 w 2487295"/>
                <a:gd name="T1" fmla="*/ 0 h 894714"/>
                <a:gd name="T2" fmla="*/ 2487295 w 2487295"/>
                <a:gd name="T3" fmla="*/ 894714 h 894714"/>
              </a:gdLst>
              <a:ahLst/>
              <a:cxnLst/>
              <a:rect l="T0" t="T1" r="T2" b="T3"/>
              <a:pathLst>
                <a:path w="2487295" h="894714">
                  <a:moveTo>
                    <a:pt x="88718" y="894626"/>
                  </a:moveTo>
                  <a:lnTo>
                    <a:pt x="2398011" y="894626"/>
                  </a:lnTo>
                  <a:lnTo>
                    <a:pt x="2432457" y="887624"/>
                  </a:lnTo>
                  <a:lnTo>
                    <a:pt x="2460663" y="868562"/>
                  </a:lnTo>
                  <a:lnTo>
                    <a:pt x="2479721" y="840351"/>
                  </a:lnTo>
                  <a:lnTo>
                    <a:pt x="2486720" y="805903"/>
                  </a:lnTo>
                  <a:lnTo>
                    <a:pt x="2486720" y="88709"/>
                  </a:lnTo>
                  <a:lnTo>
                    <a:pt x="2479721" y="54263"/>
                  </a:lnTo>
                  <a:lnTo>
                    <a:pt x="2460663" y="26057"/>
                  </a:lnTo>
                  <a:lnTo>
                    <a:pt x="2432457" y="6999"/>
                  </a:lnTo>
                  <a:lnTo>
                    <a:pt x="2398011" y="0"/>
                  </a:lnTo>
                  <a:lnTo>
                    <a:pt x="88718" y="0"/>
                  </a:lnTo>
                  <a:lnTo>
                    <a:pt x="54269" y="6999"/>
                  </a:lnTo>
                  <a:lnTo>
                    <a:pt x="26059" y="26057"/>
                  </a:lnTo>
                  <a:lnTo>
                    <a:pt x="6999" y="54263"/>
                  </a:lnTo>
                  <a:lnTo>
                    <a:pt x="0" y="88709"/>
                  </a:lnTo>
                  <a:lnTo>
                    <a:pt x="0" y="805903"/>
                  </a:lnTo>
                  <a:lnTo>
                    <a:pt x="6999" y="840351"/>
                  </a:lnTo>
                  <a:lnTo>
                    <a:pt x="26059" y="868562"/>
                  </a:lnTo>
                  <a:lnTo>
                    <a:pt x="54269" y="887624"/>
                  </a:lnTo>
                  <a:lnTo>
                    <a:pt x="88718" y="894626"/>
                  </a:lnTo>
                  <a:close/>
                </a:path>
              </a:pathLst>
            </a:custGeom>
            <a:noFill/>
            <a:ln w="27000">
              <a:solidFill>
                <a:srgbClr val="C2D65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5" name="object 67"/>
          <p:cNvGrpSpPr>
            <a:grpSpLocks/>
          </p:cNvGrpSpPr>
          <p:nvPr/>
        </p:nvGrpSpPr>
        <p:grpSpPr bwMode="auto">
          <a:xfrm>
            <a:off x="1163387" y="3797834"/>
            <a:ext cx="2870411" cy="837080"/>
            <a:chOff x="1019210" y="4184954"/>
            <a:chExt cx="2513965" cy="922019"/>
          </a:xfrm>
        </p:grpSpPr>
        <p:sp>
          <p:nvSpPr>
            <p:cNvPr id="7225" name="object 68"/>
            <p:cNvSpPr>
              <a:spLocks noChangeArrowheads="1"/>
            </p:cNvSpPr>
            <p:nvPr/>
          </p:nvSpPr>
          <p:spPr bwMode="auto">
            <a:xfrm>
              <a:off x="1036158" y="4208373"/>
              <a:ext cx="2486618" cy="894524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26" name="object 69"/>
            <p:cNvSpPr>
              <a:spLocks noChangeArrowheads="1"/>
            </p:cNvSpPr>
            <p:nvPr/>
          </p:nvSpPr>
          <p:spPr bwMode="auto">
            <a:xfrm>
              <a:off x="1032710" y="4198454"/>
              <a:ext cx="2487295" cy="894715"/>
            </a:xfrm>
            <a:custGeom>
              <a:avLst/>
              <a:gdLst>
                <a:gd name="T0" fmla="*/ 0 w 2487295"/>
                <a:gd name="T1" fmla="*/ 0 h 894714"/>
                <a:gd name="T2" fmla="*/ 2487295 w 2487295"/>
                <a:gd name="T3" fmla="*/ 894714 h 894714"/>
              </a:gdLst>
              <a:ahLst/>
              <a:cxnLst/>
              <a:rect l="T0" t="T1" r="T2" b="T3"/>
              <a:pathLst>
                <a:path w="2487295" h="894714">
                  <a:moveTo>
                    <a:pt x="88718" y="894626"/>
                  </a:moveTo>
                  <a:lnTo>
                    <a:pt x="2398003" y="894626"/>
                  </a:lnTo>
                  <a:lnTo>
                    <a:pt x="2432456" y="887624"/>
                  </a:lnTo>
                  <a:lnTo>
                    <a:pt x="2460667" y="868562"/>
                  </a:lnTo>
                  <a:lnTo>
                    <a:pt x="2479726" y="840351"/>
                  </a:lnTo>
                  <a:lnTo>
                    <a:pt x="2486726" y="805903"/>
                  </a:lnTo>
                  <a:lnTo>
                    <a:pt x="2486726" y="88722"/>
                  </a:lnTo>
                  <a:lnTo>
                    <a:pt x="2479726" y="54269"/>
                  </a:lnTo>
                  <a:lnTo>
                    <a:pt x="2460667" y="26058"/>
                  </a:lnTo>
                  <a:lnTo>
                    <a:pt x="2432456" y="6999"/>
                  </a:lnTo>
                  <a:lnTo>
                    <a:pt x="2398003" y="0"/>
                  </a:lnTo>
                  <a:lnTo>
                    <a:pt x="88718" y="0"/>
                  </a:lnTo>
                  <a:lnTo>
                    <a:pt x="54267" y="6999"/>
                  </a:lnTo>
                  <a:lnTo>
                    <a:pt x="26058" y="26058"/>
                  </a:lnTo>
                  <a:lnTo>
                    <a:pt x="6999" y="54269"/>
                  </a:lnTo>
                  <a:lnTo>
                    <a:pt x="0" y="88722"/>
                  </a:lnTo>
                  <a:lnTo>
                    <a:pt x="0" y="805903"/>
                  </a:lnTo>
                  <a:lnTo>
                    <a:pt x="6999" y="840351"/>
                  </a:lnTo>
                  <a:lnTo>
                    <a:pt x="26058" y="868562"/>
                  </a:lnTo>
                  <a:lnTo>
                    <a:pt x="54267" y="887624"/>
                  </a:lnTo>
                  <a:lnTo>
                    <a:pt x="88718" y="894626"/>
                  </a:lnTo>
                  <a:close/>
                </a:path>
              </a:pathLst>
            </a:custGeom>
            <a:noFill/>
            <a:ln w="27000">
              <a:solidFill>
                <a:srgbClr val="C2D65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16" name="object 70"/>
          <p:cNvGrpSpPr>
            <a:grpSpLocks/>
          </p:cNvGrpSpPr>
          <p:nvPr/>
        </p:nvGrpSpPr>
        <p:grpSpPr bwMode="auto">
          <a:xfrm>
            <a:off x="1161575" y="5136297"/>
            <a:ext cx="2870411" cy="837079"/>
            <a:chOff x="1018170" y="5659094"/>
            <a:chExt cx="2513965" cy="922019"/>
          </a:xfrm>
        </p:grpSpPr>
        <p:sp>
          <p:nvSpPr>
            <p:cNvPr id="7222" name="object 71"/>
            <p:cNvSpPr>
              <a:spLocks noChangeArrowheads="1"/>
            </p:cNvSpPr>
            <p:nvPr/>
          </p:nvSpPr>
          <p:spPr bwMode="auto">
            <a:xfrm>
              <a:off x="1073185" y="5665647"/>
              <a:ext cx="1339573" cy="894764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23" name="object 72"/>
            <p:cNvSpPr>
              <a:spLocks noChangeArrowheads="1"/>
            </p:cNvSpPr>
            <p:nvPr/>
          </p:nvSpPr>
          <p:spPr bwMode="auto">
            <a:xfrm>
              <a:off x="2145512" y="5665634"/>
              <a:ext cx="1372476" cy="881999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24" name="object 73"/>
            <p:cNvSpPr>
              <a:spLocks noChangeArrowheads="1"/>
            </p:cNvSpPr>
            <p:nvPr/>
          </p:nvSpPr>
          <p:spPr bwMode="auto">
            <a:xfrm>
              <a:off x="1031670" y="5672594"/>
              <a:ext cx="2487295" cy="894715"/>
            </a:xfrm>
            <a:custGeom>
              <a:avLst/>
              <a:gdLst>
                <a:gd name="T0" fmla="*/ 0 w 2487295"/>
                <a:gd name="T1" fmla="*/ 0 h 894715"/>
                <a:gd name="T2" fmla="*/ 2487295 w 2487295"/>
                <a:gd name="T3" fmla="*/ 894715 h 894715"/>
              </a:gdLst>
              <a:ahLst/>
              <a:cxnLst/>
              <a:rect l="T0" t="T1" r="T2" b="T3"/>
              <a:pathLst>
                <a:path w="2487295" h="894715">
                  <a:moveTo>
                    <a:pt x="88718" y="894622"/>
                  </a:moveTo>
                  <a:lnTo>
                    <a:pt x="2398015" y="894622"/>
                  </a:lnTo>
                  <a:lnTo>
                    <a:pt x="2432460" y="887622"/>
                  </a:lnTo>
                  <a:lnTo>
                    <a:pt x="2460667" y="868562"/>
                  </a:lnTo>
                  <a:lnTo>
                    <a:pt x="2479725" y="840352"/>
                  </a:lnTo>
                  <a:lnTo>
                    <a:pt x="2486724" y="805903"/>
                  </a:lnTo>
                  <a:lnTo>
                    <a:pt x="2486724" y="88709"/>
                  </a:lnTo>
                  <a:lnTo>
                    <a:pt x="2479725" y="54263"/>
                  </a:lnTo>
                  <a:lnTo>
                    <a:pt x="2460667" y="26057"/>
                  </a:lnTo>
                  <a:lnTo>
                    <a:pt x="2432460" y="6999"/>
                  </a:lnTo>
                  <a:lnTo>
                    <a:pt x="2398015" y="0"/>
                  </a:lnTo>
                  <a:lnTo>
                    <a:pt x="88718" y="0"/>
                  </a:lnTo>
                  <a:lnTo>
                    <a:pt x="54270" y="6999"/>
                  </a:lnTo>
                  <a:lnTo>
                    <a:pt x="26061" y="26057"/>
                  </a:lnTo>
                  <a:lnTo>
                    <a:pt x="7000" y="54263"/>
                  </a:lnTo>
                  <a:lnTo>
                    <a:pt x="0" y="88709"/>
                  </a:lnTo>
                  <a:lnTo>
                    <a:pt x="0" y="805903"/>
                  </a:lnTo>
                  <a:lnTo>
                    <a:pt x="7000" y="840352"/>
                  </a:lnTo>
                  <a:lnTo>
                    <a:pt x="26061" y="868562"/>
                  </a:lnTo>
                  <a:lnTo>
                    <a:pt x="54270" y="887622"/>
                  </a:lnTo>
                  <a:lnTo>
                    <a:pt x="88718" y="894622"/>
                  </a:lnTo>
                  <a:close/>
                </a:path>
              </a:pathLst>
            </a:custGeom>
            <a:noFill/>
            <a:ln w="27000">
              <a:solidFill>
                <a:srgbClr val="C2D65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145265" y="2217324"/>
            <a:ext cx="1362721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spc="5" dirty="0">
                <a:latin typeface="Arial"/>
                <a:cs typeface="Arial"/>
              </a:rPr>
              <a:t>Scratch -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10" dirty="0">
                <a:latin typeface="Arial"/>
                <a:cs typeface="Arial"/>
              </a:rPr>
              <a:t>слой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45266" y="3548583"/>
            <a:ext cx="1817565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Тканевые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этикетки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45265" y="4897131"/>
            <a:ext cx="2051329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spc="5" dirty="0">
                <a:latin typeface="Arial"/>
                <a:cs typeface="Arial"/>
              </a:rPr>
              <a:t>QR-код и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штрих-кода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77"/>
          <p:cNvGrpSpPr>
            <a:grpSpLocks/>
          </p:cNvGrpSpPr>
          <p:nvPr/>
        </p:nvGrpSpPr>
        <p:grpSpPr bwMode="auto">
          <a:xfrm>
            <a:off x="4771335" y="1123790"/>
            <a:ext cx="2868599" cy="835639"/>
            <a:chOff x="4179570" y="1237513"/>
            <a:chExt cx="2513965" cy="922019"/>
          </a:xfrm>
        </p:grpSpPr>
        <p:sp>
          <p:nvSpPr>
            <p:cNvPr id="7220" name="object 78"/>
            <p:cNvSpPr>
              <a:spLocks noChangeArrowheads="1"/>
            </p:cNvSpPr>
            <p:nvPr/>
          </p:nvSpPr>
          <p:spPr bwMode="auto">
            <a:xfrm>
              <a:off x="4183303" y="1260525"/>
              <a:ext cx="2487117" cy="89457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21" name="object 79"/>
            <p:cNvSpPr>
              <a:spLocks noChangeArrowheads="1"/>
            </p:cNvSpPr>
            <p:nvPr/>
          </p:nvSpPr>
          <p:spPr bwMode="auto">
            <a:xfrm>
              <a:off x="4193070" y="1251013"/>
              <a:ext cx="2487295" cy="894715"/>
            </a:xfrm>
            <a:custGeom>
              <a:avLst/>
              <a:gdLst>
                <a:gd name="T0" fmla="*/ 0 w 2487295"/>
                <a:gd name="T1" fmla="*/ 0 h 894714"/>
                <a:gd name="T2" fmla="*/ 2487295 w 2487295"/>
                <a:gd name="T3" fmla="*/ 894714 h 894714"/>
              </a:gdLst>
              <a:ahLst/>
              <a:cxnLst/>
              <a:rect l="T0" t="T1" r="T2" b="T3"/>
              <a:pathLst>
                <a:path w="2487295" h="894714">
                  <a:moveTo>
                    <a:pt x="88722" y="894626"/>
                  </a:moveTo>
                  <a:lnTo>
                    <a:pt x="2398001" y="894626"/>
                  </a:lnTo>
                  <a:lnTo>
                    <a:pt x="2432454" y="887624"/>
                  </a:lnTo>
                  <a:lnTo>
                    <a:pt x="2460664" y="868562"/>
                  </a:lnTo>
                  <a:lnTo>
                    <a:pt x="2479724" y="840351"/>
                  </a:lnTo>
                  <a:lnTo>
                    <a:pt x="2486723" y="805903"/>
                  </a:lnTo>
                  <a:lnTo>
                    <a:pt x="2486723" y="88709"/>
                  </a:lnTo>
                  <a:lnTo>
                    <a:pt x="2479724" y="54263"/>
                  </a:lnTo>
                  <a:lnTo>
                    <a:pt x="2460664" y="26057"/>
                  </a:lnTo>
                  <a:lnTo>
                    <a:pt x="2432454" y="6999"/>
                  </a:lnTo>
                  <a:lnTo>
                    <a:pt x="2398001" y="0"/>
                  </a:lnTo>
                  <a:lnTo>
                    <a:pt x="88722" y="0"/>
                  </a:lnTo>
                  <a:lnTo>
                    <a:pt x="54269" y="6999"/>
                  </a:lnTo>
                  <a:lnTo>
                    <a:pt x="26058" y="26057"/>
                  </a:lnTo>
                  <a:lnTo>
                    <a:pt x="6999" y="54263"/>
                  </a:lnTo>
                  <a:lnTo>
                    <a:pt x="0" y="88709"/>
                  </a:lnTo>
                  <a:lnTo>
                    <a:pt x="0" y="805903"/>
                  </a:lnTo>
                  <a:lnTo>
                    <a:pt x="6999" y="840351"/>
                  </a:lnTo>
                  <a:lnTo>
                    <a:pt x="26058" y="868562"/>
                  </a:lnTo>
                  <a:lnTo>
                    <a:pt x="54269" y="887624"/>
                  </a:lnTo>
                  <a:lnTo>
                    <a:pt x="88722" y="894626"/>
                  </a:lnTo>
                  <a:close/>
                </a:path>
              </a:pathLst>
            </a:custGeom>
            <a:noFill/>
            <a:ln w="27000">
              <a:solidFill>
                <a:srgbClr val="C2D65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4798516" y="900473"/>
            <a:ext cx="2230731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Двусторонние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этикетки</a:t>
            </a:r>
            <a:endParaRPr sz="14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364785" y="900473"/>
            <a:ext cx="2573222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Флюоресцентные</a:t>
            </a:r>
            <a:r>
              <a:rPr sz="1400" spc="-5" dirty="0">
                <a:latin typeface="Arial"/>
                <a:cs typeface="Arial"/>
              </a:rPr>
              <a:t> этикетки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82"/>
          <p:cNvGrpSpPr>
            <a:grpSpLocks/>
          </p:cNvGrpSpPr>
          <p:nvPr/>
        </p:nvGrpSpPr>
        <p:grpSpPr bwMode="auto">
          <a:xfrm>
            <a:off x="4767710" y="5134855"/>
            <a:ext cx="2868599" cy="837080"/>
            <a:chOff x="4176305" y="5657850"/>
            <a:chExt cx="2513965" cy="922019"/>
          </a:xfrm>
        </p:grpSpPr>
        <p:sp>
          <p:nvSpPr>
            <p:cNvPr id="7218" name="object 83"/>
            <p:cNvSpPr>
              <a:spLocks noChangeArrowheads="1"/>
            </p:cNvSpPr>
            <p:nvPr/>
          </p:nvSpPr>
          <p:spPr bwMode="auto">
            <a:xfrm>
              <a:off x="4216361" y="5671426"/>
              <a:ext cx="2433624" cy="894541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19" name="object 84"/>
            <p:cNvSpPr>
              <a:spLocks noChangeArrowheads="1"/>
            </p:cNvSpPr>
            <p:nvPr/>
          </p:nvSpPr>
          <p:spPr bwMode="auto">
            <a:xfrm>
              <a:off x="4189806" y="5671350"/>
              <a:ext cx="2487295" cy="894715"/>
            </a:xfrm>
            <a:custGeom>
              <a:avLst/>
              <a:gdLst>
                <a:gd name="T0" fmla="*/ 0 w 2487295"/>
                <a:gd name="T1" fmla="*/ 0 h 894715"/>
                <a:gd name="T2" fmla="*/ 2487295 w 2487295"/>
                <a:gd name="T3" fmla="*/ 894715 h 894715"/>
              </a:gdLst>
              <a:ahLst/>
              <a:cxnLst/>
              <a:rect l="T0" t="T1" r="T2" b="T3"/>
              <a:pathLst>
                <a:path w="2487295" h="894715">
                  <a:moveTo>
                    <a:pt x="88722" y="894621"/>
                  </a:moveTo>
                  <a:lnTo>
                    <a:pt x="2398001" y="894621"/>
                  </a:lnTo>
                  <a:lnTo>
                    <a:pt x="2432456" y="887620"/>
                  </a:lnTo>
                  <a:lnTo>
                    <a:pt x="2460671" y="868560"/>
                  </a:lnTo>
                  <a:lnTo>
                    <a:pt x="2479734" y="840351"/>
                  </a:lnTo>
                  <a:lnTo>
                    <a:pt x="2486736" y="805902"/>
                  </a:lnTo>
                  <a:lnTo>
                    <a:pt x="2486736" y="88709"/>
                  </a:lnTo>
                  <a:lnTo>
                    <a:pt x="2479734" y="54263"/>
                  </a:lnTo>
                  <a:lnTo>
                    <a:pt x="2460671" y="26057"/>
                  </a:lnTo>
                  <a:lnTo>
                    <a:pt x="2432456" y="6999"/>
                  </a:lnTo>
                  <a:lnTo>
                    <a:pt x="2398001" y="0"/>
                  </a:lnTo>
                  <a:lnTo>
                    <a:pt x="88722" y="0"/>
                  </a:lnTo>
                  <a:lnTo>
                    <a:pt x="54269" y="6999"/>
                  </a:lnTo>
                  <a:lnTo>
                    <a:pt x="26058" y="26057"/>
                  </a:lnTo>
                  <a:lnTo>
                    <a:pt x="6999" y="54263"/>
                  </a:lnTo>
                  <a:lnTo>
                    <a:pt x="0" y="88709"/>
                  </a:lnTo>
                  <a:lnTo>
                    <a:pt x="0" y="805902"/>
                  </a:lnTo>
                  <a:lnTo>
                    <a:pt x="6999" y="840351"/>
                  </a:lnTo>
                  <a:lnTo>
                    <a:pt x="26058" y="868560"/>
                  </a:lnTo>
                  <a:lnTo>
                    <a:pt x="54269" y="887620"/>
                  </a:lnTo>
                  <a:lnTo>
                    <a:pt x="88722" y="894621"/>
                  </a:lnTo>
                  <a:close/>
                </a:path>
              </a:pathLst>
            </a:custGeom>
            <a:noFill/>
            <a:ln w="27000">
              <a:solidFill>
                <a:srgbClr val="C2D65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4785832" y="4897131"/>
            <a:ext cx="1638164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spc="10" dirty="0">
                <a:latin typeface="Arial"/>
                <a:cs typeface="Arial"/>
              </a:rPr>
              <a:t>Пер</a:t>
            </a:r>
            <a:r>
              <a:rPr sz="1400" spc="20" dirty="0">
                <a:latin typeface="Arial"/>
                <a:cs typeface="Arial"/>
              </a:rPr>
              <a:t>с</a:t>
            </a:r>
            <a:r>
              <a:rPr sz="1400" spc="5" dirty="0">
                <a:latin typeface="Arial"/>
                <a:cs typeface="Arial"/>
              </a:rPr>
              <a:t>онализация</a:t>
            </a:r>
            <a:endParaRPr sz="1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362973" y="4897131"/>
            <a:ext cx="2631210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Этикетки </a:t>
            </a:r>
            <a:r>
              <a:rPr sz="1400" spc="10" dirty="0">
                <a:latin typeface="Arial"/>
                <a:cs typeface="Arial"/>
              </a:rPr>
              <a:t>любой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сложности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87"/>
          <p:cNvGrpSpPr>
            <a:grpSpLocks/>
          </p:cNvGrpSpPr>
          <p:nvPr/>
        </p:nvGrpSpPr>
        <p:grpSpPr bwMode="auto">
          <a:xfrm>
            <a:off x="4767710" y="3796394"/>
            <a:ext cx="2868599" cy="837079"/>
            <a:chOff x="4176052" y="4183443"/>
            <a:chExt cx="2513965" cy="922019"/>
          </a:xfrm>
        </p:grpSpPr>
        <p:sp>
          <p:nvSpPr>
            <p:cNvPr id="7216" name="object 88"/>
            <p:cNvSpPr>
              <a:spLocks noChangeArrowheads="1"/>
            </p:cNvSpPr>
            <p:nvPr/>
          </p:nvSpPr>
          <p:spPr bwMode="auto">
            <a:xfrm>
              <a:off x="4183138" y="4206570"/>
              <a:ext cx="2486926" cy="894410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17" name="object 89"/>
            <p:cNvSpPr>
              <a:spLocks noChangeArrowheads="1"/>
            </p:cNvSpPr>
            <p:nvPr/>
          </p:nvSpPr>
          <p:spPr bwMode="auto">
            <a:xfrm>
              <a:off x="4189552" y="4196943"/>
              <a:ext cx="2487295" cy="894715"/>
            </a:xfrm>
            <a:custGeom>
              <a:avLst/>
              <a:gdLst>
                <a:gd name="T0" fmla="*/ 0 w 2487295"/>
                <a:gd name="T1" fmla="*/ 0 h 894714"/>
                <a:gd name="T2" fmla="*/ 2487295 w 2487295"/>
                <a:gd name="T3" fmla="*/ 894714 h 894714"/>
              </a:gdLst>
              <a:ahLst/>
              <a:cxnLst/>
              <a:rect l="T0" t="T1" r="T2" b="T3"/>
              <a:pathLst>
                <a:path w="2487295" h="894714">
                  <a:moveTo>
                    <a:pt x="88722" y="894626"/>
                  </a:moveTo>
                  <a:lnTo>
                    <a:pt x="2398001" y="894626"/>
                  </a:lnTo>
                  <a:lnTo>
                    <a:pt x="2432454" y="887624"/>
                  </a:lnTo>
                  <a:lnTo>
                    <a:pt x="2460664" y="868562"/>
                  </a:lnTo>
                  <a:lnTo>
                    <a:pt x="2479724" y="840351"/>
                  </a:lnTo>
                  <a:lnTo>
                    <a:pt x="2486723" y="805903"/>
                  </a:lnTo>
                  <a:lnTo>
                    <a:pt x="2486723" y="88709"/>
                  </a:lnTo>
                  <a:lnTo>
                    <a:pt x="2479724" y="54263"/>
                  </a:lnTo>
                  <a:lnTo>
                    <a:pt x="2460664" y="26057"/>
                  </a:lnTo>
                  <a:lnTo>
                    <a:pt x="2432454" y="6999"/>
                  </a:lnTo>
                  <a:lnTo>
                    <a:pt x="2398001" y="0"/>
                  </a:lnTo>
                  <a:lnTo>
                    <a:pt x="88722" y="0"/>
                  </a:lnTo>
                  <a:lnTo>
                    <a:pt x="54269" y="6999"/>
                  </a:lnTo>
                  <a:lnTo>
                    <a:pt x="26058" y="26057"/>
                  </a:lnTo>
                  <a:lnTo>
                    <a:pt x="6999" y="54263"/>
                  </a:lnTo>
                  <a:lnTo>
                    <a:pt x="0" y="88709"/>
                  </a:lnTo>
                  <a:lnTo>
                    <a:pt x="0" y="805903"/>
                  </a:lnTo>
                  <a:lnTo>
                    <a:pt x="6999" y="840351"/>
                  </a:lnTo>
                  <a:lnTo>
                    <a:pt x="26058" y="868562"/>
                  </a:lnTo>
                  <a:lnTo>
                    <a:pt x="54269" y="887624"/>
                  </a:lnTo>
                  <a:lnTo>
                    <a:pt x="88722" y="894626"/>
                  </a:lnTo>
                  <a:close/>
                </a:path>
              </a:pathLst>
            </a:custGeom>
            <a:noFill/>
            <a:ln w="27000">
              <a:solidFill>
                <a:srgbClr val="C2D65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4773146" y="3548583"/>
            <a:ext cx="2305027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spc="5" dirty="0">
                <a:latin typeface="Arial"/>
                <a:cs typeface="Arial"/>
              </a:rPr>
              <a:t>Многослойные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этикетки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91"/>
          <p:cNvGrpSpPr>
            <a:grpSpLocks/>
          </p:cNvGrpSpPr>
          <p:nvPr/>
        </p:nvGrpSpPr>
        <p:grpSpPr bwMode="auto">
          <a:xfrm>
            <a:off x="4769522" y="2459372"/>
            <a:ext cx="2868600" cy="837079"/>
            <a:chOff x="4178096" y="2710599"/>
            <a:chExt cx="2513965" cy="922019"/>
          </a:xfrm>
        </p:grpSpPr>
        <p:sp>
          <p:nvSpPr>
            <p:cNvPr id="7214" name="object 92"/>
            <p:cNvSpPr>
              <a:spLocks noChangeArrowheads="1"/>
            </p:cNvSpPr>
            <p:nvPr/>
          </p:nvSpPr>
          <p:spPr bwMode="auto">
            <a:xfrm>
              <a:off x="4191660" y="2719450"/>
              <a:ext cx="2486355" cy="894524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15" name="object 93"/>
            <p:cNvSpPr>
              <a:spLocks noChangeArrowheads="1"/>
            </p:cNvSpPr>
            <p:nvPr/>
          </p:nvSpPr>
          <p:spPr bwMode="auto">
            <a:xfrm>
              <a:off x="4191597" y="2724099"/>
              <a:ext cx="2487295" cy="894715"/>
            </a:xfrm>
            <a:custGeom>
              <a:avLst/>
              <a:gdLst>
                <a:gd name="T0" fmla="*/ 0 w 2487295"/>
                <a:gd name="T1" fmla="*/ 0 h 894714"/>
                <a:gd name="T2" fmla="*/ 2487295 w 2487295"/>
                <a:gd name="T3" fmla="*/ 894714 h 894714"/>
              </a:gdLst>
              <a:ahLst/>
              <a:cxnLst/>
              <a:rect l="T0" t="T1" r="T2" b="T3"/>
              <a:pathLst>
                <a:path w="2487295" h="894714">
                  <a:moveTo>
                    <a:pt x="88722" y="894626"/>
                  </a:moveTo>
                  <a:lnTo>
                    <a:pt x="2398013" y="894626"/>
                  </a:lnTo>
                  <a:lnTo>
                    <a:pt x="2432466" y="887626"/>
                  </a:lnTo>
                  <a:lnTo>
                    <a:pt x="2460677" y="868568"/>
                  </a:lnTo>
                  <a:lnTo>
                    <a:pt x="2479736" y="840362"/>
                  </a:lnTo>
                  <a:lnTo>
                    <a:pt x="2486736" y="805916"/>
                  </a:lnTo>
                  <a:lnTo>
                    <a:pt x="2486736" y="88722"/>
                  </a:lnTo>
                  <a:lnTo>
                    <a:pt x="2479736" y="54274"/>
                  </a:lnTo>
                  <a:lnTo>
                    <a:pt x="2460677" y="26063"/>
                  </a:lnTo>
                  <a:lnTo>
                    <a:pt x="2432466" y="7001"/>
                  </a:lnTo>
                  <a:lnTo>
                    <a:pt x="2398013" y="0"/>
                  </a:lnTo>
                  <a:lnTo>
                    <a:pt x="88722" y="0"/>
                  </a:lnTo>
                  <a:lnTo>
                    <a:pt x="54274" y="7001"/>
                  </a:lnTo>
                  <a:lnTo>
                    <a:pt x="26063" y="26063"/>
                  </a:lnTo>
                  <a:lnTo>
                    <a:pt x="7001" y="54274"/>
                  </a:lnTo>
                  <a:lnTo>
                    <a:pt x="0" y="88722"/>
                  </a:lnTo>
                  <a:lnTo>
                    <a:pt x="0" y="805916"/>
                  </a:lnTo>
                  <a:lnTo>
                    <a:pt x="7001" y="840362"/>
                  </a:lnTo>
                  <a:lnTo>
                    <a:pt x="26063" y="868568"/>
                  </a:lnTo>
                  <a:lnTo>
                    <a:pt x="54274" y="887626"/>
                  </a:lnTo>
                  <a:lnTo>
                    <a:pt x="88722" y="894626"/>
                  </a:lnTo>
                  <a:close/>
                </a:path>
              </a:pathLst>
            </a:custGeom>
            <a:noFill/>
            <a:ln w="27000">
              <a:solidFill>
                <a:srgbClr val="C2D65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94" name="object 94"/>
          <p:cNvSpPr txBox="1"/>
          <p:nvPr/>
        </p:nvSpPr>
        <p:spPr>
          <a:xfrm>
            <a:off x="4773146" y="2220206"/>
            <a:ext cx="1783134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Круговые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этикетки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95"/>
          <p:cNvGrpSpPr>
            <a:grpSpLocks/>
          </p:cNvGrpSpPr>
          <p:nvPr/>
        </p:nvGrpSpPr>
        <p:grpSpPr bwMode="auto">
          <a:xfrm>
            <a:off x="8350288" y="2459372"/>
            <a:ext cx="2868600" cy="837079"/>
            <a:chOff x="7315022" y="2710116"/>
            <a:chExt cx="2513965" cy="922019"/>
          </a:xfrm>
        </p:grpSpPr>
        <p:sp>
          <p:nvSpPr>
            <p:cNvPr id="7212" name="object 96"/>
            <p:cNvSpPr>
              <a:spLocks noChangeArrowheads="1"/>
            </p:cNvSpPr>
            <p:nvPr/>
          </p:nvSpPr>
          <p:spPr bwMode="auto">
            <a:xfrm>
              <a:off x="7340511" y="2722867"/>
              <a:ext cx="2487155" cy="894562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13" name="object 97"/>
            <p:cNvSpPr>
              <a:spLocks noChangeArrowheads="1"/>
            </p:cNvSpPr>
            <p:nvPr/>
          </p:nvSpPr>
          <p:spPr bwMode="auto">
            <a:xfrm>
              <a:off x="7328522" y="2723616"/>
              <a:ext cx="2487295" cy="894715"/>
            </a:xfrm>
            <a:custGeom>
              <a:avLst/>
              <a:gdLst>
                <a:gd name="T0" fmla="*/ 0 w 2487295"/>
                <a:gd name="T1" fmla="*/ 0 h 894714"/>
                <a:gd name="T2" fmla="*/ 2487295 w 2487295"/>
                <a:gd name="T3" fmla="*/ 894714 h 894714"/>
              </a:gdLst>
              <a:ahLst/>
              <a:cxnLst/>
              <a:rect l="T0" t="T1" r="T2" b="T3"/>
              <a:pathLst>
                <a:path w="2487295" h="894714">
                  <a:moveTo>
                    <a:pt x="88722" y="894626"/>
                  </a:moveTo>
                  <a:lnTo>
                    <a:pt x="2398001" y="894626"/>
                  </a:lnTo>
                  <a:lnTo>
                    <a:pt x="2432454" y="887626"/>
                  </a:lnTo>
                  <a:lnTo>
                    <a:pt x="2460664" y="868567"/>
                  </a:lnTo>
                  <a:lnTo>
                    <a:pt x="2479724" y="840356"/>
                  </a:lnTo>
                  <a:lnTo>
                    <a:pt x="2486723" y="805903"/>
                  </a:lnTo>
                  <a:lnTo>
                    <a:pt x="2486723" y="88722"/>
                  </a:lnTo>
                  <a:lnTo>
                    <a:pt x="2479724" y="54274"/>
                  </a:lnTo>
                  <a:lnTo>
                    <a:pt x="2460664" y="26063"/>
                  </a:lnTo>
                  <a:lnTo>
                    <a:pt x="2432454" y="7001"/>
                  </a:lnTo>
                  <a:lnTo>
                    <a:pt x="2398001" y="0"/>
                  </a:lnTo>
                  <a:lnTo>
                    <a:pt x="88722" y="0"/>
                  </a:lnTo>
                  <a:lnTo>
                    <a:pt x="54269" y="7001"/>
                  </a:lnTo>
                  <a:lnTo>
                    <a:pt x="26058" y="26063"/>
                  </a:lnTo>
                  <a:lnTo>
                    <a:pt x="6999" y="54274"/>
                  </a:lnTo>
                  <a:lnTo>
                    <a:pt x="0" y="88722"/>
                  </a:lnTo>
                  <a:lnTo>
                    <a:pt x="0" y="805903"/>
                  </a:lnTo>
                  <a:lnTo>
                    <a:pt x="6999" y="840356"/>
                  </a:lnTo>
                  <a:lnTo>
                    <a:pt x="26058" y="868567"/>
                  </a:lnTo>
                  <a:lnTo>
                    <a:pt x="54269" y="887626"/>
                  </a:lnTo>
                  <a:lnTo>
                    <a:pt x="88722" y="894626"/>
                  </a:lnTo>
                  <a:close/>
                </a:path>
              </a:pathLst>
            </a:custGeom>
            <a:noFill/>
            <a:ln w="27000">
              <a:solidFill>
                <a:srgbClr val="C2D65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8364785" y="2213002"/>
            <a:ext cx="2565974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dirty="0">
                <a:latin typeface="Arial"/>
                <a:cs typeface="Arial"/>
              </a:rPr>
              <a:t>Голографические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этикетки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99"/>
          <p:cNvGrpSpPr>
            <a:grpSpLocks/>
          </p:cNvGrpSpPr>
          <p:nvPr/>
        </p:nvGrpSpPr>
        <p:grpSpPr bwMode="auto">
          <a:xfrm>
            <a:off x="8348476" y="3794952"/>
            <a:ext cx="2870411" cy="837080"/>
            <a:chOff x="7313803" y="4181678"/>
            <a:chExt cx="2513965" cy="922019"/>
          </a:xfrm>
        </p:grpSpPr>
        <p:sp>
          <p:nvSpPr>
            <p:cNvPr id="7210" name="object 100"/>
            <p:cNvSpPr>
              <a:spLocks noChangeArrowheads="1"/>
            </p:cNvSpPr>
            <p:nvPr/>
          </p:nvSpPr>
          <p:spPr bwMode="auto">
            <a:xfrm>
              <a:off x="7322693" y="4195114"/>
              <a:ext cx="2487269" cy="894753"/>
            </a:xfrm>
            <a:prstGeom prst="rect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11" name="object 101"/>
            <p:cNvSpPr>
              <a:spLocks noChangeArrowheads="1"/>
            </p:cNvSpPr>
            <p:nvPr/>
          </p:nvSpPr>
          <p:spPr bwMode="auto">
            <a:xfrm>
              <a:off x="7327303" y="4195178"/>
              <a:ext cx="2487295" cy="894715"/>
            </a:xfrm>
            <a:custGeom>
              <a:avLst/>
              <a:gdLst>
                <a:gd name="T0" fmla="*/ 0 w 2487295"/>
                <a:gd name="T1" fmla="*/ 0 h 894714"/>
                <a:gd name="T2" fmla="*/ 2487295 w 2487295"/>
                <a:gd name="T3" fmla="*/ 894714 h 894714"/>
              </a:gdLst>
              <a:ahLst/>
              <a:cxnLst/>
              <a:rect l="T0" t="T1" r="T2" b="T3"/>
              <a:pathLst>
                <a:path w="2487295" h="894714">
                  <a:moveTo>
                    <a:pt x="88722" y="894626"/>
                  </a:moveTo>
                  <a:lnTo>
                    <a:pt x="2398001" y="894626"/>
                  </a:lnTo>
                  <a:lnTo>
                    <a:pt x="2432454" y="887626"/>
                  </a:lnTo>
                  <a:lnTo>
                    <a:pt x="2460664" y="868568"/>
                  </a:lnTo>
                  <a:lnTo>
                    <a:pt x="2479724" y="840362"/>
                  </a:lnTo>
                  <a:lnTo>
                    <a:pt x="2486723" y="805916"/>
                  </a:lnTo>
                  <a:lnTo>
                    <a:pt x="2486723" y="88722"/>
                  </a:lnTo>
                  <a:lnTo>
                    <a:pt x="2479724" y="54274"/>
                  </a:lnTo>
                  <a:lnTo>
                    <a:pt x="2460664" y="26063"/>
                  </a:lnTo>
                  <a:lnTo>
                    <a:pt x="2432454" y="7001"/>
                  </a:lnTo>
                  <a:lnTo>
                    <a:pt x="2398001" y="0"/>
                  </a:lnTo>
                  <a:lnTo>
                    <a:pt x="88722" y="0"/>
                  </a:lnTo>
                  <a:lnTo>
                    <a:pt x="54269" y="7001"/>
                  </a:lnTo>
                  <a:lnTo>
                    <a:pt x="26058" y="26063"/>
                  </a:lnTo>
                  <a:lnTo>
                    <a:pt x="6999" y="54274"/>
                  </a:lnTo>
                  <a:lnTo>
                    <a:pt x="0" y="88722"/>
                  </a:lnTo>
                  <a:lnTo>
                    <a:pt x="0" y="805916"/>
                  </a:lnTo>
                  <a:lnTo>
                    <a:pt x="6999" y="840362"/>
                  </a:lnTo>
                  <a:lnTo>
                    <a:pt x="26058" y="868568"/>
                  </a:lnTo>
                  <a:lnTo>
                    <a:pt x="54269" y="887626"/>
                  </a:lnTo>
                  <a:lnTo>
                    <a:pt x="88722" y="894626"/>
                  </a:lnTo>
                  <a:close/>
                </a:path>
              </a:pathLst>
            </a:custGeom>
            <a:noFill/>
            <a:ln w="27000">
              <a:solidFill>
                <a:srgbClr val="C2D65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8364785" y="3550024"/>
            <a:ext cx="991235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spc="10" dirty="0">
                <a:latin typeface="Arial"/>
                <a:cs typeface="Arial"/>
              </a:rPr>
              <a:t>Хам</a:t>
            </a:r>
            <a:r>
              <a:rPr sz="1400" spc="-45" dirty="0">
                <a:latin typeface="Arial"/>
                <a:cs typeface="Arial"/>
              </a:rPr>
              <a:t>е</a:t>
            </a:r>
            <a:r>
              <a:rPr sz="1400" spc="5" dirty="0">
                <a:latin typeface="Arial"/>
                <a:cs typeface="Arial"/>
              </a:rPr>
              <a:t>леон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103"/>
          <p:cNvGrpSpPr>
            <a:grpSpLocks/>
          </p:cNvGrpSpPr>
          <p:nvPr/>
        </p:nvGrpSpPr>
        <p:grpSpPr bwMode="auto">
          <a:xfrm>
            <a:off x="8350288" y="5137737"/>
            <a:ext cx="2870411" cy="835639"/>
            <a:chOff x="7315060" y="5660415"/>
            <a:chExt cx="2513965" cy="922019"/>
          </a:xfrm>
        </p:grpSpPr>
        <p:sp>
          <p:nvSpPr>
            <p:cNvPr id="7208" name="object 104"/>
            <p:cNvSpPr>
              <a:spLocks noChangeArrowheads="1"/>
            </p:cNvSpPr>
            <p:nvPr/>
          </p:nvSpPr>
          <p:spPr bwMode="auto">
            <a:xfrm>
              <a:off x="7331164" y="5670334"/>
              <a:ext cx="2487066" cy="894689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09" name="object 105"/>
            <p:cNvSpPr>
              <a:spLocks noChangeArrowheads="1"/>
            </p:cNvSpPr>
            <p:nvPr/>
          </p:nvSpPr>
          <p:spPr bwMode="auto">
            <a:xfrm>
              <a:off x="7328560" y="5673915"/>
              <a:ext cx="2487295" cy="894715"/>
            </a:xfrm>
            <a:custGeom>
              <a:avLst/>
              <a:gdLst>
                <a:gd name="T0" fmla="*/ 0 w 2487295"/>
                <a:gd name="T1" fmla="*/ 0 h 894715"/>
                <a:gd name="T2" fmla="*/ 2487295 w 2487295"/>
                <a:gd name="T3" fmla="*/ 894715 h 894715"/>
              </a:gdLst>
              <a:ahLst/>
              <a:cxnLst/>
              <a:rect l="T0" t="T1" r="T2" b="T3"/>
              <a:pathLst>
                <a:path w="2487295" h="894715">
                  <a:moveTo>
                    <a:pt x="88734" y="894622"/>
                  </a:moveTo>
                  <a:lnTo>
                    <a:pt x="2398013" y="894622"/>
                  </a:lnTo>
                  <a:lnTo>
                    <a:pt x="2432466" y="887622"/>
                  </a:lnTo>
                  <a:lnTo>
                    <a:pt x="2460677" y="868562"/>
                  </a:lnTo>
                  <a:lnTo>
                    <a:pt x="2479736" y="840352"/>
                  </a:lnTo>
                  <a:lnTo>
                    <a:pt x="2486736" y="805903"/>
                  </a:lnTo>
                  <a:lnTo>
                    <a:pt x="2486736" y="88722"/>
                  </a:lnTo>
                  <a:lnTo>
                    <a:pt x="2479736" y="54269"/>
                  </a:lnTo>
                  <a:lnTo>
                    <a:pt x="2460677" y="26058"/>
                  </a:lnTo>
                  <a:lnTo>
                    <a:pt x="2432466" y="6999"/>
                  </a:lnTo>
                  <a:lnTo>
                    <a:pt x="2398013" y="0"/>
                  </a:lnTo>
                  <a:lnTo>
                    <a:pt x="88734" y="0"/>
                  </a:lnTo>
                  <a:lnTo>
                    <a:pt x="54279" y="6999"/>
                  </a:lnTo>
                  <a:lnTo>
                    <a:pt x="26065" y="26058"/>
                  </a:lnTo>
                  <a:lnTo>
                    <a:pt x="7001" y="54269"/>
                  </a:lnTo>
                  <a:lnTo>
                    <a:pt x="0" y="88722"/>
                  </a:lnTo>
                  <a:lnTo>
                    <a:pt x="0" y="805903"/>
                  </a:lnTo>
                  <a:lnTo>
                    <a:pt x="7001" y="840352"/>
                  </a:lnTo>
                  <a:lnTo>
                    <a:pt x="26065" y="868562"/>
                  </a:lnTo>
                  <a:lnTo>
                    <a:pt x="54279" y="887622"/>
                  </a:lnTo>
                  <a:lnTo>
                    <a:pt x="88734" y="894622"/>
                  </a:lnTo>
                  <a:close/>
                </a:path>
              </a:pathLst>
            </a:custGeom>
            <a:noFill/>
            <a:ln w="27000">
              <a:solidFill>
                <a:srgbClr val="C2D65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8" name="Заголовок 4">
            <a:extLst>
              <a:ext uri="{FF2B5EF4-FFF2-40B4-BE49-F238E27FC236}">
                <a16:creationId xmlns:a16="http://schemas.microsoft.com/office/drawing/2014/main" xmlns="" id="{EB6B96C1-61E4-429A-89CA-09BB7D4A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02" y="0"/>
            <a:ext cx="6404232" cy="1063611"/>
          </a:xfrm>
        </p:spPr>
        <p:txBody>
          <a:bodyPr>
            <a:normAutofit/>
          </a:bodyPr>
          <a:lstStyle/>
          <a:p>
            <a:r>
              <a:rPr lang="ru-RU" dirty="0" smtClean="0"/>
              <a:t>НАША </a:t>
            </a:r>
            <a:r>
              <a:rPr lang="ru-RU" dirty="0" smtClean="0"/>
              <a:t>ПРОДУКЦИЯ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5B2F55E-580B-4296-905F-D1E4972E8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754" y="1714488"/>
            <a:ext cx="7468195" cy="464347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</a:rPr>
              <a:t>Настоящее офсетное качество печати (Использование жидкой краски </a:t>
            </a:r>
            <a:r>
              <a:rPr lang="ru-RU" sz="1400" dirty="0" err="1" smtClean="0">
                <a:latin typeface="Arial" pitchFamily="34" charset="0"/>
              </a:rPr>
              <a:t>Electroink</a:t>
            </a:r>
            <a:r>
              <a:rPr lang="ru-RU" sz="1400" dirty="0" smtClean="0">
                <a:latin typeface="Arial" pitchFamily="34" charset="0"/>
              </a:rPr>
              <a:t>, позволяет  получить качество печати, как и на традиционном офсете) ;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</a:rPr>
              <a:t>Печать красочностью до 7+7 (HP </a:t>
            </a:r>
            <a:r>
              <a:rPr lang="ru-RU" sz="1400" dirty="0" err="1" smtClean="0">
                <a:latin typeface="Arial" pitchFamily="34" charset="0"/>
              </a:rPr>
              <a:t>Indigo</a:t>
            </a:r>
            <a:r>
              <a:rPr lang="ru-RU" sz="1400" dirty="0" smtClean="0">
                <a:latin typeface="Arial" pitchFamily="34" charset="0"/>
              </a:rPr>
              <a:t> - технология цифровой печати, допускающая печать в  гораздо более широком цветовом диапазоне, чем в </a:t>
            </a:r>
            <a:r>
              <a:rPr lang="ru-RU" sz="1400" dirty="0" err="1" smtClean="0">
                <a:latin typeface="Arial" pitchFamily="34" charset="0"/>
              </a:rPr>
              <a:t>четырехпроцессных</a:t>
            </a:r>
            <a:r>
              <a:rPr lang="ru-RU" sz="1400" dirty="0" smtClean="0">
                <a:latin typeface="Arial" pitchFamily="34" charset="0"/>
              </a:rPr>
              <a:t> красках (CMYK) ;  Широкий спектр материалов);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</a:rPr>
              <a:t>Малотиражная, многовидовая, пробная и оперативная печать ;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</a:rPr>
              <a:t>Персонализированная печать (На машине существует уникальная возможность выполнить  нумерацию этикеток, где цифры выполнены вывороткой на </a:t>
            </a:r>
            <a:r>
              <a:rPr lang="ru-RU" sz="1400" dirty="0" err="1" smtClean="0">
                <a:latin typeface="Arial" pitchFamily="34" charset="0"/>
              </a:rPr>
              <a:t>полноцветной</a:t>
            </a:r>
            <a:r>
              <a:rPr lang="ru-RU" sz="1400" dirty="0" smtClean="0">
                <a:latin typeface="Arial" pitchFamily="34" charset="0"/>
              </a:rPr>
              <a:t> основе);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</a:rPr>
              <a:t>Создание двусторонних изображений;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</a:rPr>
              <a:t>Гибкое управление заданиями (Печать срочных заданий без остановки основного тиража,  возможность внесения изменений в работу «в последнюю минуту»);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</a:rPr>
              <a:t>Возможность запечатывания оборотной стороны ;  Защитные технологии и защита от фальсификаций ;  Получение мгновенных </a:t>
            </a:r>
            <a:r>
              <a:rPr lang="ru-RU" sz="1400" dirty="0" err="1" smtClean="0">
                <a:latin typeface="Arial" pitchFamily="34" charset="0"/>
              </a:rPr>
              <a:t>цветопроб</a:t>
            </a:r>
            <a:r>
              <a:rPr lang="ru-RU" sz="1400" dirty="0" smtClean="0">
                <a:latin typeface="Arial" pitchFamily="34" charset="0"/>
              </a:rPr>
              <a:t>;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400" dirty="0" smtClean="0">
                <a:latin typeface="Arial" pitchFamily="34" charset="0"/>
              </a:rPr>
              <a:t>Печать по метке </a:t>
            </a:r>
            <a:endParaRPr lang="ru-RU" sz="1400" dirty="0">
              <a:latin typeface="Arial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B6B96C1-61E4-429A-89CA-09BB7D4A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8475934" cy="10636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ЦИФРОВАЯ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РУЛОННАЯ ПЕЧАТЬ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object 96"/>
          <p:cNvSpPr>
            <a:spLocks noChangeArrowheads="1"/>
          </p:cNvSpPr>
          <p:nvPr/>
        </p:nvSpPr>
        <p:spPr bwMode="auto">
          <a:xfrm>
            <a:off x="8024826" y="2357430"/>
            <a:ext cx="3958379" cy="223302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60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5B2F55E-580B-4296-905F-D1E4972E8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755" y="1714488"/>
            <a:ext cx="6539502" cy="464347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</a:rPr>
              <a:t>Простые в изготовлении, гибкие формы с высокой </a:t>
            </a:r>
            <a:r>
              <a:rPr lang="ru-RU" sz="1800" dirty="0" err="1" smtClean="0">
                <a:latin typeface="Arial" pitchFamily="34" charset="0"/>
              </a:rPr>
              <a:t>тиражностью</a:t>
            </a:r>
            <a:r>
              <a:rPr lang="ru-RU" sz="1800" dirty="0" smtClean="0">
                <a:latin typeface="Arial" pitchFamily="34" charset="0"/>
              </a:rPr>
              <a:t>;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800" dirty="0" smtClean="0">
                <a:latin typeface="Arial" pitchFamily="34" charset="0"/>
              </a:rPr>
              <a:t>Изображение высокого качества практически на любом материале (бумаге,  картоне, </a:t>
            </a:r>
            <a:r>
              <a:rPr lang="ru-RU" sz="1800" dirty="0" err="1" smtClean="0">
                <a:latin typeface="Arial" pitchFamily="34" charset="0"/>
              </a:rPr>
              <a:t>гофрокартоне</a:t>
            </a:r>
            <a:r>
              <a:rPr lang="ru-RU" sz="1800" dirty="0" smtClean="0">
                <a:latin typeface="Arial" pitchFamily="34" charset="0"/>
              </a:rPr>
              <a:t>, металлической фольге, ткани, пленочных полимерах  любого типа и толщины);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800" dirty="0" err="1" smtClean="0">
                <a:latin typeface="Arial" pitchFamily="34" charset="0"/>
              </a:rPr>
              <a:t>Флексография</a:t>
            </a:r>
            <a:r>
              <a:rPr lang="ru-RU" sz="1800" dirty="0" smtClean="0">
                <a:latin typeface="Arial" pitchFamily="34" charset="0"/>
              </a:rPr>
              <a:t> - лучший выбор для печати всех видов этикеток и упаковки;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800" dirty="0" err="1" smtClean="0">
                <a:latin typeface="Arial" pitchFamily="34" charset="0"/>
              </a:rPr>
              <a:t>Флексопечать</a:t>
            </a:r>
            <a:r>
              <a:rPr lang="ru-RU" sz="1800" dirty="0" smtClean="0">
                <a:latin typeface="Arial" pitchFamily="34" charset="0"/>
              </a:rPr>
              <a:t> – это простой и выгодный способ получить продукцию высокого  качества в кратчайшие сроки;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800" dirty="0" err="1" smtClean="0">
                <a:latin typeface="Arial" pitchFamily="34" charset="0"/>
              </a:rPr>
              <a:t>Флексографическое</a:t>
            </a:r>
            <a:r>
              <a:rPr lang="ru-RU" sz="1800" dirty="0" smtClean="0">
                <a:latin typeface="Arial" pitchFamily="34" charset="0"/>
              </a:rPr>
              <a:t> оборудование отличается высокой  производительностью, низкой энергоёмкостью и простотой обслуживания, не  требующего большого числа работников.</a:t>
            </a:r>
            <a:endParaRPr lang="ru-RU" sz="1800" dirty="0">
              <a:latin typeface="Arial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B6B96C1-61E4-429A-89CA-09BB7D4A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8475934" cy="10636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ФЛЕКСОПЕЧТИ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" name="Рисунок 204" descr="Без имени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94" y="2357430"/>
            <a:ext cx="4603390" cy="24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60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5B2F55E-580B-4296-905F-D1E4972E8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754" y="1428736"/>
            <a:ext cx="7468195" cy="492922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</a:rPr>
              <a:t>Свобода в выборе материала: прозрачные и непрозрачные  пленки, самоклеящиеся бумаги в том числе и окрашенные,  плотностью 250г/м2.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</a:rPr>
              <a:t>Инновационная	система	позиционирования	этикетки  гарантирует высокую точность резки, сложный контур с  мелкими деталями, </a:t>
            </a:r>
            <a:r>
              <a:rPr lang="ru-RU" sz="1600" dirty="0" err="1" smtClean="0">
                <a:latin typeface="Arial" pitchFamily="34" charset="0"/>
              </a:rPr>
              <a:t>прорезание</a:t>
            </a:r>
            <a:r>
              <a:rPr lang="ru-RU" sz="1600" dirty="0" smtClean="0">
                <a:latin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</a:rPr>
              <a:t>маленьких отверстий и  полостей.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</a:rPr>
              <a:t>Нет необходимости заказа дорогостоящих штампов и  инструментов на каждую работу.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</a:rPr>
              <a:t>Гарантированное качество реза в любом цикле реза.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</a:rPr>
              <a:t>Лазерная резка обеспечивает плавность переходов,  закругленные углы, зубчатые края или специальные  артефакты обработки.</a:t>
            </a:r>
          </a:p>
          <a:p>
            <a:pPr marL="0" indent="0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</a:rPr>
              <a:t>Одновременная лазерная резка, маркировка, гравировка,  перфорация, лазерная </a:t>
            </a:r>
            <a:r>
              <a:rPr lang="ru-RU" sz="1600" dirty="0" err="1" smtClean="0">
                <a:latin typeface="Arial" pitchFamily="34" charset="0"/>
              </a:rPr>
              <a:t>персонализация</a:t>
            </a:r>
            <a:r>
              <a:rPr lang="ru-RU" sz="1600" dirty="0" smtClean="0">
                <a:latin typeface="Arial" pitchFamily="34" charset="0"/>
              </a:rPr>
              <a:t> из базы данных за  одну </a:t>
            </a:r>
            <a:r>
              <a:rPr lang="ru-RU" sz="1600" dirty="0" smtClean="0">
                <a:latin typeface="Arial" pitchFamily="34" charset="0"/>
              </a:rPr>
              <a:t>операцию</a:t>
            </a:r>
            <a:endParaRPr lang="ru-RU" sz="1600" dirty="0" smtClean="0">
              <a:latin typeface="Arial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ru-RU" sz="1400" dirty="0" smtClean="0">
                <a:latin typeface="Arial" pitchFamily="34" charset="0"/>
              </a:rPr>
              <a:t>Дизайн и цветовая гамма, специальные возможности, форма - все эти параметры, влияющие на выбор  потребителя, теперь можно менять так часто, как это необходимо при разработке бренда и превратить этикетку в  главный инструмент стимулирования продаж.</a:t>
            </a:r>
          </a:p>
          <a:p>
            <a:pPr marL="0" indent="0">
              <a:spcBef>
                <a:spcPts val="1200"/>
              </a:spcBef>
              <a:buNone/>
            </a:pPr>
            <a:endParaRPr lang="ru-RU" sz="1600" dirty="0">
              <a:latin typeface="Arial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B6B96C1-61E4-429A-89CA-09BB7D4A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404232" cy="1063611"/>
          </a:xfrm>
        </p:spPr>
        <p:txBody>
          <a:bodyPr>
            <a:normAutofit/>
          </a:bodyPr>
          <a:lstStyle/>
          <a:p>
            <a:r>
              <a:rPr lang="ru-RU" dirty="0" smtClean="0"/>
              <a:t>ЛАЗЕРНАЯ</a:t>
            </a:r>
            <a:r>
              <a:rPr lang="ru-RU" dirty="0"/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ВЫСЕЧКА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13)Лазерная высе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3388" y="2071678"/>
            <a:ext cx="3964772" cy="264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60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object 52"/>
          <p:cNvSpPr>
            <a:spLocks noChangeArrowheads="1"/>
          </p:cNvSpPr>
          <p:nvPr/>
        </p:nvSpPr>
        <p:spPr bwMode="auto">
          <a:xfrm>
            <a:off x="8362973" y="1406179"/>
            <a:ext cx="2839605" cy="1547372"/>
          </a:xfrm>
          <a:custGeom>
            <a:avLst/>
            <a:gdLst>
              <a:gd name="T0" fmla="*/ 0 w 2487295"/>
              <a:gd name="T1" fmla="*/ 0 h 1704339"/>
              <a:gd name="T2" fmla="*/ 2487295 w 2487295"/>
              <a:gd name="T3" fmla="*/ 1704339 h 1704339"/>
            </a:gdLst>
            <a:ahLst/>
            <a:cxnLst/>
            <a:rect l="T0" t="T1" r="T2" b="T3"/>
            <a:pathLst>
              <a:path w="2487295" h="1704339">
                <a:moveTo>
                  <a:pt x="169011" y="1704187"/>
                </a:moveTo>
                <a:lnTo>
                  <a:pt x="2317724" y="1704187"/>
                </a:lnTo>
                <a:lnTo>
                  <a:pt x="2362523" y="1698124"/>
                </a:lnTo>
                <a:lnTo>
                  <a:pt x="2402859" y="1681028"/>
                </a:lnTo>
                <a:lnTo>
                  <a:pt x="2437091" y="1654543"/>
                </a:lnTo>
                <a:lnTo>
                  <a:pt x="2463577" y="1620311"/>
                </a:lnTo>
                <a:lnTo>
                  <a:pt x="2480672" y="1579974"/>
                </a:lnTo>
                <a:lnTo>
                  <a:pt x="2486736" y="1535176"/>
                </a:lnTo>
                <a:lnTo>
                  <a:pt x="2486736" y="169011"/>
                </a:lnTo>
                <a:lnTo>
                  <a:pt x="2480672" y="124213"/>
                </a:lnTo>
                <a:lnTo>
                  <a:pt x="2463577" y="83876"/>
                </a:lnTo>
                <a:lnTo>
                  <a:pt x="2437091" y="49644"/>
                </a:lnTo>
                <a:lnTo>
                  <a:pt x="2402859" y="23159"/>
                </a:lnTo>
                <a:lnTo>
                  <a:pt x="2362523" y="6063"/>
                </a:lnTo>
                <a:lnTo>
                  <a:pt x="2317724" y="0"/>
                </a:lnTo>
                <a:lnTo>
                  <a:pt x="169011" y="0"/>
                </a:lnTo>
                <a:lnTo>
                  <a:pt x="124217" y="6063"/>
                </a:lnTo>
                <a:lnTo>
                  <a:pt x="83882" y="23159"/>
                </a:lnTo>
                <a:lnTo>
                  <a:pt x="49649" y="49644"/>
                </a:lnTo>
                <a:lnTo>
                  <a:pt x="23161" y="83876"/>
                </a:lnTo>
                <a:lnTo>
                  <a:pt x="6064" y="124213"/>
                </a:lnTo>
                <a:lnTo>
                  <a:pt x="0" y="169011"/>
                </a:lnTo>
                <a:lnTo>
                  <a:pt x="0" y="1535176"/>
                </a:lnTo>
                <a:lnTo>
                  <a:pt x="6064" y="1579974"/>
                </a:lnTo>
                <a:lnTo>
                  <a:pt x="23161" y="1620311"/>
                </a:lnTo>
                <a:lnTo>
                  <a:pt x="49649" y="1654543"/>
                </a:lnTo>
                <a:lnTo>
                  <a:pt x="83882" y="1681028"/>
                </a:lnTo>
                <a:lnTo>
                  <a:pt x="124217" y="1698124"/>
                </a:lnTo>
                <a:lnTo>
                  <a:pt x="169011" y="1704187"/>
                </a:lnTo>
                <a:close/>
              </a:path>
              <a:path w="2487295" h="1704339">
                <a:moveTo>
                  <a:pt x="169011" y="1704187"/>
                </a:moveTo>
                <a:lnTo>
                  <a:pt x="2317724" y="1704187"/>
                </a:lnTo>
                <a:lnTo>
                  <a:pt x="2365482" y="1697274"/>
                </a:lnTo>
                <a:lnTo>
                  <a:pt x="2408008" y="1677875"/>
                </a:lnTo>
                <a:lnTo>
                  <a:pt x="2443292" y="1648001"/>
                </a:lnTo>
                <a:lnTo>
                  <a:pt x="2469328" y="1609662"/>
                </a:lnTo>
                <a:lnTo>
                  <a:pt x="2484107" y="1564868"/>
                </a:lnTo>
                <a:lnTo>
                  <a:pt x="2484107" y="139318"/>
                </a:lnTo>
                <a:lnTo>
                  <a:pt x="2469391" y="94656"/>
                </a:lnTo>
                <a:lnTo>
                  <a:pt x="2443486" y="56407"/>
                </a:lnTo>
                <a:lnTo>
                  <a:pt x="2408379" y="26558"/>
                </a:lnTo>
                <a:lnTo>
                  <a:pt x="2366060" y="7099"/>
                </a:lnTo>
                <a:lnTo>
                  <a:pt x="120688" y="7099"/>
                </a:lnTo>
                <a:lnTo>
                  <a:pt x="87842" y="20923"/>
                </a:lnTo>
                <a:lnTo>
                  <a:pt x="58913" y="41062"/>
                </a:lnTo>
                <a:lnTo>
                  <a:pt x="34782" y="66635"/>
                </a:lnTo>
                <a:lnTo>
                  <a:pt x="16332" y="96761"/>
                </a:lnTo>
                <a:lnTo>
                  <a:pt x="16332" y="1607426"/>
                </a:lnTo>
                <a:lnTo>
                  <a:pt x="42227" y="1646623"/>
                </a:lnTo>
                <a:lnTo>
                  <a:pt x="77698" y="1677209"/>
                </a:lnTo>
                <a:lnTo>
                  <a:pt x="120655" y="1697094"/>
                </a:lnTo>
                <a:lnTo>
                  <a:pt x="169011" y="1704187"/>
                </a:lnTo>
                <a:close/>
              </a:path>
            </a:pathLst>
          </a:custGeom>
          <a:noFill/>
          <a:ln w="27000">
            <a:solidFill>
              <a:srgbClr val="C2D65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45266" y="1171335"/>
            <a:ext cx="699482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spc="-10" dirty="0">
                <a:latin typeface="Arial"/>
                <a:cs typeface="Arial"/>
              </a:rPr>
              <a:t>Бумага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145266" y="3564431"/>
            <a:ext cx="1078217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spc="10" dirty="0">
                <a:latin typeface="Arial"/>
                <a:cs typeface="Arial"/>
              </a:rPr>
              <a:t>Фа</a:t>
            </a:r>
            <a:r>
              <a:rPr sz="1400" spc="20" dirty="0">
                <a:latin typeface="Arial"/>
                <a:cs typeface="Arial"/>
              </a:rPr>
              <a:t>кт</a:t>
            </a:r>
            <a:r>
              <a:rPr sz="1400" spc="-15" dirty="0">
                <a:latin typeface="Arial"/>
                <a:cs typeface="Arial"/>
              </a:rPr>
              <a:t>у</a:t>
            </a:r>
            <a:r>
              <a:rPr sz="1400" spc="5" dirty="0">
                <a:latin typeface="Arial"/>
                <a:cs typeface="Arial"/>
              </a:rPr>
              <a:t>рные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23" name="object 55"/>
          <p:cNvSpPr>
            <a:spLocks noChangeArrowheads="1"/>
          </p:cNvSpPr>
          <p:nvPr/>
        </p:nvSpPr>
        <p:spPr bwMode="auto">
          <a:xfrm>
            <a:off x="4785832" y="1411942"/>
            <a:ext cx="2839605" cy="1547372"/>
          </a:xfrm>
          <a:custGeom>
            <a:avLst/>
            <a:gdLst>
              <a:gd name="T0" fmla="*/ 0 w 2487295"/>
              <a:gd name="T1" fmla="*/ 0 h 1704339"/>
              <a:gd name="T2" fmla="*/ 2487295 w 2487295"/>
              <a:gd name="T3" fmla="*/ 1704339 h 1704339"/>
            </a:gdLst>
            <a:ahLst/>
            <a:cxnLst/>
            <a:rect l="T0" t="T1" r="T2" b="T3"/>
            <a:pathLst>
              <a:path w="2487295" h="1704339">
                <a:moveTo>
                  <a:pt x="169011" y="1704187"/>
                </a:moveTo>
                <a:lnTo>
                  <a:pt x="2317724" y="1704187"/>
                </a:lnTo>
                <a:lnTo>
                  <a:pt x="2362517" y="1698123"/>
                </a:lnTo>
                <a:lnTo>
                  <a:pt x="2402850" y="1681025"/>
                </a:lnTo>
                <a:lnTo>
                  <a:pt x="2437080" y="1654538"/>
                </a:lnTo>
                <a:lnTo>
                  <a:pt x="2463564" y="1620305"/>
                </a:lnTo>
                <a:lnTo>
                  <a:pt x="2480660" y="1579970"/>
                </a:lnTo>
                <a:lnTo>
                  <a:pt x="2486723" y="1535176"/>
                </a:lnTo>
                <a:lnTo>
                  <a:pt x="2486723" y="168998"/>
                </a:lnTo>
                <a:lnTo>
                  <a:pt x="2480660" y="124205"/>
                </a:lnTo>
                <a:lnTo>
                  <a:pt x="2463564" y="83872"/>
                </a:lnTo>
                <a:lnTo>
                  <a:pt x="2437080" y="49642"/>
                </a:lnTo>
                <a:lnTo>
                  <a:pt x="2402850" y="23158"/>
                </a:lnTo>
                <a:lnTo>
                  <a:pt x="2362517" y="6063"/>
                </a:lnTo>
                <a:lnTo>
                  <a:pt x="2317724" y="0"/>
                </a:lnTo>
                <a:lnTo>
                  <a:pt x="169011" y="0"/>
                </a:lnTo>
                <a:lnTo>
                  <a:pt x="124217" y="6063"/>
                </a:lnTo>
                <a:lnTo>
                  <a:pt x="83882" y="23158"/>
                </a:lnTo>
                <a:lnTo>
                  <a:pt x="49649" y="49642"/>
                </a:lnTo>
                <a:lnTo>
                  <a:pt x="23161" y="83872"/>
                </a:lnTo>
                <a:lnTo>
                  <a:pt x="6064" y="124205"/>
                </a:lnTo>
                <a:lnTo>
                  <a:pt x="0" y="168998"/>
                </a:lnTo>
                <a:lnTo>
                  <a:pt x="0" y="1535176"/>
                </a:lnTo>
                <a:lnTo>
                  <a:pt x="6064" y="1579970"/>
                </a:lnTo>
                <a:lnTo>
                  <a:pt x="23161" y="1620305"/>
                </a:lnTo>
                <a:lnTo>
                  <a:pt x="49649" y="1654538"/>
                </a:lnTo>
                <a:lnTo>
                  <a:pt x="83882" y="1681025"/>
                </a:lnTo>
                <a:lnTo>
                  <a:pt x="124217" y="1698123"/>
                </a:lnTo>
                <a:lnTo>
                  <a:pt x="169011" y="1704187"/>
                </a:lnTo>
                <a:close/>
              </a:path>
            </a:pathLst>
          </a:custGeom>
          <a:noFill/>
          <a:ln w="27000">
            <a:solidFill>
              <a:srgbClr val="C2D65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798516" y="1171335"/>
            <a:ext cx="732100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spc="10" dirty="0">
                <a:latin typeface="Arial"/>
                <a:cs typeface="Arial"/>
              </a:rPr>
              <a:t>Плен</a:t>
            </a:r>
            <a:r>
              <a:rPr sz="1400" spc="30" dirty="0">
                <a:latin typeface="Arial"/>
                <a:cs typeface="Arial"/>
              </a:rPr>
              <a:t>к</a:t>
            </a:r>
            <a:r>
              <a:rPr sz="1400" spc="5" dirty="0"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25" name="object 57"/>
          <p:cNvSpPr txBox="1">
            <a:spLocks noChangeArrowheads="1"/>
          </p:cNvSpPr>
          <p:nvPr/>
        </p:nvSpPr>
        <p:spPr bwMode="auto">
          <a:xfrm>
            <a:off x="8364785" y="1171335"/>
            <a:ext cx="1293860" cy="2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4604" rIns="0" bIns="0">
            <a:spAutoFit/>
          </a:bodyPr>
          <a:lstStyle/>
          <a:p>
            <a:pPr marL="12700">
              <a:spcBef>
                <a:spcPts val="113"/>
              </a:spcBef>
            </a:pPr>
            <a:r>
              <a:rPr lang="ru-RU" sz="1400"/>
              <a:t>Безосновные</a:t>
            </a:r>
          </a:p>
        </p:txBody>
      </p:sp>
      <p:sp>
        <p:nvSpPr>
          <p:cNvPr id="9226" name="object 58"/>
          <p:cNvSpPr>
            <a:spLocks noChangeArrowheads="1"/>
          </p:cNvSpPr>
          <p:nvPr/>
        </p:nvSpPr>
        <p:spPr bwMode="auto">
          <a:xfrm>
            <a:off x="4784019" y="3823767"/>
            <a:ext cx="2839606" cy="1560340"/>
          </a:xfrm>
          <a:custGeom>
            <a:avLst/>
            <a:gdLst>
              <a:gd name="T0" fmla="*/ 0 w 2487295"/>
              <a:gd name="T1" fmla="*/ 0 h 1719579"/>
              <a:gd name="T2" fmla="*/ 2487295 w 2487295"/>
              <a:gd name="T3" fmla="*/ 1719579 h 1719579"/>
            </a:gdLst>
            <a:ahLst/>
            <a:cxnLst/>
            <a:rect l="T0" t="T1" r="T2" b="T3"/>
            <a:pathLst>
              <a:path w="2487295" h="1719579">
                <a:moveTo>
                  <a:pt x="170510" y="1719262"/>
                </a:moveTo>
                <a:lnTo>
                  <a:pt x="2316226" y="1719262"/>
                </a:lnTo>
                <a:lnTo>
                  <a:pt x="2361422" y="1713145"/>
                </a:lnTo>
                <a:lnTo>
                  <a:pt x="2402116" y="1695898"/>
                </a:lnTo>
                <a:lnTo>
                  <a:pt x="2436652" y="1669180"/>
                </a:lnTo>
                <a:lnTo>
                  <a:pt x="2463371" y="1634646"/>
                </a:lnTo>
                <a:lnTo>
                  <a:pt x="2480618" y="1593955"/>
                </a:lnTo>
                <a:lnTo>
                  <a:pt x="2486736" y="1548764"/>
                </a:lnTo>
                <a:lnTo>
                  <a:pt x="2486736" y="170497"/>
                </a:lnTo>
                <a:lnTo>
                  <a:pt x="2480618" y="125306"/>
                </a:lnTo>
                <a:lnTo>
                  <a:pt x="2463371" y="84615"/>
                </a:lnTo>
                <a:lnTo>
                  <a:pt x="2436652" y="50082"/>
                </a:lnTo>
                <a:lnTo>
                  <a:pt x="2402116" y="23363"/>
                </a:lnTo>
                <a:lnTo>
                  <a:pt x="2361422" y="6117"/>
                </a:lnTo>
                <a:lnTo>
                  <a:pt x="2316226" y="0"/>
                </a:lnTo>
                <a:lnTo>
                  <a:pt x="170510" y="0"/>
                </a:lnTo>
                <a:lnTo>
                  <a:pt x="125318" y="6117"/>
                </a:lnTo>
                <a:lnTo>
                  <a:pt x="84625" y="23363"/>
                </a:lnTo>
                <a:lnTo>
                  <a:pt x="50088" y="50082"/>
                </a:lnTo>
                <a:lnTo>
                  <a:pt x="23367" y="84615"/>
                </a:lnTo>
                <a:lnTo>
                  <a:pt x="6118" y="125306"/>
                </a:lnTo>
                <a:lnTo>
                  <a:pt x="0" y="170497"/>
                </a:lnTo>
                <a:lnTo>
                  <a:pt x="0" y="1548764"/>
                </a:lnTo>
                <a:lnTo>
                  <a:pt x="6118" y="1593955"/>
                </a:lnTo>
                <a:lnTo>
                  <a:pt x="23367" y="1634646"/>
                </a:lnTo>
                <a:lnTo>
                  <a:pt x="50088" y="1669180"/>
                </a:lnTo>
                <a:lnTo>
                  <a:pt x="84625" y="1695898"/>
                </a:lnTo>
                <a:lnTo>
                  <a:pt x="125318" y="1713145"/>
                </a:lnTo>
                <a:lnTo>
                  <a:pt x="170510" y="1719262"/>
                </a:lnTo>
                <a:close/>
              </a:path>
            </a:pathLst>
          </a:custGeom>
          <a:noFill/>
          <a:ln w="27000">
            <a:solidFill>
              <a:srgbClr val="C2D65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73147" y="3567313"/>
            <a:ext cx="1020229" cy="230190"/>
          </a:xfrm>
          <a:prstGeom prst="rect">
            <a:avLst/>
          </a:prstGeom>
        </p:spPr>
        <p:txBody>
          <a:bodyPr lIns="0" tIns="14604" rIns="0" bIns="0">
            <a:spAutoFit/>
          </a:bodyPr>
          <a:lstStyle/>
          <a:p>
            <a:pPr marL="12700" fontAlgn="auto">
              <a:spcBef>
                <a:spcPts val="114"/>
              </a:spcBef>
              <a:spcAft>
                <a:spcPts val="0"/>
              </a:spcAft>
              <a:defRPr/>
            </a:pPr>
            <a:r>
              <a:rPr sz="1400" spc="10" dirty="0">
                <a:latin typeface="Arial"/>
                <a:cs typeface="Arial"/>
              </a:rPr>
              <a:t>Защитные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28" name="object 60"/>
          <p:cNvSpPr>
            <a:spLocks noChangeArrowheads="1"/>
          </p:cNvSpPr>
          <p:nvPr/>
        </p:nvSpPr>
        <p:spPr bwMode="auto">
          <a:xfrm>
            <a:off x="8364785" y="3822327"/>
            <a:ext cx="2839606" cy="1561780"/>
          </a:xfrm>
          <a:custGeom>
            <a:avLst/>
            <a:gdLst>
              <a:gd name="T0" fmla="*/ 0 w 2487295"/>
              <a:gd name="T1" fmla="*/ 0 h 1719579"/>
              <a:gd name="T2" fmla="*/ 2487295 w 2487295"/>
              <a:gd name="T3" fmla="*/ 1719579 h 1719579"/>
            </a:gdLst>
            <a:ahLst/>
            <a:cxnLst/>
            <a:rect l="T0" t="T1" r="T2" b="T3"/>
            <a:pathLst>
              <a:path w="2487295" h="1719579">
                <a:moveTo>
                  <a:pt x="170510" y="1719275"/>
                </a:moveTo>
                <a:lnTo>
                  <a:pt x="2316226" y="1719275"/>
                </a:lnTo>
                <a:lnTo>
                  <a:pt x="2361416" y="1713157"/>
                </a:lnTo>
                <a:lnTo>
                  <a:pt x="2402107" y="1695908"/>
                </a:lnTo>
                <a:lnTo>
                  <a:pt x="2436641" y="1669186"/>
                </a:lnTo>
                <a:lnTo>
                  <a:pt x="2463359" y="1634649"/>
                </a:lnTo>
                <a:lnTo>
                  <a:pt x="2480606" y="1593956"/>
                </a:lnTo>
                <a:lnTo>
                  <a:pt x="2486723" y="1548764"/>
                </a:lnTo>
                <a:lnTo>
                  <a:pt x="2486723" y="170497"/>
                </a:lnTo>
                <a:lnTo>
                  <a:pt x="2480606" y="125306"/>
                </a:lnTo>
                <a:lnTo>
                  <a:pt x="2463359" y="84615"/>
                </a:lnTo>
                <a:lnTo>
                  <a:pt x="2436641" y="50082"/>
                </a:lnTo>
                <a:lnTo>
                  <a:pt x="2402107" y="23363"/>
                </a:lnTo>
                <a:lnTo>
                  <a:pt x="2361416" y="6117"/>
                </a:lnTo>
                <a:lnTo>
                  <a:pt x="2316226" y="0"/>
                </a:lnTo>
                <a:lnTo>
                  <a:pt x="170510" y="0"/>
                </a:lnTo>
                <a:lnTo>
                  <a:pt x="125318" y="6117"/>
                </a:lnTo>
                <a:lnTo>
                  <a:pt x="84625" y="23363"/>
                </a:lnTo>
                <a:lnTo>
                  <a:pt x="50088" y="50082"/>
                </a:lnTo>
                <a:lnTo>
                  <a:pt x="23367" y="84615"/>
                </a:lnTo>
                <a:lnTo>
                  <a:pt x="6118" y="125306"/>
                </a:lnTo>
                <a:lnTo>
                  <a:pt x="0" y="170497"/>
                </a:lnTo>
                <a:lnTo>
                  <a:pt x="0" y="1548764"/>
                </a:lnTo>
                <a:lnTo>
                  <a:pt x="6118" y="1593956"/>
                </a:lnTo>
                <a:lnTo>
                  <a:pt x="23367" y="1634649"/>
                </a:lnTo>
                <a:lnTo>
                  <a:pt x="50088" y="1669186"/>
                </a:lnTo>
                <a:lnTo>
                  <a:pt x="84625" y="1695908"/>
                </a:lnTo>
                <a:lnTo>
                  <a:pt x="125318" y="1713157"/>
                </a:lnTo>
                <a:lnTo>
                  <a:pt x="170510" y="1719275"/>
                </a:lnTo>
                <a:close/>
              </a:path>
            </a:pathLst>
          </a:custGeom>
          <a:noFill/>
          <a:ln w="27000">
            <a:solidFill>
              <a:srgbClr val="C2D654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9" name="object 61"/>
          <p:cNvSpPr txBox="1">
            <a:spLocks noChangeArrowheads="1"/>
          </p:cNvSpPr>
          <p:nvPr/>
        </p:nvSpPr>
        <p:spPr bwMode="auto">
          <a:xfrm>
            <a:off x="8364785" y="3560109"/>
            <a:ext cx="953180" cy="23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4604" rIns="0" bIns="0">
            <a:spAutoFit/>
          </a:bodyPr>
          <a:lstStyle/>
          <a:p>
            <a:pPr marL="12700">
              <a:spcBef>
                <a:spcPts val="113"/>
              </a:spcBef>
            </a:pPr>
            <a:r>
              <a:rPr lang="ru-RU" sz="1400"/>
              <a:t>Тканевые</a:t>
            </a:r>
          </a:p>
        </p:txBody>
      </p:sp>
      <p:sp>
        <p:nvSpPr>
          <p:cNvPr id="69" name="Заголовок 6">
            <a:extLst>
              <a:ext uri="{FF2B5EF4-FFF2-40B4-BE49-F238E27FC236}">
                <a16:creationId xmlns:a16="http://schemas.microsoft.com/office/drawing/2014/main" xmlns="" id="{D03C1512-468D-4363-995A-5D766A3688CD}"/>
              </a:ext>
            </a:extLst>
          </p:cNvPr>
          <p:cNvSpPr txBox="1">
            <a:spLocks/>
          </p:cNvSpPr>
          <p:nvPr/>
        </p:nvSpPr>
        <p:spPr>
          <a:xfrm>
            <a:off x="809588" y="0"/>
            <a:ext cx="7024694" cy="1254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МАТЕРИАЛЫ ДЛЯ ПЕЧАТИ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246086"/>
              </a:solidFill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70" name="Рисунок 69" descr="SPWVd5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2" y="1000108"/>
            <a:ext cx="11001451" cy="50813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890</Words>
  <Application>Microsoft Office PowerPoint</Application>
  <PresentationFormat>Произвольный</PresentationFormat>
  <Paragraphs>185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этикеточные решения для бизнеса любого масштаба</vt:lpstr>
      <vt:lpstr>О НАШЕЙ  ТИПОГРАФИИ</vt:lpstr>
      <vt:lpstr>ПОЧЕМУ  ВЫБИРАЮТ НАС</vt:lpstr>
      <vt:lpstr>ПАРК ОБОРУДОВАНИЯ</vt:lpstr>
      <vt:lpstr>НАША ПРОДУКЦИЯ</vt:lpstr>
      <vt:lpstr>ЦИФРОВАЯ РУЛОННАЯ ПЕЧАТЬ</vt:lpstr>
      <vt:lpstr>ПРЕИМУЩЕСТВА ФЛЕКСОПЕЧТИ</vt:lpstr>
      <vt:lpstr>ЛАЗЕРНАЯ ВЫСЕЧКА</vt:lpstr>
      <vt:lpstr>Слайд 9</vt:lpstr>
      <vt:lpstr>ПОРТРЕТ ЗАКАЗЧИКА</vt:lpstr>
      <vt:lpstr>КАНАЛЫ ЛИДОГЕНЕРАЦИИ</vt:lpstr>
      <vt:lpstr>НОВЫЕ НАПРАВЛЕНИЯ РАЗВИТИЯ БИЗНЕСА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hp</cp:lastModifiedBy>
  <cp:revision>111</cp:revision>
  <dcterms:created xsi:type="dcterms:W3CDTF">2020-04-20T12:13:29Z</dcterms:created>
  <dcterms:modified xsi:type="dcterms:W3CDTF">2020-06-02T06:47:37Z</dcterms:modified>
</cp:coreProperties>
</file>