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8560" autoAdjust="0"/>
  </p:normalViewPr>
  <p:slideViewPr>
    <p:cSldViewPr>
      <p:cViewPr>
        <p:scale>
          <a:sx n="100" d="100"/>
          <a:sy n="100" d="100"/>
        </p:scale>
        <p:origin x="-1296" y="-3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9CC0E-DE36-419D-94D9-6421334C2143}" type="datetimeFigureOut">
              <a:rPr lang="ru-RU" smtClean="0"/>
              <a:pPr/>
              <a:t>22.11.2020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4B3CE-68AA-49AD-B69E-503A33F2D241}" type="slidenum">
              <a:rPr lang="ru-RU" smtClean="0"/>
              <a:pPr/>
              <a:t>‹#›</a:t>
            </a:fld>
            <a:endParaRPr lang="ru-RU"/>
          </a:p>
        </p:txBody>
      </p:sp>
    </p:spTree>
    <p:extLst>
      <p:ext uri="{BB962C8B-B14F-4D97-AF65-F5344CB8AC3E}">
        <p14:creationId xmlns="" xmlns:p14="http://schemas.microsoft.com/office/powerpoint/2010/main" val="3158622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3C4B3CE-68AA-49AD-B69E-503A33F2D241}" type="slidenum">
              <a:rPr lang="ru-RU" smtClean="0"/>
              <a:pPr/>
              <a:t>4</a:t>
            </a:fld>
            <a:endParaRPr lang="ru-RU"/>
          </a:p>
        </p:txBody>
      </p:sp>
    </p:spTree>
    <p:extLst>
      <p:ext uri="{BB962C8B-B14F-4D97-AF65-F5344CB8AC3E}">
        <p14:creationId xmlns="" xmlns:p14="http://schemas.microsoft.com/office/powerpoint/2010/main" val="75234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9507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3573193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268934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302218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250783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6436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394246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121954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40563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148076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C7155D-7ADF-4C68-895F-788C559EB533}" type="datetimeFigureOut">
              <a:rPr lang="ru-RU" smtClean="0"/>
              <a:pPr/>
              <a:t>22.11.2020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343188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7155D-7ADF-4C68-895F-788C559EB533}" type="datetimeFigureOut">
              <a:rPr lang="ru-RU" smtClean="0"/>
              <a:pPr/>
              <a:t>22.11.2020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7CBF6-F68E-4258-AD74-4773D3DD553A}" type="slidenum">
              <a:rPr lang="ru-RU" smtClean="0"/>
              <a:pPr/>
              <a:t>‹#›</a:t>
            </a:fld>
            <a:endParaRPr lang="ru-RU"/>
          </a:p>
        </p:txBody>
      </p:sp>
    </p:spTree>
    <p:extLst>
      <p:ext uri="{BB962C8B-B14F-4D97-AF65-F5344CB8AC3E}">
        <p14:creationId xmlns="" xmlns:p14="http://schemas.microsoft.com/office/powerpoint/2010/main" val="713123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Бизнес-план автомойки самообслуживания</a:t>
            </a:r>
            <a:endParaRPr lang="ru-RU" dirty="0"/>
          </a:p>
        </p:txBody>
      </p:sp>
      <p:sp>
        <p:nvSpPr>
          <p:cNvPr id="3" name="Подзаголовок 2"/>
          <p:cNvSpPr>
            <a:spLocks noGrp="1"/>
          </p:cNvSpPr>
          <p:nvPr>
            <p:ph type="subTitle" idx="1"/>
          </p:nvPr>
        </p:nvSpPr>
        <p:spPr/>
        <p:txBody>
          <a:bodyPr>
            <a:normAutofit/>
          </a:bodyPr>
          <a:lstStyle/>
          <a:p>
            <a:r>
              <a:rPr lang="ru-RU" sz="2000" dirty="0" smtClean="0">
                <a:solidFill>
                  <a:schemeClr val="tx1"/>
                </a:solidFill>
              </a:rPr>
              <a:t>Федюшкин Владислав Андреевич</a:t>
            </a:r>
            <a:endParaRPr lang="ru-RU" sz="2000" dirty="0">
              <a:solidFill>
                <a:schemeClr val="tx1"/>
              </a:solidFill>
            </a:endParaRPr>
          </a:p>
        </p:txBody>
      </p:sp>
    </p:spTree>
    <p:extLst>
      <p:ext uri="{BB962C8B-B14F-4D97-AF65-F5344CB8AC3E}">
        <p14:creationId xmlns="" xmlns:p14="http://schemas.microsoft.com/office/powerpoint/2010/main" val="2022613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Весь этап строительства автомойки</a:t>
            </a:r>
            <a:endParaRPr lang="ru-RU" dirty="0"/>
          </a:p>
        </p:txBody>
      </p:sp>
      <p:pic>
        <p:nvPicPr>
          <p:cNvPr id="4" name="Объект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827584" y="1380928"/>
            <a:ext cx="7325732" cy="4856384"/>
          </a:xfrm>
        </p:spPr>
      </p:pic>
    </p:spTree>
    <p:extLst>
      <p:ext uri="{BB962C8B-B14F-4D97-AF65-F5344CB8AC3E}">
        <p14:creationId xmlns="" xmlns:p14="http://schemas.microsoft.com/office/powerpoint/2010/main" val="3858981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Продажи и маркетинг</a:t>
            </a:r>
            <a:endParaRPr lang="ru-RU" sz="3200" dirty="0"/>
          </a:p>
        </p:txBody>
      </p:sp>
      <p:sp>
        <p:nvSpPr>
          <p:cNvPr id="3" name="Объект 2"/>
          <p:cNvSpPr>
            <a:spLocks noGrp="1"/>
          </p:cNvSpPr>
          <p:nvPr>
            <p:ph idx="1"/>
          </p:nvPr>
        </p:nvSpPr>
        <p:spPr/>
        <p:txBody>
          <a:bodyPr>
            <a:normAutofit fontScale="62500" lnSpcReduction="20000"/>
          </a:bodyPr>
          <a:lstStyle/>
          <a:p>
            <a:pPr marL="0" indent="0" algn="just">
              <a:buNone/>
            </a:pPr>
            <a:r>
              <a:rPr lang="ru-RU" dirty="0" smtClean="0"/>
              <a:t>	Для организации автомойки самообслуживания выбрано создание независимого предприятия, имеющего собственный бренд.</a:t>
            </a:r>
          </a:p>
          <a:p>
            <a:pPr marL="0" indent="0" algn="just">
              <a:buNone/>
            </a:pPr>
            <a:r>
              <a:rPr lang="ru-RU" dirty="0" smtClean="0"/>
              <a:t>	Лучшая реклама для автомойки – ее выгодное расположение. Если правильно подобрать участок, то можно обеспечить достаточный поток клиентов.</a:t>
            </a:r>
          </a:p>
          <a:p>
            <a:pPr marL="0" indent="0" algn="just">
              <a:buNone/>
            </a:pPr>
            <a:r>
              <a:rPr lang="ru-RU" dirty="0" smtClean="0"/>
              <a:t>	Запоминающееся название – способ привлечь внимание потребителя. Помощь специалистов по </a:t>
            </a:r>
            <a:r>
              <a:rPr lang="ru-RU" dirty="0" err="1" smtClean="0"/>
              <a:t>неймингу</a:t>
            </a:r>
            <a:r>
              <a:rPr lang="ru-RU" dirty="0" smtClean="0"/>
              <a:t> обойдется в среднем 10000 рублей – в стоимость включена разработка бренда, логотипа, названия. Конечно, это необязательная статья расходов.</a:t>
            </a:r>
          </a:p>
          <a:p>
            <a:pPr marL="0" indent="0" algn="just">
              <a:buNone/>
            </a:pPr>
            <a:r>
              <a:rPr lang="ru-RU" dirty="0" smtClean="0"/>
              <a:t>	Наиболее эффективной рекламой для автомойки является наружная реклама. Рекомендуется устанавливать указатель за 2 км до автомойки. Изготовление и монтаж одного указателя рядом с дорожными знаками стоит в среднем от 15 000 рублей. Для повышения эффективности наружной рекламы предполагается изготовление двух указателей, способных привлечь необходимое количество клиентов.</a:t>
            </a:r>
          </a:p>
          <a:p>
            <a:pPr marL="0" indent="0" algn="just">
              <a:buNone/>
            </a:pPr>
            <a:r>
              <a:rPr lang="ru-RU" dirty="0" smtClean="0"/>
              <a:t>	И конечно же одной из не менее важных рекламных </a:t>
            </a:r>
            <a:r>
              <a:rPr lang="ru-RU" dirty="0" err="1" smtClean="0"/>
              <a:t>плосщадок</a:t>
            </a:r>
            <a:r>
              <a:rPr lang="ru-RU" dirty="0" smtClean="0"/>
              <a:t> </a:t>
            </a:r>
            <a:r>
              <a:rPr lang="ru-RU" dirty="0" smtClean="0"/>
              <a:t>послужат социальные сети такие как: </a:t>
            </a:r>
            <a:r>
              <a:rPr lang="en-US" dirty="0" err="1" smtClean="0"/>
              <a:t>Instagram</a:t>
            </a:r>
            <a:r>
              <a:rPr lang="en-US" dirty="0" smtClean="0"/>
              <a:t>, </a:t>
            </a:r>
            <a:r>
              <a:rPr lang="en-US" dirty="0" err="1" smtClean="0"/>
              <a:t>Vk</a:t>
            </a:r>
            <a:r>
              <a:rPr lang="en-US" dirty="0" smtClean="0"/>
              <a:t>, Telegram.</a:t>
            </a:r>
            <a:endParaRPr lang="ru-RU" dirty="0"/>
          </a:p>
        </p:txBody>
      </p:sp>
    </p:spTree>
    <p:extLst>
      <p:ext uri="{BB962C8B-B14F-4D97-AF65-F5344CB8AC3E}">
        <p14:creationId xmlns="" xmlns:p14="http://schemas.microsoft.com/office/powerpoint/2010/main" val="204897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производства</a:t>
            </a:r>
            <a:endParaRPr lang="ru-RU" dirty="0"/>
          </a:p>
        </p:txBody>
      </p:sp>
      <p:sp>
        <p:nvSpPr>
          <p:cNvPr id="3" name="Объект 2"/>
          <p:cNvSpPr>
            <a:spLocks noGrp="1"/>
          </p:cNvSpPr>
          <p:nvPr>
            <p:ph idx="1"/>
          </p:nvPr>
        </p:nvSpPr>
        <p:spPr/>
        <p:txBody>
          <a:bodyPr>
            <a:normAutofit fontScale="70000" lnSpcReduction="20000"/>
          </a:bodyPr>
          <a:lstStyle/>
          <a:p>
            <a:pPr marL="0" indent="0" algn="just">
              <a:buNone/>
            </a:pPr>
            <a:r>
              <a:rPr lang="en-US" dirty="0" smtClean="0"/>
              <a:t>	</a:t>
            </a:r>
            <a:r>
              <a:rPr lang="ru-RU" dirty="0" smtClean="0"/>
              <a:t>Целевая аудитория – автовладельцы, для которых важна скорость, качество и невысокая цена услуг.</a:t>
            </a:r>
          </a:p>
          <a:p>
            <a:pPr marL="0" indent="0" algn="just">
              <a:buNone/>
            </a:pPr>
            <a:r>
              <a:rPr lang="ru-RU" dirty="0" smtClean="0"/>
              <a:t>График работы – круглосуточно, что позволит повысить число клиентов.</a:t>
            </a:r>
          </a:p>
          <a:p>
            <a:pPr marL="0" indent="0" algn="just">
              <a:buNone/>
            </a:pPr>
            <a:r>
              <a:rPr lang="ru-RU" dirty="0" smtClean="0"/>
              <a:t>Для функционирования круглосуточной автомойки самообслуживания необходимо два оператора, которые работают посменно. Оператор консультирует клиентов автомойки, следит за соблюдением клиентами правил пользования оборудованием автомойки, осуществляет дозаправку расходных материалов, поддерживает порядок на территории автомойки. Также необходим специалист по ремонту, ведущий сервисное обслуживание. Предполагается неполная занятость специалиста.</a:t>
            </a:r>
          </a:p>
          <a:p>
            <a:pPr marL="0" indent="0" algn="just">
              <a:buNone/>
            </a:pPr>
            <a:r>
              <a:rPr lang="ru-RU" dirty="0" smtClean="0"/>
              <a:t>Оптимальным вариантом будет автомойка на 4 поста.</a:t>
            </a:r>
            <a:endParaRPr lang="ru-RU" dirty="0"/>
          </a:p>
        </p:txBody>
      </p:sp>
    </p:spTree>
    <p:extLst>
      <p:ext uri="{BB962C8B-B14F-4D97-AF65-F5344CB8AC3E}">
        <p14:creationId xmlns="" xmlns:p14="http://schemas.microsoft.com/office/powerpoint/2010/main" val="2583623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Оптимальный штат сотрудников</a:t>
            </a: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669110227"/>
              </p:ext>
            </p:extLst>
          </p:nvPr>
        </p:nvGraphicFramePr>
        <p:xfrm>
          <a:off x="457200" y="1600200"/>
          <a:ext cx="8229600" cy="2763520"/>
        </p:xfrm>
        <a:graphic>
          <a:graphicData uri="http://schemas.openxmlformats.org/drawingml/2006/table">
            <a:tbl>
              <a:tblPr firstRow="1" bandRow="1">
                <a:tableStyleId>{5C22544A-7EE6-4342-B048-85BDC9FD1C3A}</a:tableStyleId>
              </a:tblPr>
              <a:tblGrid>
                <a:gridCol w="3250704"/>
                <a:gridCol w="1800200"/>
                <a:gridCol w="1121296"/>
                <a:gridCol w="2057400"/>
              </a:tblGrid>
              <a:tr h="370840">
                <a:tc>
                  <a:txBody>
                    <a:bodyPr/>
                    <a:lstStyle/>
                    <a:p>
                      <a:r>
                        <a:rPr lang="ru-RU" dirty="0" smtClean="0">
                          <a:solidFill>
                            <a:schemeClr val="tx1"/>
                          </a:solidFill>
                        </a:rPr>
                        <a:t>Должность</a:t>
                      </a:r>
                      <a:endParaRPr lang="ru-RU" dirty="0">
                        <a:solidFill>
                          <a:schemeClr val="tx1"/>
                        </a:solidFill>
                      </a:endParaRPr>
                    </a:p>
                  </a:txBody>
                  <a:tcPr/>
                </a:tc>
                <a:tc>
                  <a:txBody>
                    <a:bodyPr/>
                    <a:lstStyle/>
                    <a:p>
                      <a:r>
                        <a:rPr lang="ru-RU" dirty="0" smtClean="0">
                          <a:solidFill>
                            <a:schemeClr val="tx1"/>
                          </a:solidFill>
                        </a:rPr>
                        <a:t>Оклад, руб.</a:t>
                      </a:r>
                      <a:endParaRPr lang="ru-RU" dirty="0">
                        <a:solidFill>
                          <a:schemeClr val="tx1"/>
                        </a:solidFill>
                      </a:endParaRPr>
                    </a:p>
                  </a:txBody>
                  <a:tcPr/>
                </a:tc>
                <a:tc>
                  <a:txBody>
                    <a:bodyPr/>
                    <a:lstStyle/>
                    <a:p>
                      <a:r>
                        <a:rPr lang="ru-RU" dirty="0" smtClean="0">
                          <a:solidFill>
                            <a:schemeClr val="tx1"/>
                          </a:solidFill>
                        </a:rPr>
                        <a:t>Кол-во человек</a:t>
                      </a:r>
                      <a:endParaRPr lang="ru-RU" dirty="0">
                        <a:solidFill>
                          <a:schemeClr val="tx1"/>
                        </a:solidFill>
                      </a:endParaRPr>
                    </a:p>
                  </a:txBody>
                  <a:tcPr/>
                </a:tc>
                <a:tc>
                  <a:txBody>
                    <a:bodyPr/>
                    <a:lstStyle/>
                    <a:p>
                      <a:r>
                        <a:rPr lang="ru-RU" dirty="0" smtClean="0">
                          <a:solidFill>
                            <a:schemeClr val="tx1"/>
                          </a:solidFill>
                        </a:rPr>
                        <a:t>Итого, руб.</a:t>
                      </a:r>
                      <a:endParaRPr lang="ru-RU" dirty="0">
                        <a:solidFill>
                          <a:schemeClr val="tx1"/>
                        </a:solidFill>
                      </a:endParaRPr>
                    </a:p>
                  </a:txBody>
                  <a:tcPr/>
                </a:tc>
              </a:tr>
              <a:tr h="370840">
                <a:tc>
                  <a:txBody>
                    <a:bodyPr/>
                    <a:lstStyle/>
                    <a:p>
                      <a:r>
                        <a:rPr lang="ru-RU" dirty="0" smtClean="0">
                          <a:solidFill>
                            <a:schemeClr val="tx1"/>
                          </a:solidFill>
                        </a:rPr>
                        <a:t>Бухгалтер(частичная занятость)</a:t>
                      </a:r>
                      <a:endParaRPr lang="ru-RU" dirty="0">
                        <a:solidFill>
                          <a:schemeClr val="tx1"/>
                        </a:solidFill>
                      </a:endParaRPr>
                    </a:p>
                  </a:txBody>
                  <a:tcPr/>
                </a:tc>
                <a:tc>
                  <a:txBody>
                    <a:bodyPr/>
                    <a:lstStyle/>
                    <a:p>
                      <a:r>
                        <a:rPr lang="ru-RU" dirty="0" smtClean="0">
                          <a:solidFill>
                            <a:schemeClr val="tx1"/>
                          </a:solidFill>
                        </a:rPr>
                        <a:t>15000</a:t>
                      </a:r>
                      <a:endParaRPr lang="ru-RU" dirty="0">
                        <a:solidFill>
                          <a:schemeClr val="tx1"/>
                        </a:solidFill>
                      </a:endParaRPr>
                    </a:p>
                  </a:txBody>
                  <a:tcPr/>
                </a:tc>
                <a:tc>
                  <a:txBody>
                    <a:bodyPr/>
                    <a:lstStyle/>
                    <a:p>
                      <a:r>
                        <a:rPr lang="ru-RU" dirty="0" smtClean="0">
                          <a:solidFill>
                            <a:schemeClr val="tx1"/>
                          </a:solidFill>
                        </a:rPr>
                        <a:t>1</a:t>
                      </a:r>
                      <a:endParaRPr lang="ru-RU" dirty="0">
                        <a:solidFill>
                          <a:schemeClr val="tx1"/>
                        </a:solidFill>
                      </a:endParaRPr>
                    </a:p>
                  </a:txBody>
                  <a:tcPr/>
                </a:tc>
                <a:tc>
                  <a:txBody>
                    <a:bodyPr/>
                    <a:lstStyle/>
                    <a:p>
                      <a:r>
                        <a:rPr lang="ru-RU" dirty="0" smtClean="0">
                          <a:solidFill>
                            <a:schemeClr val="tx1"/>
                          </a:solidFill>
                        </a:rPr>
                        <a:t>15000</a:t>
                      </a:r>
                      <a:endParaRPr lang="ru-RU" dirty="0">
                        <a:solidFill>
                          <a:schemeClr val="tx1"/>
                        </a:solidFill>
                      </a:endParaRPr>
                    </a:p>
                  </a:txBody>
                  <a:tcPr/>
                </a:tc>
              </a:tr>
              <a:tr h="370840">
                <a:tc>
                  <a:txBody>
                    <a:bodyPr/>
                    <a:lstStyle/>
                    <a:p>
                      <a:r>
                        <a:rPr lang="ru-RU" dirty="0" smtClean="0">
                          <a:solidFill>
                            <a:schemeClr val="tx1"/>
                          </a:solidFill>
                        </a:rPr>
                        <a:t>Оператор</a:t>
                      </a:r>
                      <a:endParaRPr lang="ru-RU" dirty="0">
                        <a:solidFill>
                          <a:schemeClr val="tx1"/>
                        </a:solidFill>
                      </a:endParaRPr>
                    </a:p>
                  </a:txBody>
                  <a:tcPr/>
                </a:tc>
                <a:tc>
                  <a:txBody>
                    <a:bodyPr/>
                    <a:lstStyle/>
                    <a:p>
                      <a:r>
                        <a:rPr lang="ru-RU" dirty="0" smtClean="0">
                          <a:solidFill>
                            <a:schemeClr val="tx1"/>
                          </a:solidFill>
                        </a:rPr>
                        <a:t>23000</a:t>
                      </a:r>
                      <a:endParaRPr lang="ru-RU" dirty="0">
                        <a:solidFill>
                          <a:schemeClr val="tx1"/>
                        </a:solidFill>
                      </a:endParaRPr>
                    </a:p>
                  </a:txBody>
                  <a:tcPr/>
                </a:tc>
                <a:tc>
                  <a:txBody>
                    <a:bodyPr/>
                    <a:lstStyle/>
                    <a:p>
                      <a:r>
                        <a:rPr lang="ru-RU" dirty="0" smtClean="0">
                          <a:solidFill>
                            <a:schemeClr val="tx1"/>
                          </a:solidFill>
                        </a:rPr>
                        <a:t>2</a:t>
                      </a:r>
                      <a:endParaRPr lang="ru-RU" dirty="0">
                        <a:solidFill>
                          <a:schemeClr val="tx1"/>
                        </a:solidFill>
                      </a:endParaRPr>
                    </a:p>
                  </a:txBody>
                  <a:tcPr/>
                </a:tc>
                <a:tc>
                  <a:txBody>
                    <a:bodyPr/>
                    <a:lstStyle/>
                    <a:p>
                      <a:r>
                        <a:rPr lang="ru-RU" dirty="0" smtClean="0">
                          <a:solidFill>
                            <a:schemeClr val="tx1"/>
                          </a:solidFill>
                        </a:rPr>
                        <a:t>46000</a:t>
                      </a:r>
                      <a:endParaRPr lang="ru-RU" dirty="0">
                        <a:solidFill>
                          <a:schemeClr val="tx1"/>
                        </a:solidFill>
                      </a:endParaRPr>
                    </a:p>
                  </a:txBody>
                  <a:tcPr/>
                </a:tc>
              </a:tr>
              <a:tr h="370840">
                <a:tc>
                  <a:txBody>
                    <a:bodyPr/>
                    <a:lstStyle/>
                    <a:p>
                      <a:r>
                        <a:rPr lang="ru-RU" dirty="0" smtClean="0">
                          <a:solidFill>
                            <a:schemeClr val="tx1"/>
                          </a:solidFill>
                        </a:rPr>
                        <a:t>Инженер по ремонту и обслуживанию</a:t>
                      </a:r>
                      <a:endParaRPr lang="ru-RU" dirty="0">
                        <a:solidFill>
                          <a:schemeClr val="tx1"/>
                        </a:solidFill>
                      </a:endParaRPr>
                    </a:p>
                  </a:txBody>
                  <a:tcPr/>
                </a:tc>
                <a:tc>
                  <a:txBody>
                    <a:bodyPr/>
                    <a:lstStyle/>
                    <a:p>
                      <a:r>
                        <a:rPr lang="ru-RU" dirty="0" smtClean="0">
                          <a:solidFill>
                            <a:schemeClr val="tx1"/>
                          </a:solidFill>
                        </a:rPr>
                        <a:t>20000</a:t>
                      </a:r>
                      <a:endParaRPr lang="ru-RU" dirty="0">
                        <a:solidFill>
                          <a:schemeClr val="tx1"/>
                        </a:solidFill>
                      </a:endParaRPr>
                    </a:p>
                  </a:txBody>
                  <a:tcPr/>
                </a:tc>
                <a:tc>
                  <a:txBody>
                    <a:bodyPr/>
                    <a:lstStyle/>
                    <a:p>
                      <a:r>
                        <a:rPr lang="ru-RU" dirty="0" smtClean="0">
                          <a:solidFill>
                            <a:schemeClr val="tx1"/>
                          </a:solidFill>
                        </a:rPr>
                        <a:t>1</a:t>
                      </a:r>
                      <a:endParaRPr lang="ru-RU" dirty="0">
                        <a:solidFill>
                          <a:schemeClr val="tx1"/>
                        </a:solidFill>
                      </a:endParaRPr>
                    </a:p>
                  </a:txBody>
                  <a:tcPr/>
                </a:tc>
                <a:tc>
                  <a:txBody>
                    <a:bodyPr/>
                    <a:lstStyle/>
                    <a:p>
                      <a:r>
                        <a:rPr lang="ru-RU" dirty="0" smtClean="0">
                          <a:solidFill>
                            <a:schemeClr val="tx1"/>
                          </a:solidFill>
                        </a:rPr>
                        <a:t>20000</a:t>
                      </a:r>
                      <a:endParaRPr lang="ru-RU" dirty="0">
                        <a:solidFill>
                          <a:schemeClr val="tx1"/>
                        </a:solidFill>
                      </a:endParaRPr>
                    </a:p>
                  </a:txBody>
                  <a:tcPr/>
                </a:tc>
              </a:tr>
              <a:tr h="370840">
                <a:tc>
                  <a:txBody>
                    <a:bodyPr/>
                    <a:lstStyle/>
                    <a:p>
                      <a:r>
                        <a:rPr lang="ru-RU" dirty="0" smtClean="0">
                          <a:solidFill>
                            <a:schemeClr val="tx1"/>
                          </a:solidFill>
                        </a:rPr>
                        <a:t>ИТОГО:</a:t>
                      </a:r>
                      <a:endParaRPr lang="ru-RU" dirty="0">
                        <a:solidFill>
                          <a:schemeClr val="tx1"/>
                        </a:solidFill>
                      </a:endParaRPr>
                    </a:p>
                  </a:txBody>
                  <a:tcPr/>
                </a:tc>
                <a:tc gridSpan="3">
                  <a:txBody>
                    <a:bodyPr/>
                    <a:lstStyle/>
                    <a:p>
                      <a:r>
                        <a:rPr lang="ru-RU" dirty="0" smtClean="0">
                          <a:solidFill>
                            <a:schemeClr val="tx1"/>
                          </a:solidFill>
                        </a:rPr>
                        <a:t>81000</a:t>
                      </a:r>
                      <a:endParaRPr lang="ru-RU" dirty="0">
                        <a:solidFill>
                          <a:schemeClr val="tx1"/>
                        </a:solidFill>
                      </a:endParaRPr>
                    </a:p>
                  </a:txBody>
                  <a:tcPr/>
                </a:tc>
                <a:tc hMerge="1">
                  <a:txBody>
                    <a:bodyPr/>
                    <a:lstStyle/>
                    <a:p>
                      <a:endParaRPr lang="ru-RU" dirty="0"/>
                    </a:p>
                  </a:txBody>
                  <a:tcPr/>
                </a:tc>
                <a:tc hMerge="1">
                  <a:txBody>
                    <a:bodyPr/>
                    <a:lstStyle/>
                    <a:p>
                      <a:endParaRPr lang="ru-RU" dirty="0"/>
                    </a:p>
                  </a:txBody>
                  <a:tcPr/>
                </a:tc>
              </a:tr>
              <a:tr h="370840">
                <a:tc>
                  <a:txBody>
                    <a:bodyPr/>
                    <a:lstStyle/>
                    <a:p>
                      <a:r>
                        <a:rPr lang="ru-RU" dirty="0" smtClean="0">
                          <a:solidFill>
                            <a:schemeClr val="tx1"/>
                          </a:solidFill>
                        </a:rPr>
                        <a:t>ИТОГО с отчислениями:</a:t>
                      </a:r>
                      <a:endParaRPr lang="ru-RU" dirty="0">
                        <a:solidFill>
                          <a:schemeClr val="tx1"/>
                        </a:solidFill>
                      </a:endParaRPr>
                    </a:p>
                  </a:txBody>
                  <a:tcPr/>
                </a:tc>
                <a:tc gridSpan="3">
                  <a:txBody>
                    <a:bodyPr/>
                    <a:lstStyle/>
                    <a:p>
                      <a:r>
                        <a:rPr lang="ru-RU" dirty="0" smtClean="0">
                          <a:solidFill>
                            <a:schemeClr val="tx1"/>
                          </a:solidFill>
                        </a:rPr>
                        <a:t>107000(81000+(81000*0,3206)</a:t>
                      </a:r>
                      <a:endParaRPr lang="ru-RU" dirty="0">
                        <a:solidFill>
                          <a:schemeClr val="tx1"/>
                        </a:solidFill>
                      </a:endParaRPr>
                    </a:p>
                  </a:txBody>
                  <a:tcPr/>
                </a:tc>
                <a:tc hMerge="1">
                  <a:txBody>
                    <a:bodyPr/>
                    <a:lstStyle/>
                    <a:p>
                      <a:endParaRPr lang="ru-RU" dirty="0"/>
                    </a:p>
                  </a:txBody>
                  <a:tcPr/>
                </a:tc>
                <a:tc hMerge="1">
                  <a:txBody>
                    <a:bodyPr/>
                    <a:lstStyle/>
                    <a:p>
                      <a:endParaRPr lang="ru-RU" dirty="0"/>
                    </a:p>
                  </a:txBody>
                  <a:tcPr/>
                </a:tc>
              </a:tr>
            </a:tbl>
          </a:graphicData>
        </a:graphic>
      </p:graphicFrame>
      <p:sp>
        <p:nvSpPr>
          <p:cNvPr id="5" name="TextBox 4"/>
          <p:cNvSpPr txBox="1"/>
          <p:nvPr/>
        </p:nvSpPr>
        <p:spPr>
          <a:xfrm>
            <a:off x="395536" y="5013176"/>
            <a:ext cx="7992888" cy="369332"/>
          </a:xfrm>
          <a:prstGeom prst="rect">
            <a:avLst/>
          </a:prstGeom>
          <a:noFill/>
        </p:spPr>
        <p:txBody>
          <a:bodyPr wrap="square" rtlCol="0">
            <a:spAutoFit/>
          </a:bodyPr>
          <a:lstStyle/>
          <a:p>
            <a:r>
              <a:rPr lang="ru-RU" dirty="0" smtClean="0"/>
              <a:t>Страховые взносы составляют 32,06% от ФОТ.</a:t>
            </a:r>
            <a:endParaRPr lang="ru-RU" dirty="0"/>
          </a:p>
        </p:txBody>
      </p:sp>
    </p:spTree>
    <p:extLst>
      <p:ext uri="{BB962C8B-B14F-4D97-AF65-F5344CB8AC3E}">
        <p14:creationId xmlns="" xmlns:p14="http://schemas.microsoft.com/office/powerpoint/2010/main" val="2195094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Поток клиентов</a:t>
            </a:r>
            <a:endParaRPr lang="ru-RU" dirty="0"/>
          </a:p>
        </p:txBody>
      </p:sp>
      <p:sp>
        <p:nvSpPr>
          <p:cNvPr id="3" name="Объект 2"/>
          <p:cNvSpPr>
            <a:spLocks noGrp="1"/>
          </p:cNvSpPr>
          <p:nvPr>
            <p:ph idx="1"/>
          </p:nvPr>
        </p:nvSpPr>
        <p:spPr/>
        <p:txBody>
          <a:bodyPr/>
          <a:lstStyle/>
          <a:p>
            <a:pPr marL="0" indent="0">
              <a:buNone/>
            </a:pPr>
            <a:r>
              <a:rPr lang="ru-RU" dirty="0" smtClean="0"/>
              <a:t>Среднее число клиентов автомойки в день – 40 автомобилей на 1 пост, то есть в день автомойка будет принимать 160 автомобилей. Исходя из среднего чека 150 рублей, дневная выручка составит 24000 рублей, или 720000 рублей в месяц. При максимальной загруженности автомойки на 4 поста дневная выручка составит 86400 рублей, или 2592000 рублей в месяц.</a:t>
            </a:r>
            <a:endParaRPr lang="ru-RU" dirty="0"/>
          </a:p>
        </p:txBody>
      </p:sp>
    </p:spTree>
    <p:extLst>
      <p:ext uri="{BB962C8B-B14F-4D97-AF65-F5344CB8AC3E}">
        <p14:creationId xmlns="" xmlns:p14="http://schemas.microsoft.com/office/powerpoint/2010/main" val="2265229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Организационный план</a:t>
            </a:r>
            <a:endParaRPr lang="ru-RU" dirty="0"/>
          </a:p>
        </p:txBody>
      </p:sp>
      <p:sp>
        <p:nvSpPr>
          <p:cNvPr id="3" name="Объект 2"/>
          <p:cNvSpPr>
            <a:spLocks noGrp="1"/>
          </p:cNvSpPr>
          <p:nvPr>
            <p:ph idx="1"/>
          </p:nvPr>
        </p:nvSpPr>
        <p:spPr/>
        <p:txBody>
          <a:bodyPr>
            <a:normAutofit fontScale="47500" lnSpcReduction="20000"/>
          </a:bodyPr>
          <a:lstStyle/>
          <a:p>
            <a:pPr marL="0" indent="0">
              <a:buNone/>
            </a:pPr>
            <a:r>
              <a:rPr lang="ru-RU" dirty="0" smtClean="0"/>
              <a:t>В целях реализации проекта регистрируется ИП. Форма налогообложения – УСН с объектом налогообложения «выручка» по ставке 6%. Виды деятельности согласно ОКВЭД-2:</a:t>
            </a:r>
          </a:p>
          <a:p>
            <a:pPr marL="0" indent="0">
              <a:buNone/>
            </a:pPr>
            <a:endParaRPr lang="ru-RU" dirty="0" smtClean="0"/>
          </a:p>
          <a:p>
            <a:pPr marL="0" indent="0">
              <a:buNone/>
            </a:pPr>
            <a:r>
              <a:rPr lang="ru-RU" dirty="0" smtClean="0"/>
              <a:t>45.20 «Услуги по техническому обслуживанию и ремонту автотранспортных средств» - рекомендуется указать, как основной, кроме этого можно указать:</a:t>
            </a:r>
          </a:p>
          <a:p>
            <a:pPr marL="0" indent="0">
              <a:buNone/>
            </a:pPr>
            <a:endParaRPr lang="ru-RU" dirty="0" smtClean="0"/>
          </a:p>
          <a:p>
            <a:pPr marL="0" indent="0">
              <a:buNone/>
            </a:pPr>
            <a:r>
              <a:rPr lang="ru-RU" dirty="0" smtClean="0"/>
              <a:t>45.20.3 Мойка автотранспортных средств, полирование и предоставление аналогичных услуг.</a:t>
            </a:r>
          </a:p>
          <a:p>
            <a:pPr marL="0" indent="0">
              <a:buNone/>
            </a:pPr>
            <a:endParaRPr lang="ru-RU" dirty="0" smtClean="0"/>
          </a:p>
          <a:p>
            <a:pPr marL="0" indent="0">
              <a:buNone/>
            </a:pPr>
            <a:r>
              <a:rPr lang="ru-RU" dirty="0" smtClean="0"/>
              <a:t>50.20.3 Предоставление прочих видов услуг по техническому обслуживанию автотранспортных средств</a:t>
            </a:r>
          </a:p>
          <a:p>
            <a:pPr marL="0" indent="0">
              <a:buNone/>
            </a:pPr>
            <a:endParaRPr lang="ru-RU" dirty="0" smtClean="0"/>
          </a:p>
          <a:p>
            <a:pPr marL="0" indent="0">
              <a:buNone/>
            </a:pPr>
            <a:r>
              <a:rPr lang="ru-RU" dirty="0" smtClean="0"/>
              <a:t>77.39 Аренда и лизинг прочих видов транспорта, оборудования и материальных средств, не включенных в другие группировки.</a:t>
            </a:r>
          </a:p>
          <a:p>
            <a:pPr marL="0" indent="0">
              <a:buNone/>
            </a:pPr>
            <a:endParaRPr lang="ru-RU" dirty="0" smtClean="0"/>
          </a:p>
          <a:p>
            <a:pPr marL="0" indent="0">
              <a:buNone/>
            </a:pPr>
            <a:r>
              <a:rPr lang="ru-RU" dirty="0" smtClean="0"/>
              <a:t>Следует обратить внимание, что юристы не советуют указывать основным видом деятельности мойку автотранспортных средств, так как фактически на автомойке самообслуживания основной услугой выступает аренда специализированного оборудования, а мойку автомобиля осуществляет непосредственно клиент. На основании данного факта, ФНС классифицирует деятельность автомоек самообслуживания как «оказание услуг по сдаче специального оборудования и рабочей площади для помывки автомобилей в аренду».</a:t>
            </a:r>
            <a:endParaRPr lang="ru-RU" dirty="0"/>
          </a:p>
        </p:txBody>
      </p:sp>
    </p:spTree>
    <p:extLst>
      <p:ext uri="{BB962C8B-B14F-4D97-AF65-F5344CB8AC3E}">
        <p14:creationId xmlns="" xmlns:p14="http://schemas.microsoft.com/office/powerpoint/2010/main" val="1311377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229600" cy="796950"/>
          </a:xfrm>
        </p:spPr>
        <p:txBody>
          <a:bodyPr/>
          <a:lstStyle/>
          <a:p>
            <a:r>
              <a:rPr lang="ru-RU" dirty="0" smtClean="0"/>
              <a:t>Финансовый план</a:t>
            </a: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088488112"/>
              </p:ext>
            </p:extLst>
          </p:nvPr>
        </p:nvGraphicFramePr>
        <p:xfrm>
          <a:off x="467544" y="980728"/>
          <a:ext cx="8229600" cy="5669280"/>
        </p:xfrm>
        <a:graphic>
          <a:graphicData uri="http://schemas.openxmlformats.org/drawingml/2006/table">
            <a:tbl>
              <a:tblPr firstRow="1" bandRow="1">
                <a:tableStyleId>{5C22544A-7EE6-4342-B048-85BDC9FD1C3A}</a:tableStyleId>
              </a:tblPr>
              <a:tblGrid>
                <a:gridCol w="3816424"/>
                <a:gridCol w="1306488"/>
                <a:gridCol w="3106688"/>
              </a:tblGrid>
              <a:tr h="357717">
                <a:tc gridSpan="3">
                  <a:txBody>
                    <a:bodyPr/>
                    <a:lstStyle/>
                    <a:p>
                      <a:pPr algn="ctr"/>
                      <a:r>
                        <a:rPr lang="ru-RU" dirty="0" smtClean="0"/>
                        <a:t>Первоначальные инвестиции</a:t>
                      </a:r>
                      <a:endParaRPr lang="ru-RU" dirty="0"/>
                    </a:p>
                  </a:txBody>
                  <a:tcPr/>
                </a:tc>
                <a:tc hMerge="1">
                  <a:txBody>
                    <a:bodyPr/>
                    <a:lstStyle/>
                    <a:p>
                      <a:endParaRPr lang="ru-RU" dirty="0"/>
                    </a:p>
                  </a:txBody>
                  <a:tcPr/>
                </a:tc>
                <a:tc hMerge="1">
                  <a:txBody>
                    <a:bodyPr/>
                    <a:lstStyle/>
                    <a:p>
                      <a:endParaRPr lang="ru-RU" dirty="0"/>
                    </a:p>
                  </a:txBody>
                  <a:tcPr/>
                </a:tc>
              </a:tr>
              <a:tr h="357717">
                <a:tc>
                  <a:txBody>
                    <a:bodyPr/>
                    <a:lstStyle/>
                    <a:p>
                      <a:r>
                        <a:rPr lang="ru-RU" dirty="0" smtClean="0"/>
                        <a:t>Статья расходов</a:t>
                      </a:r>
                      <a:endParaRPr lang="ru-RU" dirty="0"/>
                    </a:p>
                  </a:txBody>
                  <a:tcPr/>
                </a:tc>
                <a:tc>
                  <a:txBody>
                    <a:bodyPr/>
                    <a:lstStyle/>
                    <a:p>
                      <a:r>
                        <a:rPr lang="ru-RU" dirty="0" smtClean="0"/>
                        <a:t>Цена, руб.</a:t>
                      </a:r>
                      <a:endParaRPr lang="ru-RU" dirty="0"/>
                    </a:p>
                  </a:txBody>
                  <a:tcPr/>
                </a:tc>
                <a:tc>
                  <a:txBody>
                    <a:bodyPr/>
                    <a:lstStyle/>
                    <a:p>
                      <a:r>
                        <a:rPr lang="ru-RU" dirty="0" smtClean="0"/>
                        <a:t>Примечания</a:t>
                      </a:r>
                      <a:endParaRPr lang="ru-RU" dirty="0"/>
                    </a:p>
                  </a:txBody>
                  <a:tcPr/>
                </a:tc>
              </a:tr>
              <a:tr h="626005">
                <a:tc>
                  <a:txBody>
                    <a:bodyPr/>
                    <a:lstStyle/>
                    <a:p>
                      <a:r>
                        <a:rPr lang="ru-RU" dirty="0" smtClean="0"/>
                        <a:t>Разработка (получение) проектной и разрешительной документации</a:t>
                      </a:r>
                      <a:endParaRPr lang="ru-RU" dirty="0"/>
                    </a:p>
                  </a:txBody>
                  <a:tcPr/>
                </a:tc>
                <a:tc>
                  <a:txBody>
                    <a:bodyPr/>
                    <a:lstStyle/>
                    <a:p>
                      <a:r>
                        <a:rPr lang="ru-RU" dirty="0" smtClean="0"/>
                        <a:t>500000</a:t>
                      </a:r>
                      <a:endParaRPr lang="ru-RU" dirty="0"/>
                    </a:p>
                  </a:txBody>
                  <a:tcPr/>
                </a:tc>
                <a:tc>
                  <a:txBody>
                    <a:bodyPr/>
                    <a:lstStyle/>
                    <a:p>
                      <a:endParaRPr lang="ru-RU" dirty="0"/>
                    </a:p>
                  </a:txBody>
                  <a:tcPr/>
                </a:tc>
              </a:tr>
              <a:tr h="894293">
                <a:tc>
                  <a:txBody>
                    <a:bodyPr/>
                    <a:lstStyle/>
                    <a:p>
                      <a:r>
                        <a:rPr lang="ru-RU" dirty="0" smtClean="0"/>
                        <a:t>Строительство</a:t>
                      </a:r>
                      <a:endParaRPr lang="ru-RU" dirty="0"/>
                    </a:p>
                  </a:txBody>
                  <a:tcPr/>
                </a:tc>
                <a:tc>
                  <a:txBody>
                    <a:bodyPr/>
                    <a:lstStyle/>
                    <a:p>
                      <a:r>
                        <a:rPr lang="ru-RU" dirty="0" smtClean="0"/>
                        <a:t>3100000</a:t>
                      </a:r>
                      <a:endParaRPr lang="ru-RU" dirty="0"/>
                    </a:p>
                  </a:txBody>
                  <a:tcPr/>
                </a:tc>
                <a:tc>
                  <a:txBody>
                    <a:bodyPr/>
                    <a:lstStyle/>
                    <a:p>
                      <a:r>
                        <a:rPr lang="ru-RU" dirty="0" smtClean="0"/>
                        <a:t>Усредненный показатель по данным сайта компании </a:t>
                      </a:r>
                      <a:r>
                        <a:rPr lang="en-US" sz="1800" b="0" kern="1200" dirty="0" smtClean="0">
                          <a:solidFill>
                            <a:schemeClr val="dk1"/>
                          </a:solidFill>
                          <a:latin typeface="+mn-lt"/>
                          <a:ea typeface="+mn-ea"/>
                          <a:cs typeface="+mn-cs"/>
                        </a:rPr>
                        <a:t>AVANT</a:t>
                      </a:r>
                      <a:endParaRPr lang="ru-RU" dirty="0"/>
                    </a:p>
                  </a:txBody>
                  <a:tcPr/>
                </a:tc>
              </a:tr>
              <a:tr h="894293">
                <a:tc>
                  <a:txBody>
                    <a:bodyPr/>
                    <a:lstStyle/>
                    <a:p>
                      <a:r>
                        <a:rPr lang="ru-RU" dirty="0" smtClean="0"/>
                        <a:t>Специализированное оборудование для 4-х постов</a:t>
                      </a:r>
                      <a:endParaRPr lang="ru-RU" dirty="0"/>
                    </a:p>
                  </a:txBody>
                  <a:tcPr/>
                </a:tc>
                <a:tc>
                  <a:txBody>
                    <a:bodyPr/>
                    <a:lstStyle/>
                    <a:p>
                      <a:r>
                        <a:rPr lang="ru-RU" dirty="0" smtClean="0"/>
                        <a:t>2419083,24</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Моечное оборудования производителя </a:t>
                      </a:r>
                      <a:r>
                        <a:rPr lang="en-US" sz="1800" b="0" kern="1200" dirty="0" smtClean="0">
                          <a:solidFill>
                            <a:schemeClr val="dk1"/>
                          </a:solidFill>
                          <a:latin typeface="+mn-lt"/>
                          <a:ea typeface="+mn-ea"/>
                          <a:cs typeface="+mn-cs"/>
                        </a:rPr>
                        <a:t>AVANT</a:t>
                      </a:r>
                    </a:p>
                    <a:p>
                      <a:r>
                        <a:rPr lang="ru-RU" dirty="0" smtClean="0"/>
                        <a:t>на 4 поста</a:t>
                      </a:r>
                      <a:endParaRPr lang="ru-RU" dirty="0"/>
                    </a:p>
                  </a:txBody>
                  <a:tcPr/>
                </a:tc>
              </a:tr>
              <a:tr h="1430869">
                <a:tc>
                  <a:txBody>
                    <a:bodyPr/>
                    <a:lstStyle/>
                    <a:p>
                      <a:r>
                        <a:rPr lang="ru-RU" dirty="0" smtClean="0"/>
                        <a:t>Рекламный указатель, оформление</a:t>
                      </a:r>
                      <a:r>
                        <a:rPr lang="en-US" dirty="0" smtClean="0"/>
                        <a:t>,</a:t>
                      </a:r>
                      <a:r>
                        <a:rPr lang="en-US" baseline="0" dirty="0" smtClean="0"/>
                        <a:t> </a:t>
                      </a:r>
                      <a:r>
                        <a:rPr lang="ru-RU" baseline="0" dirty="0" smtClean="0"/>
                        <a:t>реклама в соц. сетях</a:t>
                      </a:r>
                      <a:endParaRPr lang="ru-RU" dirty="0"/>
                    </a:p>
                  </a:txBody>
                  <a:tcPr/>
                </a:tc>
                <a:tc>
                  <a:txBody>
                    <a:bodyPr/>
                    <a:lstStyle/>
                    <a:p>
                      <a:r>
                        <a:rPr lang="ru-RU" dirty="0" smtClean="0"/>
                        <a:t>70000</a:t>
                      </a:r>
                      <a:endParaRPr lang="ru-RU" dirty="0"/>
                    </a:p>
                  </a:txBody>
                  <a:tcPr/>
                </a:tc>
                <a:tc>
                  <a:txBody>
                    <a:bodyPr/>
                    <a:lstStyle/>
                    <a:p>
                      <a:r>
                        <a:rPr lang="ru-RU" dirty="0" smtClean="0"/>
                        <a:t>Изготовление и установка 2-х рекламных указателей,</a:t>
                      </a:r>
                      <a:r>
                        <a:rPr lang="ru-RU" baseline="0" dirty="0" smtClean="0"/>
                        <a:t> </a:t>
                      </a:r>
                      <a:r>
                        <a:rPr lang="ru-RU" dirty="0" smtClean="0"/>
                        <a:t>общее оформление автомойки, продвижение в соц.</a:t>
                      </a:r>
                      <a:r>
                        <a:rPr lang="ru-RU" baseline="0" dirty="0" smtClean="0"/>
                        <a:t> сетях</a:t>
                      </a:r>
                      <a:endParaRPr lang="ru-RU" dirty="0"/>
                    </a:p>
                  </a:txBody>
                  <a:tcPr/>
                </a:tc>
              </a:tr>
              <a:tr h="626005">
                <a:tc>
                  <a:txBody>
                    <a:bodyPr/>
                    <a:lstStyle/>
                    <a:p>
                      <a:r>
                        <a:rPr lang="ru-RU" dirty="0" smtClean="0"/>
                        <a:t>Регистрация ИП, печать, регистрация р/с</a:t>
                      </a:r>
                      <a:endParaRPr lang="ru-RU" dirty="0"/>
                    </a:p>
                  </a:txBody>
                  <a:tcPr/>
                </a:tc>
                <a:tc>
                  <a:txBody>
                    <a:bodyPr/>
                    <a:lstStyle/>
                    <a:p>
                      <a:r>
                        <a:rPr lang="en-US" dirty="0" smtClean="0"/>
                        <a:t>5000</a:t>
                      </a:r>
                      <a:endParaRPr lang="ru-RU" dirty="0"/>
                    </a:p>
                  </a:txBody>
                  <a:tcPr/>
                </a:tc>
                <a:tc>
                  <a:txBody>
                    <a:bodyPr/>
                    <a:lstStyle/>
                    <a:p>
                      <a:endParaRPr lang="ru-RU" dirty="0"/>
                    </a:p>
                  </a:txBody>
                  <a:tcPr/>
                </a:tc>
              </a:tr>
              <a:tr h="357717">
                <a:tc>
                  <a:txBody>
                    <a:bodyPr/>
                    <a:lstStyle/>
                    <a:p>
                      <a:r>
                        <a:rPr lang="ru-RU" dirty="0" smtClean="0"/>
                        <a:t>ИТОГО:</a:t>
                      </a:r>
                      <a:endParaRPr lang="ru-RU" dirty="0"/>
                    </a:p>
                  </a:txBody>
                  <a:tcPr/>
                </a:tc>
                <a:tc>
                  <a:txBody>
                    <a:bodyPr/>
                    <a:lstStyle/>
                    <a:p>
                      <a:r>
                        <a:rPr lang="ru-RU" dirty="0" smtClean="0"/>
                        <a:t>6094083</a:t>
                      </a:r>
                      <a:endParaRPr lang="ru-RU" dirty="0"/>
                    </a:p>
                  </a:txBody>
                  <a:tcPr/>
                </a:tc>
                <a:tc>
                  <a:txBody>
                    <a:bodyPr/>
                    <a:lstStyle/>
                    <a:p>
                      <a:endParaRPr lang="ru-RU" dirty="0"/>
                    </a:p>
                  </a:txBody>
                  <a:tcPr/>
                </a:tc>
              </a:tr>
            </a:tbl>
          </a:graphicData>
        </a:graphic>
      </p:graphicFrame>
    </p:spTree>
    <p:extLst>
      <p:ext uri="{BB962C8B-B14F-4D97-AF65-F5344CB8AC3E}">
        <p14:creationId xmlns="" xmlns:p14="http://schemas.microsoft.com/office/powerpoint/2010/main" val="1513782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Финансовый план</a:t>
            </a:r>
            <a:endParaRPr lang="ru-RU" dirty="0"/>
          </a:p>
        </p:txBody>
      </p:sp>
      <p:sp>
        <p:nvSpPr>
          <p:cNvPr id="3" name="Объект 2"/>
          <p:cNvSpPr>
            <a:spLocks noGrp="1"/>
          </p:cNvSpPr>
          <p:nvPr>
            <p:ph idx="1"/>
          </p:nvPr>
        </p:nvSpPr>
        <p:spPr/>
        <p:txBody>
          <a:bodyPr/>
          <a:lstStyle/>
          <a:p>
            <a:pPr marL="0" indent="0" algn="ctr">
              <a:buNone/>
            </a:pPr>
            <a:r>
              <a:rPr lang="ru-RU" dirty="0" smtClean="0"/>
              <a:t>Важно, что к первоначальным инвестициям нужно отнести затраты на аренду участка в первые месяцы, пока будут вестись строительные работы (3 месяца * 150000 рублей). Таким образом, необходимый объем первоначальных инвестиций составит 6.544.083  рубля.</a:t>
            </a:r>
          </a:p>
          <a:p>
            <a:endParaRPr lang="ru-RU" dirty="0" smtClean="0"/>
          </a:p>
          <a:p>
            <a:endParaRPr lang="ru-RU" dirty="0"/>
          </a:p>
        </p:txBody>
      </p:sp>
    </p:spTree>
    <p:extLst>
      <p:ext uri="{BB962C8B-B14F-4D97-AF65-F5344CB8AC3E}">
        <p14:creationId xmlns="" xmlns:p14="http://schemas.microsoft.com/office/powerpoint/2010/main" val="3647256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Финансовый план</a:t>
            </a:r>
            <a:endParaRPr lang="ru-RU" dirty="0"/>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532646592"/>
              </p:ext>
            </p:extLst>
          </p:nvPr>
        </p:nvGraphicFramePr>
        <p:xfrm>
          <a:off x="457200" y="1600200"/>
          <a:ext cx="8229600" cy="498856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ru-RU" dirty="0" smtClean="0"/>
                        <a:t>Ежемесячные</a:t>
                      </a:r>
                      <a:r>
                        <a:rPr lang="ru-RU" baseline="0" dirty="0" smtClean="0"/>
                        <a:t> расходы</a:t>
                      </a:r>
                      <a:endParaRPr lang="ru-RU" dirty="0"/>
                    </a:p>
                  </a:txBody>
                  <a:tcPr/>
                </a:tc>
                <a:tc hMerge="1">
                  <a:txBody>
                    <a:bodyPr/>
                    <a:lstStyle/>
                    <a:p>
                      <a:endParaRPr lang="ru-RU" dirty="0"/>
                    </a:p>
                  </a:txBody>
                  <a:tcPr/>
                </a:tc>
              </a:tr>
              <a:tr h="370840">
                <a:tc>
                  <a:txBody>
                    <a:bodyPr/>
                    <a:lstStyle/>
                    <a:p>
                      <a:r>
                        <a:rPr lang="ru-RU" dirty="0" smtClean="0"/>
                        <a:t>Статья расходов</a:t>
                      </a:r>
                      <a:endParaRPr lang="ru-RU" dirty="0"/>
                    </a:p>
                  </a:txBody>
                  <a:tcPr/>
                </a:tc>
                <a:tc>
                  <a:txBody>
                    <a:bodyPr/>
                    <a:lstStyle/>
                    <a:p>
                      <a:r>
                        <a:rPr lang="ru-RU" dirty="0" smtClean="0"/>
                        <a:t>Цена, руб.</a:t>
                      </a:r>
                      <a:endParaRPr lang="ru-RU" dirty="0"/>
                    </a:p>
                  </a:txBody>
                  <a:tcPr/>
                </a:tc>
              </a:tr>
              <a:tr h="370840">
                <a:tc>
                  <a:txBody>
                    <a:bodyPr/>
                    <a:lstStyle/>
                    <a:p>
                      <a:r>
                        <a:rPr lang="ru-RU" sz="1800" b="0" i="0" kern="1200" dirty="0" smtClean="0">
                          <a:solidFill>
                            <a:schemeClr val="dk1"/>
                          </a:solidFill>
                          <a:effectLst/>
                          <a:latin typeface="+mn-lt"/>
                          <a:ea typeface="+mn-ea"/>
                          <a:cs typeface="+mn-cs"/>
                        </a:rPr>
                        <a:t>Аренда земельного участка</a:t>
                      </a:r>
                      <a:endParaRPr lang="ru-RU" dirty="0"/>
                    </a:p>
                  </a:txBody>
                  <a:tcPr/>
                </a:tc>
                <a:tc>
                  <a:txBody>
                    <a:bodyPr/>
                    <a:lstStyle/>
                    <a:p>
                      <a:r>
                        <a:rPr lang="ru-RU" dirty="0" smtClean="0"/>
                        <a:t>80000</a:t>
                      </a:r>
                      <a:endParaRPr lang="ru-RU" dirty="0"/>
                    </a:p>
                  </a:txBody>
                  <a:tcPr/>
                </a:tc>
              </a:tr>
              <a:tr h="370840">
                <a:tc>
                  <a:txBody>
                    <a:bodyPr/>
                    <a:lstStyle/>
                    <a:p>
                      <a:r>
                        <a:rPr lang="ru-RU" sz="1800" b="0" i="0" kern="1200" dirty="0" smtClean="0">
                          <a:solidFill>
                            <a:schemeClr val="dk1"/>
                          </a:solidFill>
                          <a:effectLst/>
                          <a:latin typeface="+mn-lt"/>
                          <a:ea typeface="+mn-ea"/>
                          <a:cs typeface="+mn-cs"/>
                        </a:rPr>
                        <a:t>Заработная плата и страховые отчисления</a:t>
                      </a:r>
                      <a:endParaRPr lang="ru-RU" dirty="0"/>
                    </a:p>
                  </a:txBody>
                  <a:tcPr/>
                </a:tc>
                <a:tc>
                  <a:txBody>
                    <a:bodyPr/>
                    <a:lstStyle/>
                    <a:p>
                      <a:r>
                        <a:rPr lang="ru-RU" dirty="0" smtClean="0"/>
                        <a:t>107000</a:t>
                      </a:r>
                      <a:endParaRPr lang="ru-RU" dirty="0"/>
                    </a:p>
                  </a:txBody>
                  <a:tcPr/>
                </a:tc>
              </a:tr>
              <a:tr h="370840">
                <a:tc>
                  <a:txBody>
                    <a:bodyPr/>
                    <a:lstStyle/>
                    <a:p>
                      <a:r>
                        <a:rPr lang="ru-RU" sz="1800" b="0" i="0" kern="1200" dirty="0" smtClean="0">
                          <a:solidFill>
                            <a:schemeClr val="dk1"/>
                          </a:solidFill>
                          <a:effectLst/>
                          <a:latin typeface="+mn-lt"/>
                          <a:ea typeface="+mn-ea"/>
                          <a:cs typeface="+mn-cs"/>
                        </a:rPr>
                        <a:t>Водоснабжение (850 м3)</a:t>
                      </a:r>
                      <a:endParaRPr lang="ru-RU" dirty="0"/>
                    </a:p>
                  </a:txBody>
                  <a:tcPr/>
                </a:tc>
                <a:tc>
                  <a:txBody>
                    <a:bodyPr/>
                    <a:lstStyle/>
                    <a:p>
                      <a:r>
                        <a:rPr lang="ru-RU" dirty="0" smtClean="0"/>
                        <a:t>21411,5</a:t>
                      </a:r>
                      <a:endParaRPr lang="ru-RU" dirty="0"/>
                    </a:p>
                  </a:txBody>
                  <a:tcPr/>
                </a:tc>
              </a:tr>
              <a:tr h="370840">
                <a:tc>
                  <a:txBody>
                    <a:bodyPr/>
                    <a:lstStyle/>
                    <a:p>
                      <a:r>
                        <a:rPr lang="ru-RU" sz="1800" b="0" i="0" kern="1200" dirty="0" smtClean="0">
                          <a:solidFill>
                            <a:schemeClr val="dk1"/>
                          </a:solidFill>
                          <a:effectLst/>
                          <a:latin typeface="+mn-lt"/>
                          <a:ea typeface="+mn-ea"/>
                          <a:cs typeface="+mn-cs"/>
                        </a:rPr>
                        <a:t>Электроэнергия (1000 кВт)</a:t>
                      </a:r>
                      <a:endParaRPr lang="ru-RU" dirty="0"/>
                    </a:p>
                  </a:txBody>
                  <a:tcPr/>
                </a:tc>
                <a:tc>
                  <a:txBody>
                    <a:bodyPr/>
                    <a:lstStyle/>
                    <a:p>
                      <a:r>
                        <a:rPr lang="ru-RU" dirty="0" smtClean="0"/>
                        <a:t>4450</a:t>
                      </a:r>
                      <a:endParaRPr lang="ru-RU" dirty="0"/>
                    </a:p>
                  </a:txBody>
                  <a:tcPr/>
                </a:tc>
              </a:tr>
              <a:tr h="370840">
                <a:tc>
                  <a:txBody>
                    <a:bodyPr/>
                    <a:lstStyle/>
                    <a:p>
                      <a:r>
                        <a:rPr lang="ru-RU" sz="1800" b="0" i="0" kern="1200" dirty="0" smtClean="0">
                          <a:solidFill>
                            <a:schemeClr val="dk1"/>
                          </a:solidFill>
                          <a:effectLst/>
                          <a:latin typeface="+mn-lt"/>
                          <a:ea typeface="+mn-ea"/>
                          <a:cs typeface="+mn-cs"/>
                        </a:rPr>
                        <a:t>Химия для мойки</a:t>
                      </a:r>
                      <a:endParaRPr lang="ru-RU" dirty="0"/>
                    </a:p>
                  </a:txBody>
                  <a:tcPr/>
                </a:tc>
                <a:tc>
                  <a:txBody>
                    <a:bodyPr/>
                    <a:lstStyle/>
                    <a:p>
                      <a:r>
                        <a:rPr lang="ru-RU" dirty="0" smtClean="0"/>
                        <a:t>50000</a:t>
                      </a:r>
                      <a:endParaRPr lang="ru-RU" dirty="0"/>
                    </a:p>
                  </a:txBody>
                  <a:tcPr/>
                </a:tc>
              </a:tr>
              <a:tr h="370840">
                <a:tc>
                  <a:txBody>
                    <a:bodyPr/>
                    <a:lstStyle/>
                    <a:p>
                      <a:r>
                        <a:rPr lang="ru-RU" sz="1800" b="0" i="0" kern="1200" dirty="0" smtClean="0">
                          <a:solidFill>
                            <a:schemeClr val="dk1"/>
                          </a:solidFill>
                          <a:effectLst/>
                          <a:latin typeface="+mn-lt"/>
                          <a:ea typeface="+mn-ea"/>
                          <a:cs typeface="+mn-cs"/>
                        </a:rPr>
                        <a:t>Налоговые отчисления</a:t>
                      </a:r>
                      <a:endParaRPr lang="ru-RU" dirty="0"/>
                    </a:p>
                  </a:txBody>
                  <a:tcPr/>
                </a:tc>
                <a:tc>
                  <a:txBody>
                    <a:bodyPr/>
                    <a:lstStyle/>
                    <a:p>
                      <a:r>
                        <a:rPr lang="ru-RU" dirty="0" smtClean="0"/>
                        <a:t>38000</a:t>
                      </a:r>
                      <a:endParaRPr lang="ru-RU" dirty="0"/>
                    </a:p>
                  </a:txBody>
                  <a:tcPr/>
                </a:tc>
              </a:tr>
              <a:tr h="370840">
                <a:tc>
                  <a:txBody>
                    <a:bodyPr/>
                    <a:lstStyle/>
                    <a:p>
                      <a:r>
                        <a:rPr lang="ru-RU" sz="1800" b="0" i="0" kern="1200" dirty="0" smtClean="0">
                          <a:solidFill>
                            <a:schemeClr val="dk1"/>
                          </a:solidFill>
                          <a:effectLst/>
                          <a:latin typeface="+mn-lt"/>
                          <a:ea typeface="+mn-ea"/>
                          <a:cs typeface="+mn-cs"/>
                        </a:rPr>
                        <a:t>Амортизация оборудования</a:t>
                      </a:r>
                      <a:endParaRPr lang="ru-RU" dirty="0"/>
                    </a:p>
                  </a:txBody>
                  <a:tcPr/>
                </a:tc>
                <a:tc>
                  <a:txBody>
                    <a:bodyPr/>
                    <a:lstStyle/>
                    <a:p>
                      <a:r>
                        <a:rPr lang="ru-RU" dirty="0" smtClean="0"/>
                        <a:t>25000</a:t>
                      </a:r>
                      <a:endParaRPr lang="ru-RU" dirty="0"/>
                    </a:p>
                  </a:txBody>
                  <a:tcPr/>
                </a:tc>
              </a:tr>
              <a:tr h="370840">
                <a:tc>
                  <a:txBody>
                    <a:bodyPr/>
                    <a:lstStyle/>
                    <a:p>
                      <a:r>
                        <a:rPr lang="ru-RU" sz="1800" b="0" i="0" kern="1200" dirty="0" smtClean="0">
                          <a:solidFill>
                            <a:schemeClr val="dk1"/>
                          </a:solidFill>
                          <a:effectLst/>
                          <a:latin typeface="+mn-lt"/>
                          <a:ea typeface="+mn-ea"/>
                          <a:cs typeface="+mn-cs"/>
                        </a:rPr>
                        <a:t>Обогрев полов в зимний период (м3, газ)</a:t>
                      </a:r>
                      <a:endParaRPr lang="ru-RU" dirty="0"/>
                    </a:p>
                  </a:txBody>
                  <a:tcPr/>
                </a:tc>
                <a:tc>
                  <a:txBody>
                    <a:bodyPr/>
                    <a:lstStyle/>
                    <a:p>
                      <a:r>
                        <a:rPr lang="ru-RU" dirty="0" smtClean="0"/>
                        <a:t>20000</a:t>
                      </a:r>
                      <a:endParaRPr lang="ru-RU" dirty="0"/>
                    </a:p>
                  </a:txBody>
                  <a:tcPr/>
                </a:tc>
              </a:tr>
              <a:tr h="370840">
                <a:tc>
                  <a:txBody>
                    <a:bodyPr/>
                    <a:lstStyle/>
                    <a:p>
                      <a:r>
                        <a:rPr lang="ru-RU" sz="1800" b="0" i="0" kern="1200" dirty="0" smtClean="0">
                          <a:solidFill>
                            <a:schemeClr val="dk1"/>
                          </a:solidFill>
                          <a:effectLst/>
                          <a:latin typeface="+mn-lt"/>
                          <a:ea typeface="+mn-ea"/>
                          <a:cs typeface="+mn-cs"/>
                        </a:rPr>
                        <a:t>Прочее</a:t>
                      </a:r>
                      <a:endParaRPr lang="ru-RU" dirty="0"/>
                    </a:p>
                  </a:txBody>
                  <a:tcPr/>
                </a:tc>
                <a:tc>
                  <a:txBody>
                    <a:bodyPr/>
                    <a:lstStyle/>
                    <a:p>
                      <a:r>
                        <a:rPr lang="ru-RU" dirty="0" smtClean="0"/>
                        <a:t>20000</a:t>
                      </a:r>
                      <a:endParaRPr lang="ru-RU" dirty="0"/>
                    </a:p>
                  </a:txBody>
                  <a:tcPr/>
                </a:tc>
              </a:tr>
              <a:tr h="370840">
                <a:tc>
                  <a:txBody>
                    <a:bodyPr/>
                    <a:lstStyle/>
                    <a:p>
                      <a:r>
                        <a:rPr lang="ru-RU" dirty="0" smtClean="0"/>
                        <a:t>ИТОГО:</a:t>
                      </a:r>
                      <a:endParaRPr lang="ru-RU" dirty="0"/>
                    </a:p>
                  </a:txBody>
                  <a:tcPr/>
                </a:tc>
                <a:tc>
                  <a:txBody>
                    <a:bodyPr/>
                    <a:lstStyle/>
                    <a:p>
                      <a:r>
                        <a:rPr lang="ru-RU" dirty="0" smtClean="0"/>
                        <a:t>365861,5</a:t>
                      </a:r>
                      <a:endParaRPr lang="ru-RU" dirty="0"/>
                    </a:p>
                  </a:txBody>
                  <a:tcPr/>
                </a:tc>
              </a:tr>
            </a:tbl>
          </a:graphicData>
        </a:graphic>
      </p:graphicFrame>
    </p:spTree>
    <p:extLst>
      <p:ext uri="{BB962C8B-B14F-4D97-AF65-F5344CB8AC3E}">
        <p14:creationId xmlns="" xmlns:p14="http://schemas.microsoft.com/office/powerpoint/2010/main" val="3380412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эффективности</a:t>
            </a:r>
            <a:endParaRPr lang="ru-RU" dirty="0"/>
          </a:p>
        </p:txBody>
      </p:sp>
      <p:sp>
        <p:nvSpPr>
          <p:cNvPr id="3" name="Объект 2"/>
          <p:cNvSpPr>
            <a:spLocks noGrp="1"/>
          </p:cNvSpPr>
          <p:nvPr>
            <p:ph idx="1"/>
          </p:nvPr>
        </p:nvSpPr>
        <p:spPr/>
        <p:txBody>
          <a:bodyPr>
            <a:normAutofit lnSpcReduction="10000"/>
          </a:bodyPr>
          <a:lstStyle/>
          <a:p>
            <a:pPr marL="0" indent="0" algn="ctr">
              <a:buNone/>
            </a:pPr>
            <a:r>
              <a:rPr lang="ru-RU" dirty="0" smtClean="0"/>
              <a:t>Срок окупаемости проекта при первоначальных инвестициях в 6.544.083 рубля составляет 19 месяцев. Чистая ежемесячная прибыль проекта при выходе на плановые объемы продаж составит 355 000 рублей. Предполагается, что выход на плановые показатели произойдет на шестой месяц функционирования автомойки. Рентабельность продаж в первый год работы  48%.</a:t>
            </a:r>
            <a:endParaRPr lang="ru-RU" dirty="0"/>
          </a:p>
        </p:txBody>
      </p:sp>
    </p:spTree>
    <p:extLst>
      <p:ext uri="{BB962C8B-B14F-4D97-AF65-F5344CB8AC3E}">
        <p14:creationId xmlns="" xmlns:p14="http://schemas.microsoft.com/office/powerpoint/2010/main" val="333668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Резюме проекта</a:t>
            </a:r>
            <a:endParaRPr lang="ru-RU" dirty="0"/>
          </a:p>
        </p:txBody>
      </p:sp>
      <p:sp>
        <p:nvSpPr>
          <p:cNvPr id="3" name="Объект 2"/>
          <p:cNvSpPr>
            <a:spLocks noGrp="1"/>
          </p:cNvSpPr>
          <p:nvPr>
            <p:ph idx="1"/>
          </p:nvPr>
        </p:nvSpPr>
        <p:spPr/>
        <p:txBody>
          <a:bodyPr>
            <a:normAutofit fontScale="77500" lnSpcReduction="20000"/>
          </a:bodyPr>
          <a:lstStyle/>
          <a:p>
            <a:pPr marL="0" indent="0" algn="just">
              <a:buNone/>
            </a:pPr>
            <a:r>
              <a:rPr lang="ru-RU" dirty="0" smtClean="0"/>
              <a:t>	Цель </a:t>
            </a:r>
            <a:r>
              <a:rPr lang="ru-RU" dirty="0"/>
              <a:t>проекта – открытие автомойки самообслуживания для реализации спектра доступных и качественных услуг клиентам в городе с населением </a:t>
            </a:r>
            <a:r>
              <a:rPr lang="ru-RU" dirty="0" smtClean="0"/>
              <a:t/>
            </a:r>
            <a:br>
              <a:rPr lang="ru-RU" dirty="0" smtClean="0"/>
            </a:br>
            <a:r>
              <a:rPr lang="ru-RU" dirty="0" smtClean="0"/>
              <a:t>52 347 чел. на (2020 г.)человек</a:t>
            </a:r>
            <a:r>
              <a:rPr lang="ru-RU" dirty="0"/>
              <a:t>. Основной источник дохода заведения – оплата за </a:t>
            </a:r>
            <a:r>
              <a:rPr lang="ru-RU" dirty="0" smtClean="0"/>
              <a:t>использование специализированного </a:t>
            </a:r>
            <a:r>
              <a:rPr lang="ru-RU" dirty="0"/>
              <a:t>моечного оборудования. Автомойка самообслуживания предлагает автоматизированный сервис, при помощи которого клиент самостоятельно осуществляет уход за своим автомобилем</a:t>
            </a:r>
            <a:r>
              <a:rPr lang="ru-RU" dirty="0" smtClean="0"/>
              <a:t>.</a:t>
            </a:r>
          </a:p>
          <a:p>
            <a:pPr marL="0" indent="0" algn="just">
              <a:buNone/>
            </a:pPr>
            <a:r>
              <a:rPr lang="ru-RU" dirty="0" smtClean="0"/>
              <a:t>Инвестиционные затраты в </a:t>
            </a:r>
            <a:r>
              <a:rPr lang="ru-RU" smtClean="0"/>
              <a:t>размере 6.544.083 </a:t>
            </a:r>
            <a:r>
              <a:rPr lang="ru-RU" dirty="0" smtClean="0"/>
              <a:t>руб. направлены на строительство автомойки самообслуживания, благоустройство территории, закупку специализированного оборудования и создание фонда оборотных средств.</a:t>
            </a:r>
          </a:p>
          <a:p>
            <a:endParaRPr lang="ru-RU" dirty="0"/>
          </a:p>
        </p:txBody>
      </p:sp>
    </p:spTree>
    <p:extLst>
      <p:ext uri="{BB962C8B-B14F-4D97-AF65-F5344CB8AC3E}">
        <p14:creationId xmlns="" xmlns:p14="http://schemas.microsoft.com/office/powerpoint/2010/main" val="1274262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Возможные риски</a:t>
            </a:r>
            <a:endParaRPr lang="ru-RU" dirty="0"/>
          </a:p>
        </p:txBody>
      </p:sp>
      <p:sp>
        <p:nvSpPr>
          <p:cNvPr id="3" name="Объект 2"/>
          <p:cNvSpPr>
            <a:spLocks noGrp="1"/>
          </p:cNvSpPr>
          <p:nvPr>
            <p:ph idx="1"/>
          </p:nvPr>
        </p:nvSpPr>
        <p:spPr/>
        <p:txBody>
          <a:bodyPr>
            <a:normAutofit fontScale="47500" lnSpcReduction="20000"/>
          </a:bodyPr>
          <a:lstStyle/>
          <a:p>
            <a:pPr marL="0" indent="0">
              <a:buNone/>
            </a:pPr>
            <a:r>
              <a:rPr lang="ru-RU" dirty="0" smtClean="0"/>
              <a:t>Для оценки рисковой составляющей проекта необходимо провести анализ внешних и внутренних факторов. К внешним факторам относятся угрозы, связанные с экономической ситуацией в стране, рынков сбыта. К внутренним – эффективность управления организацией.</a:t>
            </a:r>
          </a:p>
          <a:p>
            <a:pPr marL="0" indent="0">
              <a:buNone/>
            </a:pPr>
            <a:endParaRPr lang="ru-RU" dirty="0" smtClean="0"/>
          </a:p>
          <a:p>
            <a:pPr marL="0" indent="0">
              <a:buNone/>
            </a:pPr>
            <a:r>
              <a:rPr lang="ru-RU" dirty="0" smtClean="0"/>
              <a:t>Перечислим основные факторы риска при создании автомойки самообслуживания и способы реагирования на угрозы. К внутренним рискам относятся:</a:t>
            </a:r>
          </a:p>
          <a:p>
            <a:pPr marL="0" indent="0">
              <a:buNone/>
            </a:pPr>
            <a:endParaRPr lang="ru-RU" dirty="0" smtClean="0"/>
          </a:p>
          <a:p>
            <a:pPr marL="0" indent="0">
              <a:buNone/>
            </a:pPr>
            <a:r>
              <a:rPr lang="ru-RU" dirty="0" smtClean="0"/>
              <a:t>Неудачный выбор места для автомойки. Данный риск имеет наивысшую степень вероятности и значительные последствия. Исключить неправильное решение позволит качественный </a:t>
            </a:r>
            <a:r>
              <a:rPr lang="ru-RU" dirty="0" err="1" smtClean="0"/>
              <a:t>геомаркетинговый</a:t>
            </a:r>
            <a:r>
              <a:rPr lang="ru-RU" dirty="0" smtClean="0"/>
              <a:t> анализ местности, инфраструктуры, транспортных потоков, что позволит более точно оценить уровень продаж с учетом плотности потенциальных потребителей.</a:t>
            </a:r>
          </a:p>
          <a:p>
            <a:pPr marL="0" indent="0">
              <a:buNone/>
            </a:pPr>
            <a:endParaRPr lang="ru-RU" dirty="0" smtClean="0"/>
          </a:p>
          <a:p>
            <a:pPr marL="0" indent="0">
              <a:buNone/>
            </a:pPr>
            <a:r>
              <a:rPr lang="ru-RU" dirty="0" smtClean="0"/>
              <a:t>Технологические риски, в число которых входит неправильно выбранное оборудование, поломки, нецелевое использование технологических мощностей, что может привести к остановке бизнес-процессов. Снизить этот риск возможно при регулярном контроле исправности оборудования, качественном сервисном обслуживании, грамотном выборе оборудования.</a:t>
            </a:r>
          </a:p>
          <a:p>
            <a:pPr marL="0" indent="0">
              <a:buNone/>
            </a:pPr>
            <a:endParaRPr lang="ru-RU" dirty="0" smtClean="0"/>
          </a:p>
          <a:p>
            <a:pPr marL="0" indent="0">
              <a:buNone/>
            </a:pPr>
            <a:r>
              <a:rPr lang="ru-RU" dirty="0" smtClean="0"/>
              <a:t>Низкий уровень компетенции кадров. Безответственное отношение к имуществу, низкое качество обслуживания могут привести к серьезным финансовым потерям. Чтобы избежать этого, необходим систематический контроль, финансовая мотивация, стандартизация работы персонала.</a:t>
            </a:r>
            <a:endParaRPr lang="ru-RU" dirty="0"/>
          </a:p>
        </p:txBody>
      </p:sp>
    </p:spTree>
    <p:extLst>
      <p:ext uri="{BB962C8B-B14F-4D97-AF65-F5344CB8AC3E}">
        <p14:creationId xmlns="" xmlns:p14="http://schemas.microsoft.com/office/powerpoint/2010/main" val="1451079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Внешние факторы риска</a:t>
            </a:r>
            <a:endParaRPr lang="ru-RU" dirty="0"/>
          </a:p>
        </p:txBody>
      </p:sp>
      <p:sp>
        <p:nvSpPr>
          <p:cNvPr id="3" name="Объект 2"/>
          <p:cNvSpPr>
            <a:spLocks noGrp="1"/>
          </p:cNvSpPr>
          <p:nvPr>
            <p:ph idx="1"/>
          </p:nvPr>
        </p:nvSpPr>
        <p:spPr/>
        <p:txBody>
          <a:bodyPr>
            <a:normAutofit fontScale="55000" lnSpcReduction="20000"/>
          </a:bodyPr>
          <a:lstStyle/>
          <a:p>
            <a:pPr marL="0" indent="0">
              <a:buNone/>
            </a:pPr>
            <a:r>
              <a:rPr lang="ru-RU" dirty="0" smtClean="0"/>
              <a:t>Открытие новых точек в относительной близости, демпинг прямых конкурентов. Возникновение новых автомоек приведет к перераспределению клиентской базы и прибыли. Снижение этого риска возможно при создании собственной клиентской базы, разработке уникального торгового предложения и стимулировании лояльности потребителя.</a:t>
            </a:r>
          </a:p>
          <a:p>
            <a:pPr marL="0" indent="0">
              <a:buNone/>
            </a:pPr>
            <a:endParaRPr lang="ru-RU" dirty="0" smtClean="0"/>
          </a:p>
          <a:p>
            <a:pPr marL="0" indent="0">
              <a:buNone/>
            </a:pPr>
            <a:r>
              <a:rPr lang="ru-RU" dirty="0" smtClean="0"/>
              <a:t>Изменение нормативного и регулирующего законодательства является риском с низкой вероятностью, однако его тоже следует учитывать. Риск может привести к ужесточению требований для открытия и ведения </a:t>
            </a:r>
            <a:r>
              <a:rPr lang="ru-RU" dirty="0" err="1" smtClean="0"/>
              <a:t>автомоечного</a:t>
            </a:r>
            <a:r>
              <a:rPr lang="ru-RU" dirty="0" smtClean="0"/>
              <a:t> бизнеса. Избежать этот риск можно на уровне выбора формы управления и налогообложения.</a:t>
            </a:r>
          </a:p>
          <a:p>
            <a:pPr marL="0" indent="0">
              <a:buNone/>
            </a:pPr>
            <a:endParaRPr lang="ru-RU" dirty="0" smtClean="0"/>
          </a:p>
          <a:p>
            <a:pPr marL="0" indent="0">
              <a:buNone/>
            </a:pPr>
            <a:r>
              <a:rPr lang="ru-RU" dirty="0" smtClean="0"/>
              <a:t>Сезонное снижение продаж. Для </a:t>
            </a:r>
            <a:r>
              <a:rPr lang="ru-RU" dirty="0" err="1" smtClean="0"/>
              <a:t>автомоечного</a:t>
            </a:r>
            <a:r>
              <a:rPr lang="ru-RU" dirty="0" smtClean="0"/>
              <a:t> рынка этот риск является одним из основных. Сложность управления риском сезонности продаж заключается в том, что сложно определить его временные границы. Нивелировать риск возможно при разработке маркетинговой стратегии, эффективной рекламной политикой, смещением сезонных акцентов в продажах.</a:t>
            </a:r>
            <a:endParaRPr lang="ru-RU" dirty="0"/>
          </a:p>
        </p:txBody>
      </p:sp>
    </p:spTree>
    <p:extLst>
      <p:ext uri="{BB962C8B-B14F-4D97-AF65-F5344CB8AC3E}">
        <p14:creationId xmlns="" xmlns:p14="http://schemas.microsoft.com/office/powerpoint/2010/main" val="331722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Преимущества данного бизнеса </a:t>
            </a:r>
            <a:endParaRPr lang="ru-RU" dirty="0"/>
          </a:p>
        </p:txBody>
      </p:sp>
      <p:sp>
        <p:nvSpPr>
          <p:cNvPr id="3" name="Объект 2"/>
          <p:cNvSpPr>
            <a:spLocks noGrp="1"/>
          </p:cNvSpPr>
          <p:nvPr>
            <p:ph idx="1"/>
          </p:nvPr>
        </p:nvSpPr>
        <p:spPr/>
        <p:txBody>
          <a:bodyPr>
            <a:normAutofit fontScale="85000" lnSpcReduction="10000"/>
          </a:bodyPr>
          <a:lstStyle/>
          <a:p>
            <a:r>
              <a:rPr lang="ru-RU" dirty="0"/>
              <a:t> востребованность данного вида услуг;</a:t>
            </a:r>
          </a:p>
          <a:p>
            <a:r>
              <a:rPr lang="ru-RU" dirty="0"/>
              <a:t>- высокая пропускная способность;</a:t>
            </a:r>
          </a:p>
          <a:p>
            <a:r>
              <a:rPr lang="ru-RU" dirty="0"/>
              <a:t>- цена ниже в 1,5-2 раза в сравнении с обычными автомойками;</a:t>
            </a:r>
          </a:p>
          <a:p>
            <a:r>
              <a:rPr lang="ru-RU" dirty="0"/>
              <a:t>- экономия на затратах на персонал;</a:t>
            </a:r>
          </a:p>
          <a:p>
            <a:r>
              <a:rPr lang="ru-RU" dirty="0"/>
              <a:t>- высокий уровень </a:t>
            </a:r>
            <a:r>
              <a:rPr lang="ru-RU" dirty="0" smtClean="0"/>
              <a:t>дохода;</a:t>
            </a:r>
            <a:endParaRPr lang="ru-RU" dirty="0"/>
          </a:p>
          <a:p>
            <a:r>
              <a:rPr lang="ru-RU" dirty="0" smtClean="0"/>
              <a:t>- практически постоянное межсезонье.</a:t>
            </a:r>
          </a:p>
          <a:p>
            <a:r>
              <a:rPr lang="ru-RU" dirty="0" smtClean="0"/>
              <a:t>Целевая </a:t>
            </a:r>
            <a:r>
              <a:rPr lang="ru-RU" dirty="0"/>
              <a:t>аудитория – автовладельцы, которым важны качество, скорость и невысокая стоимость услуг автомойки. Ценовой сегмент – средний.</a:t>
            </a:r>
          </a:p>
          <a:p>
            <a:endParaRPr lang="ru-RU" dirty="0"/>
          </a:p>
        </p:txBody>
      </p:sp>
    </p:spTree>
    <p:extLst>
      <p:ext uri="{BB962C8B-B14F-4D97-AF65-F5344CB8AC3E}">
        <p14:creationId xmlns="" xmlns:p14="http://schemas.microsoft.com/office/powerpoint/2010/main" val="2024894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ОПИСАНИЕ ОТРАСЛИ И КОМПАНИИ</a:t>
            </a:r>
            <a:endParaRPr lang="ru-RU" dirty="0"/>
          </a:p>
        </p:txBody>
      </p:sp>
      <p:sp>
        <p:nvSpPr>
          <p:cNvPr id="3" name="Объект 2"/>
          <p:cNvSpPr>
            <a:spLocks noGrp="1"/>
          </p:cNvSpPr>
          <p:nvPr>
            <p:ph idx="1"/>
          </p:nvPr>
        </p:nvSpPr>
        <p:spPr>
          <a:xfrm>
            <a:off x="179512" y="1600200"/>
            <a:ext cx="8507288" cy="5213176"/>
          </a:xfrm>
        </p:spPr>
        <p:txBody>
          <a:bodyPr>
            <a:normAutofit fontScale="47500" lnSpcReduction="20000"/>
          </a:bodyPr>
          <a:lstStyle/>
          <a:p>
            <a:pPr marL="0" indent="0" algn="just">
              <a:buNone/>
            </a:pPr>
            <a:r>
              <a:rPr lang="ru-RU" dirty="0" smtClean="0"/>
              <a:t>	По данным аналитического агентства </a:t>
            </a:r>
            <a:r>
              <a:rPr lang="ru-RU" dirty="0" err="1" smtClean="0"/>
              <a:t>Автостат</a:t>
            </a:r>
            <a:r>
              <a:rPr lang="ru-RU" dirty="0" smtClean="0"/>
              <a:t> российский автопарк за период </a:t>
            </a:r>
            <a:br>
              <a:rPr lang="ru-RU" dirty="0" smtClean="0"/>
            </a:br>
            <a:r>
              <a:rPr lang="ru-RU" b="1" dirty="0" smtClean="0"/>
              <a:t>2010-2020 гг.</a:t>
            </a:r>
            <a:r>
              <a:rPr lang="ru-RU" dirty="0" smtClean="0"/>
              <a:t> вырос на </a:t>
            </a:r>
            <a:r>
              <a:rPr lang="ru-RU" b="1" dirty="0" smtClean="0"/>
              <a:t>30%</a:t>
            </a:r>
            <a:r>
              <a:rPr lang="ru-RU" dirty="0" smtClean="0"/>
              <a:t>. В начале </a:t>
            </a:r>
            <a:r>
              <a:rPr lang="ru-RU" b="1" dirty="0" smtClean="0"/>
              <a:t>2010 года</a:t>
            </a:r>
            <a:r>
              <a:rPr lang="ru-RU" dirty="0" smtClean="0"/>
              <a:t> объем всех транспортных средств составлял </a:t>
            </a:r>
            <a:r>
              <a:rPr lang="ru-RU" b="1" dirty="0" smtClean="0"/>
              <a:t>43,9 </a:t>
            </a:r>
            <a:r>
              <a:rPr lang="ru-RU" b="1" dirty="0" err="1" smtClean="0"/>
              <a:t>млн</a:t>
            </a:r>
            <a:r>
              <a:rPr lang="ru-RU" b="1" dirty="0" smtClean="0"/>
              <a:t> ед.</a:t>
            </a:r>
            <a:r>
              <a:rPr lang="ru-RU" dirty="0" smtClean="0"/>
              <a:t>, а в </a:t>
            </a:r>
            <a:r>
              <a:rPr lang="ru-RU" b="1" dirty="0" smtClean="0"/>
              <a:t>2020 году</a:t>
            </a:r>
            <a:r>
              <a:rPr lang="ru-RU" dirty="0" smtClean="0"/>
              <a:t> он увеличился на практически на </a:t>
            </a:r>
            <a:r>
              <a:rPr lang="ru-RU" b="1" dirty="0" smtClean="0"/>
              <a:t>15 </a:t>
            </a:r>
            <a:r>
              <a:rPr lang="ru-RU" b="1" dirty="0" err="1" smtClean="0"/>
              <a:t>млн</a:t>
            </a:r>
            <a:r>
              <a:rPr lang="ru-RU" dirty="0" smtClean="0"/>
              <a:t> и составил </a:t>
            </a:r>
            <a:r>
              <a:rPr lang="ru-RU" b="1" dirty="0" smtClean="0"/>
              <a:t>58,7 </a:t>
            </a:r>
            <a:r>
              <a:rPr lang="ru-RU" b="1" dirty="0" err="1" smtClean="0"/>
              <a:t>млн</a:t>
            </a:r>
            <a:r>
              <a:rPr lang="ru-RU" b="1" dirty="0" smtClean="0"/>
              <a:t> ед.</a:t>
            </a:r>
          </a:p>
          <a:p>
            <a:pPr marL="0" indent="0" algn="just">
              <a:buNone/>
            </a:pPr>
            <a:r>
              <a:rPr lang="ru-RU" dirty="0" smtClean="0"/>
              <a:t>	Общее </a:t>
            </a:r>
            <a:r>
              <a:rPr lang="ru-RU" dirty="0"/>
              <a:t>количество автомобильных моек в России составляет более 12 тысяч, однако этого недостаточно для удовлетворения спроса на услуги автомоек. Потребность в автомобильных мойках возрастает на 110 единиц ежегодно</a:t>
            </a:r>
            <a:r>
              <a:rPr lang="ru-RU" dirty="0" smtClean="0"/>
              <a:t>.</a:t>
            </a:r>
          </a:p>
          <a:p>
            <a:pPr marL="0" indent="0" algn="just">
              <a:buNone/>
            </a:pPr>
            <a:r>
              <a:rPr lang="ru-RU" dirty="0" smtClean="0"/>
              <a:t>	Автомойки </a:t>
            </a:r>
            <a:r>
              <a:rPr lang="ru-RU" dirty="0"/>
              <a:t>остаются довольно востребованным и прибыльным видом бизнеса. Тенденции </a:t>
            </a:r>
            <a:r>
              <a:rPr lang="ru-RU" dirty="0" err="1"/>
              <a:t>автомоечного</a:t>
            </a:r>
            <a:r>
              <a:rPr lang="ru-RU" dirty="0"/>
              <a:t> рынка отражают рост популярности моек самообслуживания. В Европе доля моек по принципу самообслуживания составляет 50%, а в России только 10% - то есть, ниша почти свободна. На данный момент рынок автомоек самообслуживания пребывает в стадии активного развития, что объясняется и инвестиционной привлекательностью бизнеса – первоначальные вложения окупаются в течение 1-1,5 лет, а рентабельность составляет 85% и выше.</a:t>
            </a:r>
          </a:p>
          <a:p>
            <a:pPr marL="0" indent="0" algn="just">
              <a:buNone/>
            </a:pPr>
            <a:r>
              <a:rPr lang="ru-RU" dirty="0" smtClean="0"/>
              <a:t>	</a:t>
            </a:r>
            <a:r>
              <a:rPr lang="ru-RU" dirty="0" err="1" smtClean="0"/>
              <a:t>Автомойка</a:t>
            </a:r>
            <a:r>
              <a:rPr lang="ru-RU" dirty="0" smtClean="0"/>
              <a:t> </a:t>
            </a:r>
            <a:r>
              <a:rPr lang="ru-RU" dirty="0"/>
              <a:t>самообслуживания представляет собой автоматизированный сервис, при помощи которого автовладелец может самостоятельно ухаживать за своим автомобилем. Для этого в </a:t>
            </a:r>
            <a:r>
              <a:rPr lang="ru-RU" dirty="0" err="1"/>
              <a:t>автомоечном</a:t>
            </a:r>
            <a:r>
              <a:rPr lang="ru-RU" dirty="0"/>
              <a:t> комплексе установлены стационарные посты, рассчитанные на одно </a:t>
            </a:r>
            <a:r>
              <a:rPr lang="ru-RU" dirty="0" err="1"/>
              <a:t>машино</a:t>
            </a:r>
            <a:r>
              <a:rPr lang="ru-RU" dirty="0"/>
              <a:t>-место и оснащенные панелью с подключенным оборудованием. Простой интерфейс позволяет выбирать ряд оплаченных услуг, таких как: мойка – горячей или холодной водой, с пеной, с осмосом; натирка воском; сушка; сухая и влажная уборка салона и багажника автомобиля с помощью пылесоса. В зависимости от количества выбранных услуг, формируется итоговая стоимость мойки – средний чек составляет 90-150 рублей. Полноценная мойка автомобиля на постах самообслуживания занимает </a:t>
            </a:r>
            <a:r>
              <a:rPr lang="ru-RU" dirty="0" smtClean="0"/>
              <a:t>10 </a:t>
            </a:r>
            <a:r>
              <a:rPr lang="ru-RU" dirty="0"/>
              <a:t>минут, что позволяет избежать длинных очередей и экономить на персонале – достаточно будет двух операторов, работающих посменно.</a:t>
            </a:r>
          </a:p>
          <a:p>
            <a:endParaRPr lang="ru-RU" dirty="0"/>
          </a:p>
        </p:txBody>
      </p:sp>
    </p:spTree>
    <p:extLst>
      <p:ext uri="{BB962C8B-B14F-4D97-AF65-F5344CB8AC3E}">
        <p14:creationId xmlns="" xmlns:p14="http://schemas.microsoft.com/office/powerpoint/2010/main" val="219186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Описание отрасли и компании</a:t>
            </a:r>
            <a:endParaRPr lang="ru-RU" dirty="0"/>
          </a:p>
        </p:txBody>
      </p:sp>
      <p:pic>
        <p:nvPicPr>
          <p:cNvPr id="1026" name="Picture 2" descr="C:\Users\Федюшкины\Desktop\Autostat_Info_1.jpg"/>
          <p:cNvPicPr>
            <a:picLocks noChangeAspect="1" noChangeArrowheads="1"/>
          </p:cNvPicPr>
          <p:nvPr/>
        </p:nvPicPr>
        <p:blipFill>
          <a:blip r:embed="rId2" cstate="print"/>
          <a:srcRect/>
          <a:stretch>
            <a:fillRect/>
          </a:stretch>
        </p:blipFill>
        <p:spPr bwMode="auto">
          <a:xfrm>
            <a:off x="971600" y="1124744"/>
            <a:ext cx="7255631" cy="5441428"/>
          </a:xfrm>
          <a:prstGeom prst="rect">
            <a:avLst/>
          </a:prstGeom>
          <a:noFill/>
        </p:spPr>
      </p:pic>
    </p:spTree>
    <p:extLst>
      <p:ext uri="{BB962C8B-B14F-4D97-AF65-F5344CB8AC3E}">
        <p14:creationId xmlns="" xmlns:p14="http://schemas.microsoft.com/office/powerpoint/2010/main" val="4160230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ОПИСАНИЕ </a:t>
            </a:r>
            <a:r>
              <a:rPr lang="ru-RU" dirty="0"/>
              <a:t>ТОВАРОВ И УСЛУГ</a:t>
            </a:r>
            <a:br>
              <a:rPr lang="ru-RU" dirty="0"/>
            </a:br>
            <a:endParaRPr lang="ru-RU" dirty="0"/>
          </a:p>
        </p:txBody>
      </p:sp>
      <p:sp>
        <p:nvSpPr>
          <p:cNvPr id="3" name="Объект 2"/>
          <p:cNvSpPr>
            <a:spLocks noGrp="1"/>
          </p:cNvSpPr>
          <p:nvPr>
            <p:ph idx="1"/>
          </p:nvPr>
        </p:nvSpPr>
        <p:spPr/>
        <p:txBody>
          <a:bodyPr/>
          <a:lstStyle/>
          <a:p>
            <a:pPr marL="0" indent="0" algn="ctr">
              <a:buNone/>
            </a:pPr>
            <a:endParaRPr lang="ru-RU" dirty="0" smtClean="0"/>
          </a:p>
          <a:p>
            <a:pPr marL="0" indent="0" algn="ctr">
              <a:buNone/>
            </a:pPr>
            <a:r>
              <a:rPr lang="ru-RU" dirty="0" smtClean="0"/>
              <a:t>При организации автомойки нами рассмотрено два ключевых параметра – территориальное расположение и оборудование, обеспечивающее спектр услуг. Именно от этих двух параметров зависит рентабельность автомойки.</a:t>
            </a:r>
            <a:endParaRPr lang="ru-RU" dirty="0"/>
          </a:p>
        </p:txBody>
      </p:sp>
    </p:spTree>
    <p:extLst>
      <p:ext uri="{BB962C8B-B14F-4D97-AF65-F5344CB8AC3E}">
        <p14:creationId xmlns="" xmlns:p14="http://schemas.microsoft.com/office/powerpoint/2010/main" val="4190226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Расположение</a:t>
            </a:r>
            <a:endParaRPr lang="ru-RU" dirty="0"/>
          </a:p>
        </p:txBody>
      </p:sp>
      <p:sp>
        <p:nvSpPr>
          <p:cNvPr id="3" name="Объект 2"/>
          <p:cNvSpPr>
            <a:spLocks noGrp="1"/>
          </p:cNvSpPr>
          <p:nvPr>
            <p:ph idx="1"/>
          </p:nvPr>
        </p:nvSpPr>
        <p:spPr/>
        <p:txBody>
          <a:bodyPr>
            <a:normAutofit fontScale="47500" lnSpcReduction="20000"/>
          </a:bodyPr>
          <a:lstStyle/>
          <a:p>
            <a:pPr marL="0" indent="0" algn="just">
              <a:buNone/>
            </a:pPr>
            <a:r>
              <a:rPr lang="ru-RU" dirty="0" smtClean="0"/>
              <a:t> 	Наиболее существенным вопросом при организации автомойки является поиск подходящего участка и сбор всей необходимой документации по строительству автомойки. Нами будет выбрано удобное расположение автомойки, так как от этого зависит ее прибыльность. Наиболее привлекательными участками для автомойки являются те, что находятся в зоне высокого, но медленного трафика:</a:t>
            </a:r>
          </a:p>
          <a:p>
            <a:endParaRPr lang="ru-RU" dirty="0" smtClean="0"/>
          </a:p>
          <a:p>
            <a:r>
              <a:rPr lang="ru-RU" dirty="0" smtClean="0"/>
              <a:t>- парковки </a:t>
            </a:r>
            <a:r>
              <a:rPr lang="ru-RU" dirty="0" err="1" smtClean="0"/>
              <a:t>мегакомплексов</a:t>
            </a:r>
            <a:r>
              <a:rPr lang="ru-RU" dirty="0" smtClean="0"/>
              <a:t>, торговых центров;</a:t>
            </a:r>
          </a:p>
          <a:p>
            <a:endParaRPr lang="ru-RU" dirty="0" smtClean="0"/>
          </a:p>
          <a:p>
            <a:r>
              <a:rPr lang="ru-RU" dirty="0" smtClean="0"/>
              <a:t>- АЗС;</a:t>
            </a:r>
          </a:p>
          <a:p>
            <a:endParaRPr lang="ru-RU" dirty="0" smtClean="0"/>
          </a:p>
          <a:p>
            <a:r>
              <a:rPr lang="ru-RU" dirty="0" smtClean="0"/>
              <a:t>- автостоянки;</a:t>
            </a:r>
          </a:p>
          <a:p>
            <a:endParaRPr lang="ru-RU" dirty="0" smtClean="0"/>
          </a:p>
          <a:p>
            <a:r>
              <a:rPr lang="ru-RU" dirty="0" smtClean="0"/>
              <a:t>- площади на въезде в спальные районы;</a:t>
            </a:r>
          </a:p>
          <a:p>
            <a:endParaRPr lang="ru-RU" dirty="0" smtClean="0"/>
          </a:p>
          <a:p>
            <a:r>
              <a:rPr lang="ru-RU" dirty="0" smtClean="0"/>
              <a:t>- оживленные городские улицы;</a:t>
            </a:r>
          </a:p>
          <a:p>
            <a:endParaRPr lang="ru-RU" dirty="0" smtClean="0"/>
          </a:p>
          <a:p>
            <a:r>
              <a:rPr lang="ru-RU" dirty="0" smtClean="0"/>
              <a:t>- въезд в город.</a:t>
            </a:r>
          </a:p>
          <a:p>
            <a:pPr>
              <a:buNone/>
            </a:pPr>
            <a:endParaRPr lang="ru-RU" dirty="0" smtClean="0"/>
          </a:p>
          <a:p>
            <a:r>
              <a:rPr lang="ru-RU" dirty="0" smtClean="0"/>
              <a:t>- выезд из города.</a:t>
            </a:r>
          </a:p>
          <a:p>
            <a:pPr>
              <a:buNone/>
            </a:pPr>
            <a:endParaRPr lang="ru-RU" dirty="0" smtClean="0"/>
          </a:p>
        </p:txBody>
      </p:sp>
    </p:spTree>
    <p:extLst>
      <p:ext uri="{BB962C8B-B14F-4D97-AF65-F5344CB8AC3E}">
        <p14:creationId xmlns="" xmlns:p14="http://schemas.microsoft.com/office/powerpoint/2010/main" val="2468745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Оборудование</a:t>
            </a:r>
            <a:endParaRPr lang="ru-RU" dirty="0"/>
          </a:p>
        </p:txBody>
      </p:sp>
      <p:sp>
        <p:nvSpPr>
          <p:cNvPr id="3" name="Объект 2"/>
          <p:cNvSpPr>
            <a:spLocks noGrp="1"/>
          </p:cNvSpPr>
          <p:nvPr>
            <p:ph idx="1"/>
          </p:nvPr>
        </p:nvSpPr>
        <p:spPr>
          <a:xfrm>
            <a:off x="467544" y="1412776"/>
            <a:ext cx="8229600" cy="5141168"/>
          </a:xfrm>
        </p:spPr>
        <p:txBody>
          <a:bodyPr>
            <a:normAutofit fontScale="55000" lnSpcReduction="20000"/>
          </a:bodyPr>
          <a:lstStyle/>
          <a:p>
            <a:pPr marL="0" indent="0" algn="just">
              <a:buNone/>
            </a:pPr>
            <a:r>
              <a:rPr lang="ru-RU" dirty="0" smtClean="0"/>
              <a:t>	Оборудование и услуги. Клиенты отдадут предпочтение той мойке, которая будет оснащена удобным и качественным оборудованием, имеющим широкий функционал по оптимальной стоимости. Отличным решением для автомойки, работающее 24 часа в сутки станет - мойка самообслуживания </a:t>
            </a:r>
            <a:r>
              <a:rPr lang="ru-RU" dirty="0" err="1" smtClean="0"/>
              <a:t>Avant</a:t>
            </a:r>
            <a:r>
              <a:rPr lang="ru-RU" dirty="0" smtClean="0"/>
              <a:t> . Мойка самообслуживания </a:t>
            </a:r>
            <a:r>
              <a:rPr lang="ru-RU" dirty="0" err="1" smtClean="0"/>
              <a:t>Avant</a:t>
            </a:r>
            <a:r>
              <a:rPr lang="ru-RU" dirty="0" smtClean="0"/>
              <a:t>, вобравшую в себя всё самое лучшее от своих предшественников. Если вам нужно самое совершенное решение на рынке, которое удовлетворит все запросы клиентов, а своему владельцу обеспечит </a:t>
            </a:r>
            <a:r>
              <a:rPr lang="ru-RU" dirty="0" err="1" smtClean="0"/>
              <a:t>беспроблемный</a:t>
            </a:r>
            <a:r>
              <a:rPr lang="ru-RU" dirty="0" smtClean="0"/>
              <a:t> доход - ваш выбор </a:t>
            </a:r>
            <a:r>
              <a:rPr lang="ru-RU" dirty="0" err="1" smtClean="0"/>
              <a:t>Avant</a:t>
            </a:r>
            <a:r>
              <a:rPr lang="ru-RU" dirty="0" smtClean="0"/>
              <a:t>. Это максимально надежный и неприхотливый автомат Калашникова среди всех моек самообслуживания.</a:t>
            </a:r>
          </a:p>
          <a:p>
            <a:r>
              <a:rPr lang="ru-RU" dirty="0" smtClean="0"/>
              <a:t>Основные преимущества мойки </a:t>
            </a:r>
            <a:r>
              <a:rPr lang="ru-RU" dirty="0" err="1" smtClean="0"/>
              <a:t>Avant</a:t>
            </a:r>
            <a:endParaRPr lang="ru-RU" dirty="0" smtClean="0"/>
          </a:p>
          <a:p>
            <a:r>
              <a:rPr lang="ru-RU" dirty="0" smtClean="0"/>
              <a:t>13 программ мойки на выбор</a:t>
            </a:r>
          </a:p>
          <a:p>
            <a:r>
              <a:rPr lang="ru-RU" dirty="0" smtClean="0"/>
              <a:t>Проверенный и функциональный дизайн терминала</a:t>
            </a:r>
          </a:p>
          <a:p>
            <a:r>
              <a:rPr lang="ru-RU" dirty="0" smtClean="0"/>
              <a:t>Герметичные сенсорные кнопки управления</a:t>
            </a:r>
          </a:p>
          <a:p>
            <a:r>
              <a:rPr lang="ru-RU" dirty="0" smtClean="0"/>
              <a:t>Полный интернет-контроль вашего комплекса</a:t>
            </a:r>
          </a:p>
          <a:p>
            <a:r>
              <a:rPr lang="ru-RU" dirty="0" smtClean="0"/>
              <a:t>Компактные размеры модуля в машинном отделении</a:t>
            </a:r>
          </a:p>
          <a:p>
            <a:r>
              <a:rPr lang="ru-RU" dirty="0" smtClean="0"/>
              <a:t>7-мь вариантов подающих насосов</a:t>
            </a:r>
          </a:p>
          <a:p>
            <a:r>
              <a:rPr lang="ru-RU" dirty="0" smtClean="0"/>
              <a:t>Система стабилизации давления</a:t>
            </a:r>
          </a:p>
          <a:p>
            <a:r>
              <a:rPr lang="ru-RU" dirty="0" smtClean="0"/>
              <a:t>Возможность расхода уменьшенного объема воды</a:t>
            </a:r>
          </a:p>
          <a:p>
            <a:r>
              <a:rPr lang="ru-RU" dirty="0" smtClean="0"/>
              <a:t>Сниженное энергопотребление</a:t>
            </a:r>
            <a:endParaRPr lang="ru-RU" dirty="0"/>
          </a:p>
        </p:txBody>
      </p:sp>
    </p:spTree>
    <p:extLst>
      <p:ext uri="{BB962C8B-B14F-4D97-AF65-F5344CB8AC3E}">
        <p14:creationId xmlns="" xmlns:p14="http://schemas.microsoft.com/office/powerpoint/2010/main" val="204513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a:t>
            </a:r>
            <a:r>
              <a:rPr lang="ru-RU" dirty="0" smtClean="0"/>
              <a:t>одготовка строительной и разрешительной документации</a:t>
            </a:r>
            <a:endParaRPr lang="ru-RU" dirty="0"/>
          </a:p>
        </p:txBody>
      </p:sp>
      <p:sp>
        <p:nvSpPr>
          <p:cNvPr id="3" name="Объект 2"/>
          <p:cNvSpPr>
            <a:spLocks noGrp="1"/>
          </p:cNvSpPr>
          <p:nvPr>
            <p:ph idx="1"/>
          </p:nvPr>
        </p:nvSpPr>
        <p:spPr>
          <a:xfrm>
            <a:off x="457200" y="1600200"/>
            <a:ext cx="8229600" cy="4997152"/>
          </a:xfrm>
        </p:spPr>
        <p:txBody>
          <a:bodyPr>
            <a:normAutofit fontScale="40000" lnSpcReduction="20000"/>
          </a:bodyPr>
          <a:lstStyle/>
          <a:p>
            <a:r>
              <a:rPr lang="ru-RU" dirty="0" smtClean="0"/>
              <a:t>Следующим этапом является подготовка строительной и разрешительной документации. Перечень необходимой документации включает:</a:t>
            </a:r>
          </a:p>
          <a:p>
            <a:endParaRPr lang="ru-RU" dirty="0" smtClean="0"/>
          </a:p>
          <a:p>
            <a:r>
              <a:rPr lang="ru-RU" dirty="0" smtClean="0"/>
              <a:t>- Разрешение от СЭС;</a:t>
            </a:r>
          </a:p>
          <a:p>
            <a:endParaRPr lang="ru-RU" dirty="0" smtClean="0"/>
          </a:p>
          <a:p>
            <a:r>
              <a:rPr lang="ru-RU" dirty="0" smtClean="0"/>
              <a:t>- Разрешение от пожарной охраны;</a:t>
            </a:r>
          </a:p>
          <a:p>
            <a:endParaRPr lang="ru-RU" dirty="0" smtClean="0"/>
          </a:p>
          <a:p>
            <a:r>
              <a:rPr lang="ru-RU" dirty="0" smtClean="0"/>
              <a:t>- Разрешение от градостроительных органов;</a:t>
            </a:r>
          </a:p>
          <a:p>
            <a:endParaRPr lang="ru-RU" dirty="0" smtClean="0"/>
          </a:p>
          <a:p>
            <a:r>
              <a:rPr lang="ru-RU" dirty="0" smtClean="0"/>
              <a:t>- Заверенная в БТИ копия проекта автомойки самообслуживания;</a:t>
            </a:r>
          </a:p>
          <a:p>
            <a:endParaRPr lang="ru-RU" dirty="0" smtClean="0"/>
          </a:p>
          <a:p>
            <a:r>
              <a:rPr lang="ru-RU" dirty="0" smtClean="0"/>
              <a:t>- Разрешение от экологической службы.</a:t>
            </a:r>
          </a:p>
          <a:p>
            <a:endParaRPr lang="ru-RU" dirty="0" smtClean="0"/>
          </a:p>
          <a:p>
            <a:r>
              <a:rPr lang="ru-RU" dirty="0" smtClean="0"/>
              <a:t> Если участок арендуемый, к указанному списку следует добавить:</a:t>
            </a:r>
          </a:p>
          <a:p>
            <a:endParaRPr lang="ru-RU" dirty="0" smtClean="0"/>
          </a:p>
          <a:p>
            <a:r>
              <a:rPr lang="ru-RU" dirty="0" smtClean="0"/>
              <a:t>- План земельного участка;</a:t>
            </a:r>
          </a:p>
          <a:p>
            <a:endParaRPr lang="ru-RU" dirty="0" smtClean="0"/>
          </a:p>
          <a:p>
            <a:r>
              <a:rPr lang="ru-RU" dirty="0" smtClean="0"/>
              <a:t>- План здания, которое будет построено;</a:t>
            </a:r>
          </a:p>
          <a:p>
            <a:endParaRPr lang="ru-RU" dirty="0" smtClean="0"/>
          </a:p>
          <a:p>
            <a:r>
              <a:rPr lang="ru-RU" dirty="0" smtClean="0"/>
              <a:t>- Разрешение местного исполнительного комитета.</a:t>
            </a:r>
          </a:p>
          <a:p>
            <a:endParaRPr lang="ru-RU" dirty="0" smtClean="0"/>
          </a:p>
          <a:p>
            <a:r>
              <a:rPr lang="ru-RU" dirty="0" smtClean="0"/>
              <a:t>На согласование проекта уйдет до 6 месяцев, этап строительства и ввода в эксплуатацию займет 2-3 месяца. В среднем, для запуска автомойки, построенной с нуля, потребуется около года.</a:t>
            </a:r>
            <a:endParaRPr lang="ru-RU" dirty="0"/>
          </a:p>
        </p:txBody>
      </p:sp>
    </p:spTree>
    <p:extLst>
      <p:ext uri="{BB962C8B-B14F-4D97-AF65-F5344CB8AC3E}">
        <p14:creationId xmlns="" xmlns:p14="http://schemas.microsoft.com/office/powerpoint/2010/main" val="19611145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984</Words>
  <Application>Microsoft Office PowerPoint</Application>
  <PresentationFormat>Экран (4:3)</PresentationFormat>
  <Paragraphs>186</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Бизнес-план автомойки самообслуживания</vt:lpstr>
      <vt:lpstr>Резюме проекта</vt:lpstr>
      <vt:lpstr>Преимущества данного бизнеса </vt:lpstr>
      <vt:lpstr>ОПИСАНИЕ ОТРАСЛИ И КОМПАНИИ</vt:lpstr>
      <vt:lpstr>Описание отрасли и компании</vt:lpstr>
      <vt:lpstr> ОПИСАНИЕ ТОВАРОВ И УСЛУГ </vt:lpstr>
      <vt:lpstr>Расположение</vt:lpstr>
      <vt:lpstr>Оборудование</vt:lpstr>
      <vt:lpstr>Подготовка строительной и разрешительной документации</vt:lpstr>
      <vt:lpstr>Весь этап строительства автомойки</vt:lpstr>
      <vt:lpstr>Продажи и маркетинг</vt:lpstr>
      <vt:lpstr>План производства</vt:lpstr>
      <vt:lpstr>Оптимальный штат сотрудников</vt:lpstr>
      <vt:lpstr>Поток клиентов</vt:lpstr>
      <vt:lpstr>Организационный план</vt:lpstr>
      <vt:lpstr>Финансовый план</vt:lpstr>
      <vt:lpstr>Финансовый план</vt:lpstr>
      <vt:lpstr>Финансовый план</vt:lpstr>
      <vt:lpstr>Оценка эффективности</vt:lpstr>
      <vt:lpstr>Возможные риски</vt:lpstr>
      <vt:lpstr>Внешние факторы риска</vt:lpstr>
    </vt:vector>
  </TitlesOfParts>
  <Company>diakov.net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Бизнес-план автомойки самообслуживания</dc:title>
  <dc:creator>Юзер</dc:creator>
  <cp:lastModifiedBy>Федюшкины</cp:lastModifiedBy>
  <cp:revision>16</cp:revision>
  <dcterms:created xsi:type="dcterms:W3CDTF">2018-04-10T07:49:46Z</dcterms:created>
  <dcterms:modified xsi:type="dcterms:W3CDTF">2020-11-22T11:54:36Z</dcterms:modified>
</cp:coreProperties>
</file>