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59" r:id="rId3"/>
    <p:sldId id="285" r:id="rId4"/>
    <p:sldId id="283" r:id="rId5"/>
    <p:sldId id="284" r:id="rId6"/>
    <p:sldId id="258" r:id="rId7"/>
    <p:sldId id="260" r:id="rId8"/>
    <p:sldId id="261" r:id="rId9"/>
    <p:sldId id="257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  <p:sldId id="273" r:id="rId23"/>
    <p:sldId id="281" r:id="rId24"/>
    <p:sldId id="274" r:id="rId25"/>
    <p:sldId id="276" r:id="rId26"/>
    <p:sldId id="277" r:id="rId27"/>
    <p:sldId id="278" r:id="rId28"/>
    <p:sldId id="279" r:id="rId29"/>
    <p:sldId id="280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howGuides="1">
      <p:cViewPr>
        <p:scale>
          <a:sx n="60" d="100"/>
          <a:sy n="60" d="100"/>
        </p:scale>
        <p:origin x="-94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894609506198119"/>
          <c:y val="0"/>
          <c:w val="0.66408369685278312"/>
          <c:h val="0.9453004612567129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Садковый рак</c:v>
                </c:pt>
                <c:pt idx="1">
                  <c:v>Варено мороженный рак</c:v>
                </c:pt>
                <c:pt idx="2">
                  <c:v>Охлажденный рак</c:v>
                </c:pt>
                <c:pt idx="3">
                  <c:v>Дикий рак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Садковый рак</c:v>
                </c:pt>
                <c:pt idx="1">
                  <c:v>Варено мороженный рак</c:v>
                </c:pt>
                <c:pt idx="2">
                  <c:v>Охлажденный рак</c:v>
                </c:pt>
                <c:pt idx="3">
                  <c:v>Дикий рак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gradFill>
              <a:gsLst>
                <a:gs pos="34000">
                  <a:srgbClr val="000000">
                    <a:lumMod val="48000"/>
                    <a:lumOff val="52000"/>
                  </a:srgbClr>
                </a:gs>
                <a:gs pos="100000">
                  <a:srgbClr val="0070C0">
                    <a:lumMod val="94000"/>
                  </a:srgbClr>
                </a:gs>
              </a:gsLst>
              <a:lin ang="2700000" scaled="1"/>
            </a:gra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27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27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2700000" scaled="0"/>
              </a:gradFill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2700000" scaled="0"/>
              </a:gradFill>
            </c:spPr>
          </c:dPt>
          <c:cat>
            <c:strRef>
              <c:f>Лист1!$A$2:$A$5</c:f>
              <c:strCache>
                <c:ptCount val="4"/>
                <c:pt idx="0">
                  <c:v>Садковый рак</c:v>
                </c:pt>
                <c:pt idx="1">
                  <c:v>Варено мороженный рак</c:v>
                </c:pt>
                <c:pt idx="2">
                  <c:v>Охлажденный рак</c:v>
                </c:pt>
                <c:pt idx="3">
                  <c:v>Дикий рак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6"/>
        <c:gapDepth val="500"/>
        <c:shape val="box"/>
        <c:axId val="34729472"/>
        <c:axId val="33925376"/>
        <c:axId val="0"/>
      </c:bar3DChart>
      <c:catAx>
        <c:axId val="34729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3925376"/>
        <c:crosses val="autoZero"/>
        <c:auto val="1"/>
        <c:lblAlgn val="ctr"/>
        <c:lblOffset val="100"/>
        <c:noMultiLvlLbl val="0"/>
      </c:catAx>
      <c:valAx>
        <c:axId val="33925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729472"/>
        <c:crosses val="autoZero"/>
        <c:crossBetween val="between"/>
      </c:valAx>
      <c:spPr>
        <a:noFill/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  <a:scene3d>
          <a:camera prst="orthographicFront"/>
          <a:lightRig rig="threePt" dir="t"/>
        </a:scene3d>
        <a:sp3d>
          <a:bevelB prst="relaxedInset"/>
        </a:sp3d>
      </c:spPr>
    </c:plotArea>
    <c:legend>
      <c:legendPos val="r"/>
      <c:layout>
        <c:manualLayout>
          <c:xMode val="edge"/>
          <c:yMode val="edge"/>
          <c:x val="0.83422901502111124"/>
          <c:y val="0.21311058849918862"/>
          <c:w val="0.13973152947487863"/>
          <c:h val="0.348438721220808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tx1">
        <a:lumMod val="50000"/>
        <a:alpha val="81000"/>
      </a:schemeClr>
    </a:solidFill>
    <a:ln w="0" cap="flat" cmpd="sng" algn="ctr">
      <a:solidFill>
        <a:schemeClr val="dk1">
          <a:shade val="50000"/>
        </a:schemeClr>
      </a:solidFill>
      <a:prstDash val="solid"/>
    </a:ln>
    <a:effectLst>
      <a:glow rad="495300">
        <a:schemeClr val="accent1">
          <a:alpha val="69000"/>
        </a:schemeClr>
      </a:glow>
      <a:outerShdw blurRad="673100" dir="16620000" algn="ctr" rotWithShape="0">
        <a:srgbClr val="000000">
          <a:alpha val="71000"/>
        </a:srgbClr>
      </a:outerShdw>
      <a:softEdge rad="12700"/>
    </a:effectLst>
    <a:scene3d>
      <a:camera prst="orthographicFront"/>
      <a:lightRig rig="threePt" dir="t"/>
    </a:scene3d>
    <a:sp3d prstMaterial="metal">
      <a:bevelT/>
      <a:bevelB w="165100" prst="coolSlant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3DB45-8207-451E-A832-2AE8DDE4488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7F97-5BD4-4ACE-A43F-A72B85B2B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6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7F97-5BD4-4ACE-A43F-A72B85B2B4C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5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7F97-5BD4-4ACE-A43F-A72B85B2B4C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146417-E74B-4FD3-94FC-13C13D009BB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5335FB-448E-427A-AE1E-0260024712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022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8712" cy="194421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Система интеллектуального распределения рынка ракообразных по существующим каналам сбыта, с набором дополнительных сервисов.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3117676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3"/>
    </mc:Choice>
    <mc:Fallback xmlns="">
      <p:transition spd="slow" advTm="6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377301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 smtClean="0">
                <a:latin typeface="+mj-lt"/>
              </a:rPr>
              <a:t>Также </a:t>
            </a:r>
            <a:r>
              <a:rPr lang="ru-RU" sz="2400" b="1" dirty="0">
                <a:latin typeface="+mj-lt"/>
              </a:rPr>
              <a:t>в исследовании представлена информация об участниках ВЭД с объемами поставок: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- Рейтинг крупнейших российских импортеров и зарубежных поставщиков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- Рейтинг ведущих российских экспортеров и зарубежных покупателей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256584" cy="1268760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Данные игроков ВЭД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7"/>
    </mc:Choice>
    <mc:Fallback xmlns="">
      <p:transition spd="slow" advTm="577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373616" cy="47811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>
                <a:latin typeface="+mj-lt"/>
              </a:rPr>
              <a:t>В отчете содержатся данные по российским производителям пресноводных раков.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В том числе, по компаниям ниже: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ООО </a:t>
            </a:r>
            <a:r>
              <a:rPr lang="ru-RU" sz="2400" b="1" dirty="0" smtClean="0">
                <a:latin typeface="+mj-lt"/>
              </a:rPr>
              <a:t>АСТРАХАНЬ </a:t>
            </a:r>
            <a:r>
              <a:rPr lang="ru-RU" sz="2400" b="1" dirty="0">
                <a:latin typeface="+mj-lt"/>
              </a:rPr>
              <a:t>ФИШ`, ООО `ПОСЕЙДОН`, АО `БУРЛИНСКИЙ РЫБХОЗ`, </a:t>
            </a:r>
            <a:endParaRPr lang="ru-RU" sz="2400" b="1" dirty="0" smtClean="0">
              <a:latin typeface="+mj-lt"/>
            </a:endParaRPr>
          </a:p>
          <a:p>
            <a:pPr marL="137160" indent="0">
              <a:buNone/>
            </a:pPr>
            <a:r>
              <a:rPr lang="ru-RU" sz="2400" b="1" dirty="0" smtClean="0">
                <a:latin typeface="+mj-lt"/>
              </a:rPr>
              <a:t>ООО </a:t>
            </a:r>
            <a:r>
              <a:rPr lang="ru-RU" sz="2400" b="1" dirty="0">
                <a:latin typeface="+mj-lt"/>
              </a:rPr>
              <a:t>`ЕВРОПЕЙСКИЙ ТОРГОВЫЙ ДОМ`, </a:t>
            </a:r>
            <a:endParaRPr lang="ru-RU" sz="2400" b="1" dirty="0" smtClean="0">
              <a:latin typeface="+mj-lt"/>
            </a:endParaRPr>
          </a:p>
          <a:p>
            <a:pPr marL="137160" indent="0">
              <a:buNone/>
            </a:pPr>
            <a:r>
              <a:rPr lang="ru-RU" sz="2400" b="1" dirty="0" smtClean="0">
                <a:latin typeface="+mj-lt"/>
              </a:rPr>
              <a:t>ООО </a:t>
            </a:r>
            <a:r>
              <a:rPr lang="ru-RU" sz="2400" b="1" dirty="0">
                <a:latin typeface="+mj-lt"/>
              </a:rPr>
              <a:t>ПРОИЗВОДСТВЕННО-КОММЕРЧЕСКАЯ ФИРМА `ВОЛНА`, </a:t>
            </a:r>
            <a:endParaRPr lang="ru-RU" sz="2400" b="1" dirty="0" smtClean="0">
              <a:latin typeface="+mj-lt"/>
            </a:endParaRPr>
          </a:p>
          <a:p>
            <a:pPr marL="137160" indent="0">
              <a:buNone/>
            </a:pPr>
            <a:r>
              <a:rPr lang="ru-RU" sz="2400" b="1" dirty="0" smtClean="0">
                <a:latin typeface="+mj-lt"/>
              </a:rPr>
              <a:t>ООО </a:t>
            </a:r>
            <a:r>
              <a:rPr lang="ru-RU" sz="2400" b="1" dirty="0">
                <a:latin typeface="+mj-lt"/>
              </a:rPr>
              <a:t>`БАДИС`, ООО `РЫБХОЗ ЩИГРОВСКИЙ`, ООО `АЗОВО-ДОНСКАЯ ОСЕТРОВАЯ КОМПАНИЯ`, АО `ГЖЕЛКА`, ООО `РАК-ША</a:t>
            </a:r>
            <a:r>
              <a:rPr lang="ru-RU" sz="2400" dirty="0">
                <a:latin typeface="+mj-lt"/>
              </a:rPr>
              <a:t>`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7"/>
    </mc:Choice>
    <mc:Fallback xmlns="">
      <p:transition spd="slow" advTm="629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ru-RU" sz="2400" dirty="0" smtClean="0"/>
          </a:p>
          <a:p>
            <a:pPr marL="137160" indent="0">
              <a:buNone/>
            </a:pPr>
            <a:r>
              <a:rPr lang="ru-RU" b="1" dirty="0" smtClean="0"/>
              <a:t>-Сравнительный </a:t>
            </a:r>
            <a:r>
              <a:rPr lang="ru-RU" b="1" dirty="0"/>
              <a:t>аналитический баланс </a:t>
            </a:r>
            <a:br>
              <a:rPr lang="ru-RU" b="1" dirty="0"/>
            </a:br>
            <a:r>
              <a:rPr lang="ru-RU" b="1" dirty="0"/>
              <a:t>- Анализ платежеспособности </a:t>
            </a:r>
            <a:br>
              <a:rPr lang="ru-RU" b="1" dirty="0"/>
            </a:br>
            <a:r>
              <a:rPr lang="ru-RU" b="1" dirty="0"/>
              <a:t>- Анализ рыночной устойчивости </a:t>
            </a:r>
            <a:br>
              <a:rPr lang="ru-RU" b="1" dirty="0"/>
            </a:br>
            <a:r>
              <a:rPr lang="ru-RU" b="1" dirty="0"/>
              <a:t>- Анализ денежных потоков </a:t>
            </a:r>
            <a:br>
              <a:rPr lang="ru-RU" b="1" dirty="0"/>
            </a:br>
            <a:r>
              <a:rPr lang="ru-RU" b="1" dirty="0"/>
              <a:t>- Анализ деловой активности </a:t>
            </a:r>
            <a:br>
              <a:rPr lang="ru-RU" b="1" dirty="0"/>
            </a:br>
            <a:r>
              <a:rPr lang="ru-RU" b="1" dirty="0"/>
              <a:t>- Анализ прибыли организации </a:t>
            </a:r>
            <a:br>
              <a:rPr lang="ru-RU" b="1" dirty="0"/>
            </a:br>
            <a:r>
              <a:rPr lang="ru-RU" b="1" dirty="0"/>
              <a:t>- Анализ </a:t>
            </a:r>
            <a:r>
              <a:rPr lang="ru-RU" b="1" dirty="0" smtClean="0"/>
              <a:t>рентабельности</a:t>
            </a:r>
          </a:p>
          <a:p>
            <a:pPr marL="137160" indent="0">
              <a:buNone/>
            </a:pPr>
            <a:r>
              <a:rPr lang="ru-RU" b="1" dirty="0" smtClean="0"/>
              <a:t>Данная работа была проделана в том числе и в отношении основных конкурентов для объективности выводов.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1" y="-30288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7651">
            <a:off x="3986257" y="508704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36" y="764704"/>
            <a:ext cx="682696" cy="652218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456384" cy="21602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Плановый маркетинговый мониторинг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1630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0"/>
    </mc:Choice>
    <mc:Fallback xmlns="">
      <p:transition spd="slow" advTm="66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u="sng" dirty="0" smtClean="0"/>
              <a:t>Агрегатор продаж</a:t>
            </a:r>
            <a:endParaRPr lang="ru-RU" sz="3200" u="sng" dirty="0"/>
          </a:p>
          <a:p>
            <a:pPr marL="137160" indent="0">
              <a:buNone/>
            </a:pPr>
            <a:r>
              <a:rPr lang="ru-RU" b="1" dirty="0"/>
              <a:t>Платформа оказания услуг </a:t>
            </a:r>
            <a:r>
              <a:rPr lang="ru-RU" b="1" dirty="0" smtClean="0"/>
              <a:t>и сбыта продукции</a:t>
            </a:r>
          </a:p>
          <a:p>
            <a:pPr marL="137160" indent="0">
              <a:buNone/>
            </a:pPr>
            <a:r>
              <a:rPr lang="ru-RU" b="1" dirty="0" smtClean="0"/>
              <a:t>Интеграция </a:t>
            </a:r>
            <a:r>
              <a:rPr lang="ru-RU" b="1" dirty="0"/>
              <a:t>готовых </a:t>
            </a:r>
            <a:r>
              <a:rPr lang="ru-RU" b="1" dirty="0" smtClean="0"/>
              <a:t>бизнес-решений. </a:t>
            </a:r>
          </a:p>
          <a:p>
            <a:pPr marL="137160" indent="0">
              <a:buNone/>
            </a:pPr>
            <a:r>
              <a:rPr lang="ru-RU" b="1" dirty="0" smtClean="0"/>
              <a:t>Мы </a:t>
            </a:r>
            <a:r>
              <a:rPr lang="ru-RU" b="1" dirty="0"/>
              <a:t>охватили весь спектр необходимых процессов для </a:t>
            </a:r>
            <a:r>
              <a:rPr lang="ru-RU" b="1" dirty="0" smtClean="0"/>
              <a:t>успешной работы в этой нише. </a:t>
            </a:r>
          </a:p>
          <a:p>
            <a:pPr marL="137160" indent="0">
              <a:buNone/>
            </a:pPr>
            <a:r>
              <a:rPr lang="ru-RU" b="1" dirty="0" smtClean="0"/>
              <a:t>Только </a:t>
            </a:r>
            <a:r>
              <a:rPr lang="ru-RU" b="1" dirty="0"/>
              <a:t>самые надежные и опытные партнеры могут попасть в список Компаний партнеров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81546" y="260648"/>
            <a:ext cx="4162454" cy="142617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Структура централизованного управления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99392"/>
            <a:ext cx="5236031" cy="2237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5925">
            <a:off x="3834178" y="408426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92696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3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3"/>
    </mc:Choice>
    <mc:Fallback xmlns="">
      <p:transition spd="slow" advTm="654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744416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Платформа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коммуникационная</a:t>
            </a: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70916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Данный ресурс </a:t>
            </a:r>
            <a:r>
              <a:rPr lang="ru-RU" sz="2600" b="1" dirty="0"/>
              <a:t>позволяет выстраивать на новом уровне коммерческие связи (систему поставок, упрощение процедур торговли) и создает благоприятную почву для партнерских отношений. </a:t>
            </a:r>
          </a:p>
          <a:p>
            <a:r>
              <a:rPr lang="ru-RU" sz="2600" b="1" dirty="0"/>
              <a:t>Рынок становится более открытым и появляется масса возможностей взаимодействия и приобретения необходимых услуг на локальном рынке, избавляя от необходимости импорта материалов и оборудования из-за рубежа или продолжительного поиска делового </a:t>
            </a:r>
            <a:r>
              <a:rPr lang="ru-RU" sz="2600" b="1" dirty="0" smtClean="0"/>
              <a:t>партнёра.</a:t>
            </a: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1" y="-32183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4905">
            <a:off x="4060755" y="446089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8527">
            <a:off x="4194304" y="750125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8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0"/>
    </mc:Choice>
    <mc:Fallback xmlns="">
      <p:transition spd="slow" advTm="63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96044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Каждому участнику </a:t>
            </a:r>
            <a:r>
              <a:rPr lang="ru-RU" b="1" dirty="0"/>
              <a:t>предлагаем интегрированные решения в кратчайшие сроки с минимальными затратами трудовых и материальных </a:t>
            </a:r>
            <a:r>
              <a:rPr lang="ru-RU" b="1" dirty="0" smtClean="0"/>
              <a:t>ресурсов</a:t>
            </a:r>
          </a:p>
          <a:p>
            <a:r>
              <a:rPr lang="ru-RU" b="1" dirty="0"/>
              <a:t>Меньшая зависимость от третьих сторон, больший контроль над операциями по продажам, большая близость к потребителю, более быстрая реакция на действия рынка.</a:t>
            </a: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99392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1470">
            <a:off x="4121576" y="479693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82696" cy="652218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744416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Платформа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коммуникационная</a:t>
            </a: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44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3"/>
    </mc:Choice>
    <mc:Fallback xmlns="">
      <p:transition spd="slow" advTm="646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/>
          <a:lstStyle/>
          <a:p>
            <a:pPr lvl="0" fontAlgn="base"/>
            <a:r>
              <a:rPr lang="ru-RU" b="1" dirty="0" smtClean="0"/>
              <a:t>Формирование </a:t>
            </a:r>
            <a:r>
              <a:rPr lang="ru-RU" b="1" dirty="0"/>
              <a:t>стратегии развития </a:t>
            </a:r>
            <a:r>
              <a:rPr lang="ru-RU" b="1" dirty="0" smtClean="0"/>
              <a:t>продаж;</a:t>
            </a:r>
            <a:endParaRPr lang="ru-RU" b="1" dirty="0"/>
          </a:p>
          <a:p>
            <a:pPr lvl="0" fontAlgn="base"/>
            <a:r>
              <a:rPr lang="ru-RU" b="1" dirty="0" smtClean="0"/>
              <a:t>Сопровождение для </a:t>
            </a:r>
            <a:r>
              <a:rPr lang="ru-RU" b="1" dirty="0"/>
              <a:t>коммерческого </a:t>
            </a:r>
            <a:r>
              <a:rPr lang="ru-RU" b="1" dirty="0" smtClean="0"/>
              <a:t>отдела;</a:t>
            </a:r>
            <a:endParaRPr lang="ru-RU" b="1" dirty="0"/>
          </a:p>
          <a:p>
            <a:pPr lvl="0" fontAlgn="base"/>
            <a:r>
              <a:rPr lang="ru-RU" b="1" dirty="0" smtClean="0"/>
              <a:t>Взаимопомощь в развитии </a:t>
            </a:r>
            <a:r>
              <a:rPr lang="ru-RU" b="1" dirty="0"/>
              <a:t>продаж на федеральном и международном </a:t>
            </a:r>
            <a:r>
              <a:rPr lang="ru-RU" b="1" dirty="0" smtClean="0"/>
              <a:t>рынке;</a:t>
            </a:r>
            <a:endParaRPr lang="ru-RU" b="1" dirty="0"/>
          </a:p>
          <a:p>
            <a:pPr lvl="0" fontAlgn="base"/>
            <a:r>
              <a:rPr lang="ru-RU" b="1" dirty="0"/>
              <a:t>Формирование эффективного пула </a:t>
            </a:r>
            <a:r>
              <a:rPr lang="ru-RU" b="1" dirty="0" smtClean="0"/>
              <a:t>дистрибьюторов;</a:t>
            </a:r>
          </a:p>
          <a:p>
            <a:pPr lvl="0" fontAlgn="base"/>
            <a:r>
              <a:rPr lang="ru-RU" b="1" dirty="0" smtClean="0"/>
              <a:t>Юридическое сопровождение;</a:t>
            </a:r>
          </a:p>
          <a:p>
            <a:pPr lvl="0" fontAlgn="base"/>
            <a:r>
              <a:rPr lang="ru-RU" b="1" dirty="0" smtClean="0"/>
              <a:t>Логистика сделки.</a:t>
            </a:r>
          </a:p>
          <a:p>
            <a:pPr marL="137160" lvl="0" indent="0" fontAlgn="base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8866" y="404664"/>
            <a:ext cx="403244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/>
              <a:t> </a:t>
            </a:r>
            <a:r>
              <a:rPr lang="ru-RU" sz="4000" u="sng" dirty="0"/>
              <a:t>Для производителей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669">
            <a:off x="3928647" y="579098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4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5"/>
    </mc:Choice>
    <mc:Fallback xmlns="">
      <p:transition spd="slow" advTm="689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1" y="-32183"/>
            <a:ext cx="5236031" cy="2237047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4832">
            <a:off x="4092658" y="518324"/>
            <a:ext cx="1505588" cy="14019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60648"/>
            <a:ext cx="3744416" cy="1143000"/>
          </a:xfrm>
        </p:spPr>
        <p:txBody>
          <a:bodyPr>
            <a:noAutofit/>
          </a:bodyPr>
          <a:lstStyle/>
          <a:p>
            <a:r>
              <a:rPr lang="ru-RU" sz="3200" u="sng" dirty="0">
                <a:effectLst/>
              </a:rPr>
              <a:t>Для дистрибьюторов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82696" cy="652218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57200" y="1916832"/>
            <a:ext cx="8229600" cy="439252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r>
              <a:rPr lang="ru-RU" b="1" dirty="0" smtClean="0"/>
              <a:t>Сопровождение в создании и регистрации </a:t>
            </a:r>
            <a:r>
              <a:rPr lang="ru-RU" b="1" dirty="0"/>
              <a:t>Собственной Торговой Марки в любой Товарной </a:t>
            </a:r>
            <a:r>
              <a:rPr lang="ru-RU" b="1" dirty="0" smtClean="0"/>
              <a:t>группе ресурса;</a:t>
            </a:r>
          </a:p>
          <a:p>
            <a:pPr lvl="0" fontAlgn="base"/>
            <a:r>
              <a:rPr lang="ru-RU" b="1" dirty="0" smtClean="0"/>
              <a:t>Сопровождение при формировании пакета франшизы;</a:t>
            </a:r>
            <a:endParaRPr lang="ru-RU" b="1" dirty="0"/>
          </a:p>
          <a:p>
            <a:pPr lvl="0" fontAlgn="base"/>
            <a:r>
              <a:rPr lang="ru-RU" b="1" dirty="0" smtClean="0"/>
              <a:t>Систематизирование </a:t>
            </a:r>
            <a:r>
              <a:rPr lang="ru-RU" b="1" dirty="0"/>
              <a:t>принципов работы с MML, как повышение </a:t>
            </a:r>
            <a:r>
              <a:rPr lang="ru-RU" b="1" dirty="0" smtClean="0"/>
              <a:t>прибыли;</a:t>
            </a:r>
            <a:endParaRPr lang="ru-RU" b="1" dirty="0"/>
          </a:p>
          <a:p>
            <a:pPr lvl="0" fontAlgn="base"/>
            <a:r>
              <a:rPr lang="ru-RU" b="1" dirty="0" smtClean="0"/>
              <a:t>Аутсорсинговые услуги;</a:t>
            </a:r>
            <a:endParaRPr lang="ru-RU" b="1" dirty="0"/>
          </a:p>
          <a:p>
            <a:pPr lvl="0" fontAlgn="base"/>
            <a:r>
              <a:rPr lang="ru-RU" b="1" dirty="0"/>
              <a:t>Формирование эффективного портфеля </a:t>
            </a:r>
            <a:r>
              <a:rPr lang="ru-RU" b="1" dirty="0" smtClean="0"/>
              <a:t>контрактов.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1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89"/>
    </mc:Choice>
    <mc:Fallback xmlns="">
      <p:transition spd="slow" advTm="71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268760"/>
            <a:ext cx="3744416" cy="1143000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Для магазинов</a:t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91264" cy="446453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b="1" dirty="0" smtClean="0"/>
              <a:t>Предоставляется «Антиагент», модуль генерирования заявок на </a:t>
            </a:r>
            <a:r>
              <a:rPr lang="ru-RU" b="1" dirty="0"/>
              <a:t>торговую точку через </a:t>
            </a:r>
            <a:r>
              <a:rPr lang="en-US" b="1" dirty="0" smtClean="0"/>
              <a:t>web</a:t>
            </a:r>
            <a:r>
              <a:rPr lang="ru-RU" b="1" dirty="0" smtClean="0"/>
              <a:t> </a:t>
            </a:r>
            <a:r>
              <a:rPr lang="en-US" b="1" dirty="0" smtClean="0"/>
              <a:t>canal</a:t>
            </a:r>
            <a:r>
              <a:rPr lang="ru-RU" b="1" dirty="0" smtClean="0"/>
              <a:t> с возможностью ограничения нежелательных контактов;</a:t>
            </a:r>
          </a:p>
          <a:p>
            <a:pPr fontAlgn="base"/>
            <a:r>
              <a:rPr lang="ru-RU" b="1" dirty="0" smtClean="0"/>
              <a:t>Создание </a:t>
            </a:r>
            <a:r>
              <a:rPr lang="ru-RU" b="1" dirty="0"/>
              <a:t>сети магазинов по </a:t>
            </a:r>
            <a:r>
              <a:rPr lang="ru-RU" b="1" dirty="0" smtClean="0"/>
              <a:t>франшизе </a:t>
            </a:r>
            <a:r>
              <a:rPr lang="en-US" b="1" u="sng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Crustaceans</a:t>
            </a:r>
            <a:r>
              <a:rPr lang="ru-RU" b="1" u="sng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Power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</a:t>
            </a:r>
            <a:endParaRPr lang="ru-RU" b="1" u="sng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fontAlgn="base"/>
            <a:r>
              <a:rPr lang="ru-RU" b="1" dirty="0" smtClean="0"/>
              <a:t> Брэндинг/ребрэндинг </a:t>
            </a:r>
            <a:r>
              <a:rPr lang="ru-RU" b="1" dirty="0"/>
              <a:t>торговых </a:t>
            </a:r>
            <a:r>
              <a:rPr lang="ru-RU" b="1" dirty="0" smtClean="0"/>
              <a:t>точек; торговое оборудование, расходные материалы и комплектующие; </a:t>
            </a:r>
            <a:endParaRPr lang="ru-RU" b="1" dirty="0"/>
          </a:p>
          <a:p>
            <a:pPr lvl="0" fontAlgn="base"/>
            <a:r>
              <a:rPr lang="ru-RU" b="1" dirty="0"/>
              <a:t>Эффективная реклама </a:t>
            </a:r>
            <a:r>
              <a:rPr lang="ru-RU" b="1" dirty="0" smtClean="0"/>
              <a:t>для бизнес-партнеров; (создание</a:t>
            </a:r>
            <a:r>
              <a:rPr lang="ru-RU" b="1" dirty="0"/>
              <a:t>, ведение и </a:t>
            </a:r>
            <a:r>
              <a:rPr lang="ru-RU" b="1" dirty="0" smtClean="0"/>
              <a:t>продвижение).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5236031" cy="22370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3888">
            <a:off x="4103207" y="530408"/>
            <a:ext cx="1505588" cy="14019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2"/>
    </mc:Choice>
    <mc:Fallback xmlns="">
      <p:transition spd="slow" advTm="654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Важными причинами становления </a:t>
            </a:r>
            <a:r>
              <a:rPr lang="ru-RU" b="1" dirty="0" smtClean="0"/>
              <a:t>представляемой структуры в данном </a:t>
            </a:r>
            <a:r>
              <a:rPr lang="ru-RU" b="1" dirty="0"/>
              <a:t>секторе </a:t>
            </a:r>
            <a:r>
              <a:rPr lang="ru-RU" b="1" dirty="0" smtClean="0"/>
              <a:t>экономики являются:</a:t>
            </a:r>
          </a:p>
          <a:p>
            <a:r>
              <a:rPr lang="ru-RU" b="1" dirty="0" smtClean="0"/>
              <a:t>создание </a:t>
            </a:r>
            <a:r>
              <a:rPr lang="ru-RU" b="1" dirty="0"/>
              <a:t>благоприятных условий осуществления экономической </a:t>
            </a:r>
            <a:r>
              <a:rPr lang="ru-RU" b="1" dirty="0" smtClean="0"/>
              <a:t>деятельности всеми участниками; снятие </a:t>
            </a:r>
            <a:r>
              <a:rPr lang="ru-RU" b="1" dirty="0"/>
              <a:t>взаимных </a:t>
            </a:r>
            <a:r>
              <a:rPr lang="ru-RU" b="1" dirty="0" smtClean="0"/>
              <a:t>барьеров; возможность </a:t>
            </a:r>
            <a:r>
              <a:rPr lang="ru-RU" b="1" dirty="0"/>
              <a:t>усиления конкурентных позиций и контроля над рыночной ситуацией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Одновременно это способ </a:t>
            </a:r>
            <a:r>
              <a:rPr lang="ru-RU" b="1" dirty="0"/>
              <a:t>обеспечения защиты от произвола </a:t>
            </a:r>
            <a:r>
              <a:rPr lang="ru-RU" b="1" dirty="0" smtClean="0"/>
              <a:t>поставщиков и перекупщиков, за счет увеличения запасов. Работа </a:t>
            </a:r>
            <a:r>
              <a:rPr lang="ru-RU" b="1" dirty="0"/>
              <a:t>с большим количеством партнеров, </a:t>
            </a:r>
            <a:r>
              <a:rPr lang="ru-RU" b="1" dirty="0" smtClean="0"/>
              <a:t>расширение товарной линейки, что представляется целесообразным в данной ситуации и экономически эффективным.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678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2718">
            <a:off x="4395147" y="606916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08720"/>
            <a:ext cx="682696" cy="65221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652120" y="836712"/>
            <a:ext cx="3096344" cy="1412776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Коротко о главном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20424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8"/>
    </mc:Choice>
    <mc:Fallback xmlns="">
      <p:transition spd="slow" advTm="66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352928" cy="3600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Первая экосистема рынка раков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 коммуникации производителей / дистрибьюторов /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магазинов  морепродуктов  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оказания им полного спектра услуг по принципу «единого окна». Мы формируем новый подход к развитию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данного спектра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территории СНГ. Стратегия нашей Компании 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интенсивное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поглощение рынка торговых платформ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развитие внутренней/внешней торговли.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3716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256584" cy="1215008"/>
          </a:xfrm>
        </p:spPr>
        <p:txBody>
          <a:bodyPr>
            <a:normAutofit/>
          </a:bodyPr>
          <a:lstStyle/>
          <a:p>
            <a:pPr algn="l"/>
            <a:r>
              <a:rPr lang="ru-RU" u="sng" dirty="0"/>
              <a:t>Коротко о главном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8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1"/>
    </mc:Choice>
    <mc:Fallback xmlns="">
      <p:transition spd="slow" advTm="559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89" y="-99392"/>
            <a:ext cx="5236031" cy="223704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/>
          <a:lstStyle/>
          <a:p>
            <a:pPr algn="just"/>
            <a:r>
              <a:rPr lang="ru-RU" b="1" dirty="0"/>
              <a:t>Одной из основных стратегических </a:t>
            </a:r>
            <a:r>
              <a:rPr lang="ru-RU" b="1" dirty="0" smtClean="0"/>
              <a:t>задач нашей организации, </a:t>
            </a:r>
            <a:r>
              <a:rPr lang="ru-RU" b="1" dirty="0"/>
              <a:t>является рост. Рост, расширение, и как результат, наращивание рыночной </a:t>
            </a:r>
            <a:r>
              <a:rPr lang="ru-RU" b="1" dirty="0" smtClean="0"/>
              <a:t>мощи, которые станут </a:t>
            </a:r>
            <a:r>
              <a:rPr lang="ru-RU" b="1" dirty="0"/>
              <a:t>одними из ключевых </a:t>
            </a:r>
            <a:r>
              <a:rPr lang="ru-RU" b="1" dirty="0" smtClean="0"/>
              <a:t>причин, инициирующих остальных участников рынка </a:t>
            </a:r>
            <a:r>
              <a:rPr lang="ru-RU" b="1" dirty="0"/>
              <a:t>к различным типам </a:t>
            </a:r>
            <a:r>
              <a:rPr lang="ru-RU" b="1" dirty="0" smtClean="0"/>
              <a:t>слияний и , в конечном счете, интеграции </a:t>
            </a:r>
            <a:r>
              <a:rPr lang="ru-RU" b="1" dirty="0"/>
              <a:t>с </a:t>
            </a:r>
            <a:r>
              <a:rPr lang="ru-RU" b="1" dirty="0" smtClean="0"/>
              <a:t>нами</a:t>
            </a:r>
            <a:r>
              <a:rPr lang="ru-RU" b="1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1478">
            <a:off x="4195855" y="338337"/>
            <a:ext cx="1505588" cy="14019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20688"/>
            <a:ext cx="682696" cy="652218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64088" y="476672"/>
            <a:ext cx="3779912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Кратко о главном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30734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1"/>
    </mc:Choice>
    <mc:Fallback xmlns="">
      <p:transition spd="slow" advTm="762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750"/>
            <a:ext cx="5236031" cy="223704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48512"/>
          </a:xfrm>
        </p:spPr>
        <p:txBody>
          <a:bodyPr>
            <a:noAutofit/>
          </a:bodyPr>
          <a:lstStyle/>
          <a:p>
            <a:r>
              <a:rPr lang="ru-RU" b="1" dirty="0"/>
              <a:t>Объединение предприятий позволяет перейти на качественно новый уровень управления, который дает возможность применения различных форм координации действий и интересов и управленческих мотиваций участников объединения, открывая тем самым реальные перспективы повышения эффективности </a:t>
            </a:r>
            <a:r>
              <a:rPr lang="ru-RU" b="1" dirty="0" smtClean="0"/>
              <a:t>производства и роста.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3354">
            <a:off x="4119053" y="620762"/>
            <a:ext cx="1505588" cy="14019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08720"/>
            <a:ext cx="682696" cy="65221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436096" y="764704"/>
            <a:ext cx="2736304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Кратко о главном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4111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0"/>
    </mc:Choice>
    <mc:Fallback xmlns="">
      <p:transition spd="slow" advTm="654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1552" y="764704"/>
            <a:ext cx="4032448" cy="1143000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Преимущества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709160"/>
          </a:xfrm>
        </p:spPr>
        <p:txBody>
          <a:bodyPr>
            <a:normAutofit/>
          </a:bodyPr>
          <a:lstStyle/>
          <a:p>
            <a:r>
              <a:rPr lang="ru-RU" sz="2600" b="1" dirty="0"/>
              <a:t>Вертикально интегрированные компании, во-первых, могут получать преимущество над </a:t>
            </a:r>
            <a:r>
              <a:rPr lang="ru-RU" sz="2600" b="1" dirty="0" smtClean="0"/>
              <a:t>не интегрированными </a:t>
            </a:r>
            <a:r>
              <a:rPr lang="ru-RU" sz="2600" b="1" dirty="0"/>
              <a:t>компаниями-конкурентами за счет возможности добиваться экономии при переходе между </a:t>
            </a:r>
            <a:r>
              <a:rPr lang="ru-RU" sz="2600" b="1" dirty="0" smtClean="0"/>
              <a:t>этапами товар-покупатель, </a:t>
            </a:r>
            <a:r>
              <a:rPr lang="ru-RU" sz="2600" b="1" dirty="0"/>
              <a:t>увеличивая свою рыночную силу, вытесняя конкурентов и получая дополнительную прибыль; а во-вторых, в некоторых ситуациях </a:t>
            </a:r>
            <a:r>
              <a:rPr lang="ru-RU" sz="2600" b="1" dirty="0" smtClean="0"/>
              <a:t>такие </a:t>
            </a:r>
            <a:r>
              <a:rPr lang="ru-RU" sz="2600" b="1" dirty="0"/>
              <a:t>компании способствуют возникновению олигополии </a:t>
            </a:r>
            <a:r>
              <a:rPr lang="ru-RU" sz="2600" b="1" dirty="0" smtClean="0"/>
              <a:t>и </a:t>
            </a:r>
            <a:r>
              <a:rPr lang="ru-RU" sz="2600" b="1" dirty="0"/>
              <a:t>приобретают возможность диктовать потребителям свои условия.</a:t>
            </a:r>
          </a:p>
          <a:p>
            <a:endParaRPr lang="ru-RU" sz="2600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7" y="-99392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4549">
            <a:off x="4207456" y="424039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92696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5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0"/>
    </mc:Choice>
    <mc:Fallback xmlns="">
      <p:transition spd="slow" advTm="63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Становится возможным осуществлять инновационо-технологический трансферт, обмен стратегической информацией. При этом введение инновации на любом из переделов приводит к выигрышу всей структуры</a:t>
            </a:r>
            <a:r>
              <a:rPr lang="ru-RU" b="1" dirty="0" smtClean="0"/>
              <a:t>.</a:t>
            </a:r>
          </a:p>
          <a:p>
            <a:r>
              <a:rPr lang="ru-RU" b="1" dirty="0"/>
              <a:t>Доступны необходимые интегрированные сервисы: базы данных, система регионального сбыта, рыночный нетворкинг, онлайн обучение, инвестиционное финансирование, В2В </a:t>
            </a:r>
            <a:r>
              <a:rPr lang="ru-RU" b="1" dirty="0" smtClean="0"/>
              <a:t>и В2С сервисы</a:t>
            </a:r>
            <a:r>
              <a:rPr lang="ru-RU" dirty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868144" y="260648"/>
            <a:ext cx="27363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Кратко о главном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99392"/>
            <a:ext cx="5236031" cy="2237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9154">
            <a:off x="4083097" y="447791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0704" y="476672"/>
            <a:ext cx="367240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/>
              <a:t>Почему этот проект интересен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091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Уникальность </a:t>
            </a:r>
            <a:r>
              <a:rPr lang="ru-RU" b="1" dirty="0" smtClean="0"/>
              <a:t>продукта неоспорима</a:t>
            </a:r>
            <a:r>
              <a:rPr lang="ru-RU" dirty="0" smtClean="0"/>
              <a:t>–</a:t>
            </a:r>
            <a:r>
              <a:rPr lang="ru-RU" b="1" dirty="0" smtClean="0"/>
              <a:t>благодаря чему данный проект выделяется и захватывает существующий рынок раков;</a:t>
            </a:r>
          </a:p>
          <a:p>
            <a:r>
              <a:rPr lang="ru-RU" b="1" dirty="0" smtClean="0"/>
              <a:t>Платформа, которая осуществляет прямую интеграцию, позволяет решать задачи участников, не прилагая усилий, требовавшихся до её появления, исключая посредников из торговой цепочки.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7" y="-27529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224">
            <a:off x="4186136" y="463784"/>
            <a:ext cx="1505588" cy="14361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764704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4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4"/>
    </mc:Choice>
    <mc:Fallback xmlns="">
      <p:transition spd="slow" advTm="689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79296" cy="470912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Команда</a:t>
            </a:r>
            <a:r>
              <a:rPr lang="ru-RU" b="1" dirty="0" smtClean="0"/>
              <a:t> проекта </a:t>
            </a:r>
            <a:r>
              <a:rPr lang="ru-RU" b="1" dirty="0"/>
              <a:t>– </a:t>
            </a:r>
            <a:r>
              <a:rPr lang="ru-RU" b="1" dirty="0" smtClean="0"/>
              <a:t>работники предприятия. </a:t>
            </a:r>
            <a:r>
              <a:rPr lang="ru-RU" b="1" dirty="0"/>
              <a:t>За время сотрудничества специалисты проявили себя преданными делу и осознающими цель, к которой мы совместно двигаемся; </a:t>
            </a:r>
            <a:r>
              <a:rPr lang="ru-RU" b="1" dirty="0" smtClean="0"/>
              <a:t>коллектив сплоченный </a:t>
            </a:r>
            <a:r>
              <a:rPr lang="ru-RU" b="1" dirty="0"/>
              <a:t>состоит из 17 человек. 12 из них индивидуальные </a:t>
            </a:r>
            <a:r>
              <a:rPr lang="ru-RU" b="1" dirty="0" smtClean="0"/>
              <a:t>предприниматели с опытом ведения подобных проектов.</a:t>
            </a:r>
            <a:endParaRPr lang="ru-RU" b="1" dirty="0"/>
          </a:p>
          <a:p>
            <a:pPr lvl="0"/>
            <a:r>
              <a:rPr lang="ru-RU" b="1" dirty="0" smtClean="0"/>
              <a:t>Доходность </a:t>
            </a:r>
            <a:r>
              <a:rPr lang="ru-RU" b="1" dirty="0"/>
              <a:t>проекта рассчитана экономистом, ведущим этот проект, в двух </a:t>
            </a:r>
            <a:r>
              <a:rPr lang="ru-RU" b="1" dirty="0" smtClean="0"/>
              <a:t>вариантах, с учетом капитализации процентов и без.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Почему этот проект интересен</a:t>
            </a:r>
            <a:endParaRPr lang="ru-RU" sz="3600" u="sng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89" y="-99392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1432">
            <a:off x="4118113" y="403642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0"/>
    </mc:Choice>
    <mc:Fallback xmlns="">
      <p:transition spd="slow" advTm="271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/>
              <a:t>Рентабельность </a:t>
            </a:r>
            <a:r>
              <a:rPr lang="ru-RU" sz="3200" b="1" dirty="0" smtClean="0"/>
              <a:t>инвестиций </a:t>
            </a:r>
            <a:r>
              <a:rPr lang="ru-RU" sz="3200" b="1" dirty="0"/>
              <a:t>(</a:t>
            </a:r>
            <a:r>
              <a:rPr lang="en-US" sz="3200" b="1" dirty="0"/>
              <a:t>ROS)</a:t>
            </a:r>
            <a:r>
              <a:rPr lang="ru-RU" sz="3200" b="1" dirty="0" smtClean="0"/>
              <a:t>–57%</a:t>
            </a:r>
          </a:p>
          <a:p>
            <a:r>
              <a:rPr lang="ru-RU" sz="3000" dirty="0" smtClean="0"/>
              <a:t>Такие показатели </a:t>
            </a:r>
            <a:r>
              <a:rPr lang="ru-RU" sz="3000" dirty="0"/>
              <a:t>позволят получить гарантированную доходность ваших инвестиций </a:t>
            </a:r>
            <a:r>
              <a:rPr lang="ru-RU" sz="3000" dirty="0" smtClean="0"/>
              <a:t>20-30%</a:t>
            </a:r>
          </a:p>
          <a:p>
            <a:r>
              <a:rPr lang="ru-RU" sz="3000" dirty="0"/>
              <a:t>Самый динамично растущий </a:t>
            </a:r>
            <a:r>
              <a:rPr lang="ru-RU" sz="3000" dirty="0" smtClean="0"/>
              <a:t>сегмент рынка продуктов.</a:t>
            </a:r>
          </a:p>
          <a:p>
            <a:r>
              <a:rPr lang="ru-RU" sz="3000" dirty="0"/>
              <a:t>Существующий товар не достиг своего предела покрытия рынка — имеет источники роста с точки зрения дистрибуции и охвата целевой </a:t>
            </a:r>
            <a:r>
              <a:rPr lang="ru-RU" sz="3000" dirty="0" smtClean="0"/>
              <a:t>аудитории.</a:t>
            </a:r>
          </a:p>
          <a:p>
            <a:r>
              <a:rPr lang="ru-RU" sz="3000" dirty="0"/>
              <a:t>Доля существующих потребителей может быть увеличена.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92080" y="476672"/>
            <a:ext cx="30243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/>
              <a:t>Почему этот проект интересен</a:t>
            </a:r>
            <a:endParaRPr lang="ru-RU" sz="3600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5236031" cy="2237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3595">
            <a:off x="4163846" y="530677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836712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0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6"/>
    </mc:Choice>
    <mc:Fallback xmlns="">
      <p:transition spd="slow" advTm="443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032448"/>
          </a:xfrm>
        </p:spPr>
        <p:txBody>
          <a:bodyPr>
            <a:normAutofit/>
          </a:bodyPr>
          <a:lstStyle/>
          <a:p>
            <a:r>
              <a:rPr lang="ru-RU" sz="2400" b="1" dirty="0"/>
              <a:t>Есть возможность захвата доли рынка у других игроков за счет наличия конкурентного преимущества товара компании</a:t>
            </a:r>
            <a:r>
              <a:rPr lang="ru-RU" sz="2400" b="1" dirty="0" smtClean="0"/>
              <a:t>.</a:t>
            </a:r>
          </a:p>
          <a:p>
            <a:r>
              <a:rPr lang="ru-RU" sz="2400" b="1" dirty="0"/>
              <a:t>Новые рынки – новые географические рынки или новые целевые сегменты потребителей. </a:t>
            </a:r>
            <a:r>
              <a:rPr lang="ru-RU" sz="2400" b="1" dirty="0" smtClean="0"/>
              <a:t>При </a:t>
            </a:r>
            <a:r>
              <a:rPr lang="ru-RU" sz="2400" b="1" dirty="0"/>
              <a:t>удачном применении стратегии, данный сегмент матрицы перейдет в сегмент «существующий рынок и существующий товар» и компания сможет применять уже стратегию дальнейшего проникновения на рынок.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888413" cy="1143000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/>
              <a:t>Почему этот проект интересен</a:t>
            </a:r>
            <a:endParaRPr lang="ru-RU" sz="3200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5236031" cy="22370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0221">
            <a:off x="4028174" y="469333"/>
            <a:ext cx="1505588" cy="14019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648072" cy="61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8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1"/>
    </mc:Choice>
    <mc:Fallback xmlns="">
      <p:transition spd="slow" advTm="562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09160"/>
          </a:xfrm>
        </p:spPr>
        <p:txBody>
          <a:bodyPr>
            <a:normAutofit/>
          </a:bodyPr>
          <a:lstStyle/>
          <a:p>
            <a:r>
              <a:rPr lang="ru-RU" b="1" dirty="0"/>
              <a:t>Стратегия развития </a:t>
            </a:r>
            <a:r>
              <a:rPr lang="ru-RU" b="1" dirty="0" smtClean="0"/>
              <a:t>проекта </a:t>
            </a:r>
            <a:r>
              <a:rPr lang="ru-RU" b="1" dirty="0"/>
              <a:t>предполагает реализацию </a:t>
            </a:r>
            <a:r>
              <a:rPr lang="ru-RU" b="1" dirty="0" smtClean="0"/>
              <a:t>новых товаров</a:t>
            </a:r>
            <a:r>
              <a:rPr lang="ru-RU" b="1" dirty="0"/>
              <a:t> на существующих рынках, существующим потребителям. При такой стратегии интенсивного роста потребители уже знакомы с брендом или основным товаром компании, уже есть </a:t>
            </a:r>
            <a:r>
              <a:rPr lang="ru-RU" b="1" dirty="0" smtClean="0"/>
              <a:t>сформированный. </a:t>
            </a:r>
            <a:r>
              <a:rPr lang="ru-RU" b="1" dirty="0"/>
              <a:t>Основной источник роста доходов и прибыли в стратегии развития товара – расширение товарных линий бренда и выход в новые потребительские сегменты.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36096" y="548680"/>
            <a:ext cx="29523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/>
              <a:t>Почему этот проект интересен</a:t>
            </a:r>
            <a:endParaRPr lang="ru-RU" sz="3600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875"/>
            <a:ext cx="5236031" cy="2237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1456">
            <a:off x="4057381" y="416863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92696"/>
            <a:ext cx="682696" cy="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0"/>
    </mc:Choice>
    <mc:Fallback xmlns="">
      <p:transition spd="slow" advTm="695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70916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Способ </a:t>
            </a:r>
            <a:r>
              <a:rPr lang="ru-RU" sz="2200" b="1" dirty="0"/>
              <a:t>выхода </a:t>
            </a:r>
            <a:r>
              <a:rPr lang="ru-RU" sz="2200" b="1" dirty="0" smtClean="0"/>
              <a:t>закладывается </a:t>
            </a:r>
            <a:r>
              <a:rPr lang="ru-RU" sz="2200" b="1" dirty="0"/>
              <a:t>в инвестиционное соглашение, договор о совместной деятельности, партнерстве или иной документ, определяемый при структурировании </a:t>
            </a:r>
            <a:r>
              <a:rPr lang="ru-RU" sz="2200" b="1" dirty="0" smtClean="0"/>
              <a:t>сделки. </a:t>
            </a:r>
          </a:p>
          <a:p>
            <a:r>
              <a:rPr lang="ru-RU" sz="2200" b="1" dirty="0" smtClean="0"/>
              <a:t>Процесс </a:t>
            </a:r>
            <a:r>
              <a:rPr lang="ru-RU" sz="2200" b="1" dirty="0"/>
              <a:t>выхода может программироваться через систему опционов для частичного приобретения пакетов. Структура выхода состоит из совокупности прав и обязательств сторон на продажу своих долей и покупку долей партнера. </a:t>
            </a:r>
            <a:endParaRPr lang="ru-RU" sz="2200" b="1" dirty="0" smtClean="0"/>
          </a:p>
          <a:p>
            <a:r>
              <a:rPr lang="ru-RU" sz="2200" b="1" dirty="0" smtClean="0"/>
              <a:t>В </a:t>
            </a:r>
            <a:r>
              <a:rPr lang="ru-RU" sz="2200" b="1" dirty="0"/>
              <a:t>том случае если инвестиции привлекались в заемной форме, выходом инвестора можно считать возврат займов. </a:t>
            </a:r>
            <a:endParaRPr lang="ru-RU" sz="2200" b="1" dirty="0" smtClean="0"/>
          </a:p>
          <a:p>
            <a:r>
              <a:rPr lang="ru-RU" sz="2200" b="1" dirty="0" smtClean="0"/>
              <a:t>Долевые </a:t>
            </a:r>
            <a:r>
              <a:rPr lang="ru-RU" sz="2200" b="1" dirty="0"/>
              <a:t>инвестиции безвозвратны, поэтому здесь речь идет о продаже долей в бизнесе.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93735"/>
            <a:ext cx="5236031" cy="2237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2225">
            <a:off x="3261043" y="339853"/>
            <a:ext cx="1505588" cy="140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620688"/>
            <a:ext cx="682696" cy="6522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1354162"/>
          </a:xfrm>
        </p:spPr>
        <p:txBody>
          <a:bodyPr>
            <a:noAutofit/>
          </a:bodyPr>
          <a:lstStyle/>
          <a:p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отношений с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инвестором</a:t>
            </a: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160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7"/>
    </mc:Choice>
    <mc:Fallback xmlns="">
      <p:transition spd="slow" advTm="635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/>
          <a:lstStyle/>
          <a:p>
            <a:r>
              <a:rPr lang="ru-RU" u="sng" dirty="0"/>
              <a:t>Коротко о главном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739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908720"/>
            <a:ext cx="3528392" cy="1143000"/>
          </a:xfrm>
        </p:spPr>
        <p:txBody>
          <a:bodyPr/>
          <a:lstStyle/>
          <a:p>
            <a:pPr algn="l"/>
            <a:r>
              <a:rPr lang="ru-RU" u="sng" dirty="0" smtClean="0"/>
              <a:t>Всем Добра!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349080"/>
          </a:xfrm>
        </p:spPr>
        <p:txBody>
          <a:bodyPr/>
          <a:lstStyle/>
          <a:p>
            <a:r>
              <a:rPr lang="ru-RU" b="1" dirty="0"/>
              <a:t>Эта концепция свидетельствует о создании структуры оптовых и розничных продаж с единым центром управления. </a:t>
            </a:r>
          </a:p>
          <a:p>
            <a:r>
              <a:rPr lang="ru-RU" b="1" dirty="0"/>
              <a:t>В настоящий момент «Ракам-Да!!!» — это работающий проект, ему год, у него развивающаяся база контрагентов и доход </a:t>
            </a:r>
            <a:r>
              <a:rPr lang="ru-RU" b="1" strike="sngStrike" dirty="0"/>
              <a:t>Р</a:t>
            </a:r>
            <a:r>
              <a:rPr lang="ru-RU" b="1" dirty="0"/>
              <a:t>2500000 в месяц</a:t>
            </a:r>
          </a:p>
          <a:p>
            <a:r>
              <a:rPr lang="ru-RU" b="1" dirty="0"/>
              <a:t>Предварительная оценка стоимости проекта — </a:t>
            </a:r>
            <a:r>
              <a:rPr lang="ru-RU" b="1" strike="sngStrike" dirty="0"/>
              <a:t>Р</a:t>
            </a:r>
            <a:r>
              <a:rPr lang="ru-RU" b="1" dirty="0"/>
              <a:t>12 млн.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23161"/>
            <a:ext cx="5236031" cy="2237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4027">
            <a:off x="4087437" y="440369"/>
            <a:ext cx="1505588" cy="140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5519">
            <a:off x="4284464" y="697717"/>
            <a:ext cx="648072" cy="61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16632"/>
            <a:ext cx="5112568" cy="1215008"/>
          </a:xfrm>
        </p:spPr>
        <p:txBody>
          <a:bodyPr>
            <a:normAutofit/>
          </a:bodyPr>
          <a:lstStyle/>
          <a:p>
            <a:pPr algn="l"/>
            <a:r>
              <a:rPr lang="ru-RU" u="sng" dirty="0"/>
              <a:t>Коротко о главном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marL="137160" indent="0" fontAlgn="base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Сейчас уже доступны необходимые интегрированные сервисы: базы данных, система регионального сбыта, нетворкинг, онлайн обучение, инвестиционное финансирование, В2В и В2С сервисы.</a:t>
            </a:r>
          </a:p>
          <a:p>
            <a:pPr marL="13716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Система интеллектуального распределения рынка ракообразных по существующим каналам сбыта, с набором дополнительных сервисов.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3716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Место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формирования единой базы данных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использованием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технологии BigData, для получения максимально необходимой информации в любом вопросе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любом этапе бизнес-процессов.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Сопровождение и обеспечение необходимым оборудованием и снаряжением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6632"/>
            <a:ext cx="3051270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84168" y="274638"/>
            <a:ext cx="26026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/>
              <a:t>Коротко о главном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06084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latin typeface="+mj-lt"/>
              </a:rPr>
              <a:t>Наличие региональной системы сбыта многим </a:t>
            </a:r>
            <a:r>
              <a:rPr lang="ru-RU" sz="2800" b="1" dirty="0" smtClean="0">
                <a:latin typeface="+mj-lt"/>
              </a:rPr>
              <a:t>производителям/добытчикам  </a:t>
            </a:r>
            <a:r>
              <a:rPr lang="ru-RU" sz="2800" b="1" dirty="0">
                <a:latin typeface="+mj-lt"/>
              </a:rPr>
              <a:t>позволит избежать банкротства, исключить посредников, что приведет к снижению цен на деликатесные продукты питания. Получение всей необходимой информационной базы позволит повысить компетентность сотрудников, и улучшить качество продукта.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3109253" cy="132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941568" cy="4896544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2400" b="1" dirty="0">
                <a:latin typeface="+mj-lt"/>
              </a:rPr>
              <a:t>Нами проведено маркетинговое исследование «Рынок пресноводных раков в России – 2014-2024 </a:t>
            </a:r>
            <a:r>
              <a:rPr lang="ru-RU" sz="2400" b="1" dirty="0" err="1">
                <a:latin typeface="+mj-lt"/>
              </a:rPr>
              <a:t>г.г</a:t>
            </a:r>
            <a:r>
              <a:rPr lang="ru-RU" sz="2400" b="1" dirty="0" smtClean="0">
                <a:latin typeface="+mj-lt"/>
              </a:rPr>
              <a:t>..»</a:t>
            </a:r>
            <a:endParaRPr lang="ru-RU" sz="2400" b="1" dirty="0">
              <a:latin typeface="+mj-lt"/>
            </a:endParaRPr>
          </a:p>
          <a:p>
            <a:pPr marL="137160" indent="0" algn="just">
              <a:buNone/>
            </a:pPr>
            <a:r>
              <a:rPr lang="ru-RU" sz="2400" b="1" dirty="0">
                <a:latin typeface="+mj-lt"/>
              </a:rPr>
              <a:t>Комплексный анализ содержит показатели и прогнозы </a:t>
            </a:r>
            <a:r>
              <a:rPr lang="ru-RU" sz="2400" b="1" dirty="0" smtClean="0">
                <a:latin typeface="+mj-lt"/>
              </a:rPr>
              <a:t>для нашей Компании на российском рынке </a:t>
            </a:r>
            <a:r>
              <a:rPr lang="ru-RU" sz="2400" b="1" dirty="0">
                <a:latin typeface="+mj-lt"/>
              </a:rPr>
              <a:t>пресноводных раков до 2024 года по негативному, инерционному и инновационному сценарию.</a:t>
            </a:r>
          </a:p>
          <a:p>
            <a:pPr marL="137160" indent="0" algn="just">
              <a:buNone/>
            </a:pPr>
            <a:r>
              <a:rPr lang="ru-RU" sz="2400" b="1" dirty="0">
                <a:latin typeface="+mj-lt"/>
              </a:rPr>
              <a:t>Российский рынок пресноводных раков в последние годы показывает </a:t>
            </a:r>
            <a:r>
              <a:rPr lang="ru-RU" sz="2400" b="1" dirty="0" smtClean="0">
                <a:latin typeface="+mj-lt"/>
              </a:rPr>
              <a:t>нисходящий тренд</a:t>
            </a:r>
            <a:r>
              <a:rPr lang="ru-RU" sz="2400" b="1" dirty="0">
                <a:latin typeface="+mj-lt"/>
              </a:rPr>
              <a:t>.</a:t>
            </a:r>
            <a:br>
              <a:rPr lang="ru-RU" sz="2400" b="1" dirty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sp>
        <p:nvSpPr>
          <p:cNvPr id="13" name="Заголовок 1"/>
          <p:cNvSpPr>
            <a:spLocks noGrp="1"/>
          </p:cNvSpPr>
          <p:nvPr/>
        </p:nvSpPr>
        <p:spPr>
          <a:xfrm>
            <a:off x="462372" y="2814501"/>
            <a:ext cx="8219256" cy="122899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614772" y="2966901"/>
            <a:ext cx="8219256" cy="122899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5"/>
    </mc:Choice>
    <mc:Fallback xmlns="">
      <p:transition spd="slow" advTm="66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17646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>
                <a:latin typeface="+mj-lt"/>
              </a:rPr>
              <a:t>В структуре рынка пресноводных раков в 2014 году объем импортных поставок превышал внутреннее производство в 1,3 раз, а сальдо торгового баланса было отрицательное и составляло -212,9 т.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Лучшие производственные показатели показывает Саратовская область с объемом выпуска продукции, составляющим 652 т.</a:t>
            </a:r>
            <a:br>
              <a:rPr lang="ru-RU" sz="2400" b="1" dirty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3117676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4"/>
    </mc:Choice>
    <mc:Fallback xmlns="">
      <p:transition spd="slow" advTm="675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27707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>
                <a:latin typeface="+mj-lt"/>
              </a:rPr>
              <a:t>Лидером по импортным поставкам в 2017 году является Армения (более 71%), ведущий поставщик пресноводных раков - PULSAR SU URUN INS SAN VE TIC LTD STI (21,9%).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Большую часть продукции российских экспортеров покупает Финляндия (более 97%), крупнейший покупатель - VENNON OY (97,5%).</a:t>
            </a:r>
            <a:endParaRPr lang="ru-RU" sz="2400" dirty="0">
              <a:effectLst/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61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734"/>
    </mc:Choice>
    <mc:Fallback xmlns="">
      <p:transition spd="slow" advTm="573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99000">
              <a:schemeClr val="bg1">
                <a:tint val="50000"/>
                <a:satMod val="180000"/>
              </a:schemeClr>
            </a:gs>
            <a:gs pos="71000">
              <a:schemeClr val="bg1">
                <a:lumMod val="85000"/>
                <a:lumOff val="1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665789"/>
              </p:ext>
            </p:extLst>
          </p:nvPr>
        </p:nvGraphicFramePr>
        <p:xfrm>
          <a:off x="251520" y="1700808"/>
          <a:ext cx="8712968" cy="465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5616624" cy="1224136"/>
          </a:xfrm>
        </p:spPr>
        <p:txBody>
          <a:bodyPr>
            <a:noAutofit/>
          </a:bodyPr>
          <a:lstStyle/>
          <a:p>
            <a:pPr algn="l"/>
            <a:r>
              <a:rPr lang="ru-RU" sz="3000" dirty="0" smtClean="0"/>
              <a:t>Динамика реализации рака в России 2014-2019г.</a:t>
            </a:r>
            <a:endParaRPr lang="ru-RU" sz="3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11767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7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3"/>
    </mc:Choice>
    <mc:Fallback xmlns="">
      <p:transition spd="slow" advTm="5943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6835</TotalTime>
  <Words>1216</Words>
  <Application>Microsoft Office PowerPoint</Application>
  <PresentationFormat>Экран (4:3)</PresentationFormat>
  <Paragraphs>97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Апекс</vt:lpstr>
      <vt:lpstr>Презентация PowerPoint</vt:lpstr>
      <vt:lpstr>Коротко о главном</vt:lpstr>
      <vt:lpstr>Коротко о главном</vt:lpstr>
      <vt:lpstr>Коротко о главном</vt:lpstr>
      <vt:lpstr>Коротко о главном</vt:lpstr>
      <vt:lpstr>Презентация PowerPoint</vt:lpstr>
      <vt:lpstr>Презентация PowerPoint</vt:lpstr>
      <vt:lpstr>Презентация PowerPoint</vt:lpstr>
      <vt:lpstr>Динамика реализации рака в России 2014-2019г.</vt:lpstr>
      <vt:lpstr>Данные игроков ВЭД:</vt:lpstr>
      <vt:lpstr>Презентация PowerPoint</vt:lpstr>
      <vt:lpstr>Плановый маркетинговый мониторинг  </vt:lpstr>
      <vt:lpstr>Структура централизованного управления</vt:lpstr>
      <vt:lpstr>Платформа коммуникационная</vt:lpstr>
      <vt:lpstr>Платформа коммуникационная</vt:lpstr>
      <vt:lpstr> Для производителей</vt:lpstr>
      <vt:lpstr>Для дистрибьюторов </vt:lpstr>
      <vt:lpstr>Для магазинов </vt:lpstr>
      <vt:lpstr>Коротко о главном </vt:lpstr>
      <vt:lpstr>Кратко о главном </vt:lpstr>
      <vt:lpstr>Кратко о главном </vt:lpstr>
      <vt:lpstr>Преимущества</vt:lpstr>
      <vt:lpstr>Кратко о главном </vt:lpstr>
      <vt:lpstr>Почему этот проект интересен</vt:lpstr>
      <vt:lpstr>Почему этот проект интересен</vt:lpstr>
      <vt:lpstr>Почему этот проект интересен</vt:lpstr>
      <vt:lpstr>Почему этот проект интересен</vt:lpstr>
      <vt:lpstr>Почему этот проект интересен</vt:lpstr>
      <vt:lpstr>Формирование отношений с инвестором</vt:lpstr>
      <vt:lpstr>Всем Добра!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Microsoft Office</cp:lastModifiedBy>
  <cp:revision>92</cp:revision>
  <dcterms:created xsi:type="dcterms:W3CDTF">2020-02-21T01:33:02Z</dcterms:created>
  <dcterms:modified xsi:type="dcterms:W3CDTF">2020-11-24T13:06:11Z</dcterms:modified>
</cp:coreProperties>
</file>