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84" r:id="rId5"/>
    <p:sldId id="297" r:id="rId6"/>
    <p:sldId id="294" r:id="rId7"/>
    <p:sldId id="296" r:id="rId8"/>
    <p:sldId id="298" r:id="rId9"/>
    <p:sldId id="299" r:id="rId10"/>
    <p:sldId id="300" r:id="rId11"/>
    <p:sldId id="301" r:id="rId12"/>
    <p:sldId id="302" r:id="rId13"/>
    <p:sldId id="290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97554E-4B33-49A2-8120-F32C36E4A281}">
          <p14:sldIdLst>
            <p14:sldId id="284"/>
          </p14:sldIdLst>
        </p14:section>
        <p14:section name="Раздел без заголовка" id="{770486AE-2CCC-47B6-99EF-912E582FFECE}">
          <p14:sldIdLst>
            <p14:sldId id="297"/>
            <p14:sldId id="294"/>
            <p14:sldId id="296"/>
            <p14:sldId id="298"/>
            <p14:sldId id="299"/>
            <p14:sldId id="300"/>
            <p14:sldId id="301"/>
            <p14:sldId id="30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" lastIdx="1" clrIdx="0">
    <p:extLst>
      <p:ext uri="{19B8F6BF-5375-455C-9EA6-DF929625EA0E}">
        <p15:presenceInfo xmlns:p15="http://schemas.microsoft.com/office/powerpoint/2012/main" userId="9067c4b4ef52e3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5017" autoAdjust="0"/>
  </p:normalViewPr>
  <p:slideViewPr>
    <p:cSldViewPr snapToGrid="0">
      <p:cViewPr varScale="1">
        <p:scale>
          <a:sx n="112" d="100"/>
          <a:sy n="112" d="100"/>
        </p:scale>
        <p:origin x="3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E0337-CE5C-4882-B20C-8C35923DFD0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29BEE82-734D-4F9E-AF36-06CD4B4ABC14}">
      <dgm:prSet phldrT="[Текст]"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050" dirty="0"/>
            <a:t>Производитель</a:t>
          </a:r>
        </a:p>
      </dgm:t>
    </dgm:pt>
    <dgm:pt modelId="{F292623A-8D06-429D-99D3-C084051B61B6}" type="parTrans" cxnId="{05585481-203F-41AE-87E4-67B6C254813D}">
      <dgm:prSet/>
      <dgm:spPr/>
      <dgm:t>
        <a:bodyPr/>
        <a:lstStyle/>
        <a:p>
          <a:endParaRPr lang="ru-RU"/>
        </a:p>
      </dgm:t>
    </dgm:pt>
    <dgm:pt modelId="{7AF0422B-40F0-4CD7-9301-1FC43F94588C}" type="sibTrans" cxnId="{05585481-203F-41AE-87E4-67B6C254813D}">
      <dgm:prSet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 sz="1050" dirty="0"/>
        </a:p>
      </dgm:t>
    </dgm:pt>
    <dgm:pt modelId="{9E12700A-CD96-4A5D-8EB2-AB11094E6471}">
      <dgm:prSet phldrT="[Текст]"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050" dirty="0"/>
            <a:t>Дистрибутор</a:t>
          </a:r>
        </a:p>
      </dgm:t>
    </dgm:pt>
    <dgm:pt modelId="{276AD670-0098-450F-8B06-7DE2177976CD}" type="parTrans" cxnId="{B2D5F064-79AF-4A20-A4BF-A11FBB5DBBC1}">
      <dgm:prSet/>
      <dgm:spPr/>
      <dgm:t>
        <a:bodyPr/>
        <a:lstStyle/>
        <a:p>
          <a:endParaRPr lang="ru-RU"/>
        </a:p>
      </dgm:t>
    </dgm:pt>
    <dgm:pt modelId="{6F01B9DB-3A79-4A76-954F-18EA99FD5ABA}" type="sibTrans" cxnId="{B2D5F064-79AF-4A20-A4BF-A11FBB5DBBC1}">
      <dgm:prSet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 sz="1050" dirty="0"/>
        </a:p>
      </dgm:t>
    </dgm:pt>
    <dgm:pt modelId="{0DD98BC9-9363-446E-BB44-C0DF9D3306DF}">
      <dgm:prSet phldrT="[Текст]"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050" dirty="0"/>
            <a:t>Дилер</a:t>
          </a:r>
        </a:p>
      </dgm:t>
    </dgm:pt>
    <dgm:pt modelId="{EB90AABB-91CF-48BC-863E-8B6ABCCCCE6C}" type="parTrans" cxnId="{887C2389-1858-46FE-BCD9-EC723B6E5C48}">
      <dgm:prSet/>
      <dgm:spPr/>
      <dgm:t>
        <a:bodyPr/>
        <a:lstStyle/>
        <a:p>
          <a:endParaRPr lang="ru-RU"/>
        </a:p>
      </dgm:t>
    </dgm:pt>
    <dgm:pt modelId="{5669CBB3-4D92-4A60-AA95-D877C991050E}" type="sibTrans" cxnId="{887C2389-1858-46FE-BCD9-EC723B6E5C48}">
      <dgm:prSet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 sz="1050" dirty="0"/>
        </a:p>
      </dgm:t>
    </dgm:pt>
    <dgm:pt modelId="{CBDA380B-E594-4A8B-8C57-B84EBB32F99D}">
      <dgm:prSet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050" dirty="0"/>
            <a:t>Ритейлер</a:t>
          </a:r>
        </a:p>
      </dgm:t>
    </dgm:pt>
    <dgm:pt modelId="{EAE85767-B8D4-4171-A18B-C6DC538AC157}" type="parTrans" cxnId="{A59A275F-C3E3-4354-AD8C-A8C48FC9D86A}">
      <dgm:prSet/>
      <dgm:spPr/>
      <dgm:t>
        <a:bodyPr/>
        <a:lstStyle/>
        <a:p>
          <a:endParaRPr lang="ru-RU"/>
        </a:p>
      </dgm:t>
    </dgm:pt>
    <dgm:pt modelId="{36121DF1-18B8-46E7-A726-3698C40ECB08}" type="sibTrans" cxnId="{A59A275F-C3E3-4354-AD8C-A8C48FC9D86A}">
      <dgm:prSet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 sz="1050" dirty="0"/>
        </a:p>
      </dgm:t>
    </dgm:pt>
    <dgm:pt modelId="{603B55C6-80E4-442B-A01D-5B1D8637F009}">
      <dgm:prSet custT="1"/>
      <dgm:spPr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050" dirty="0"/>
            <a:t>Потребитель</a:t>
          </a:r>
        </a:p>
      </dgm:t>
    </dgm:pt>
    <dgm:pt modelId="{AD7B85C7-0B61-43B3-804C-056C9936E425}" type="parTrans" cxnId="{BA34676E-D31A-40E1-8F56-D78DBE31ABC6}">
      <dgm:prSet/>
      <dgm:spPr/>
      <dgm:t>
        <a:bodyPr/>
        <a:lstStyle/>
        <a:p>
          <a:endParaRPr lang="ru-RU"/>
        </a:p>
      </dgm:t>
    </dgm:pt>
    <dgm:pt modelId="{BB03EE4D-2EF9-464E-8C0B-DC9ED622BFCE}" type="sibTrans" cxnId="{BA34676E-D31A-40E1-8F56-D78DBE31ABC6}">
      <dgm:prSet/>
      <dgm:spPr/>
      <dgm:t>
        <a:bodyPr/>
        <a:lstStyle/>
        <a:p>
          <a:endParaRPr lang="ru-RU"/>
        </a:p>
      </dgm:t>
    </dgm:pt>
    <dgm:pt modelId="{525AD886-3DD0-45C8-93E8-0C3D55A1F241}" type="pres">
      <dgm:prSet presAssocID="{5B6E0337-CE5C-4882-B20C-8C35923DFD00}" presName="Name0" presStyleCnt="0">
        <dgm:presLayoutVars>
          <dgm:dir/>
          <dgm:resizeHandles val="exact"/>
        </dgm:presLayoutVars>
      </dgm:prSet>
      <dgm:spPr/>
    </dgm:pt>
    <dgm:pt modelId="{D30A031A-E42F-426F-83EA-0CFBB6B108A9}" type="pres">
      <dgm:prSet presAssocID="{529BEE82-734D-4F9E-AF36-06CD4B4ABC14}" presName="node" presStyleLbl="node1" presStyleIdx="0" presStyleCnt="5" custScaleX="146714" custLinFactY="93174" custLinFactNeighborY="100000">
        <dgm:presLayoutVars>
          <dgm:bulletEnabled val="1"/>
        </dgm:presLayoutVars>
      </dgm:prSet>
      <dgm:spPr/>
    </dgm:pt>
    <dgm:pt modelId="{25F14744-F708-463A-BBD2-0E80EE503EEB}" type="pres">
      <dgm:prSet presAssocID="{7AF0422B-40F0-4CD7-9301-1FC43F94588C}" presName="sibTrans" presStyleLbl="sibTrans2D1" presStyleIdx="0" presStyleCnt="4"/>
      <dgm:spPr/>
    </dgm:pt>
    <dgm:pt modelId="{D023E6DD-BA57-40E0-9F83-96A8CA0728FF}" type="pres">
      <dgm:prSet presAssocID="{7AF0422B-40F0-4CD7-9301-1FC43F94588C}" presName="connectorText" presStyleLbl="sibTrans2D1" presStyleIdx="0" presStyleCnt="4"/>
      <dgm:spPr/>
    </dgm:pt>
    <dgm:pt modelId="{ABD7167E-8684-462B-8D24-4F88A62B1BC8}" type="pres">
      <dgm:prSet presAssocID="{9E12700A-CD96-4A5D-8EB2-AB11094E6471}" presName="node" presStyleLbl="node1" presStyleIdx="1" presStyleCnt="5" custScaleX="120042" custLinFactY="93174" custLinFactNeighborY="100000">
        <dgm:presLayoutVars>
          <dgm:bulletEnabled val="1"/>
        </dgm:presLayoutVars>
      </dgm:prSet>
      <dgm:spPr/>
    </dgm:pt>
    <dgm:pt modelId="{5C18D73C-5320-41B9-AFDF-3D6FD74B1A0A}" type="pres">
      <dgm:prSet presAssocID="{6F01B9DB-3A79-4A76-954F-18EA99FD5ABA}" presName="sibTrans" presStyleLbl="sibTrans2D1" presStyleIdx="1" presStyleCnt="4"/>
      <dgm:spPr/>
    </dgm:pt>
    <dgm:pt modelId="{452C0B60-5B58-406A-8382-718B616679D6}" type="pres">
      <dgm:prSet presAssocID="{6F01B9DB-3A79-4A76-954F-18EA99FD5ABA}" presName="connectorText" presStyleLbl="sibTrans2D1" presStyleIdx="1" presStyleCnt="4"/>
      <dgm:spPr/>
    </dgm:pt>
    <dgm:pt modelId="{A94F6F1C-AD4E-4C68-B5AC-B76AD1A0CE9C}" type="pres">
      <dgm:prSet presAssocID="{0DD98BC9-9363-446E-BB44-C0DF9D3306DF}" presName="node" presStyleLbl="node1" presStyleIdx="2" presStyleCnt="5" custLinFactY="93174" custLinFactNeighborY="100000">
        <dgm:presLayoutVars>
          <dgm:bulletEnabled val="1"/>
        </dgm:presLayoutVars>
      </dgm:prSet>
      <dgm:spPr/>
    </dgm:pt>
    <dgm:pt modelId="{59E2E00F-8E61-4EC0-8725-08B1B774F7FD}" type="pres">
      <dgm:prSet presAssocID="{5669CBB3-4D92-4A60-AA95-D877C991050E}" presName="sibTrans" presStyleLbl="sibTrans2D1" presStyleIdx="2" presStyleCnt="4"/>
      <dgm:spPr/>
    </dgm:pt>
    <dgm:pt modelId="{14CC1ED5-BCD5-4424-AF71-B7E314DA5A66}" type="pres">
      <dgm:prSet presAssocID="{5669CBB3-4D92-4A60-AA95-D877C991050E}" presName="connectorText" presStyleLbl="sibTrans2D1" presStyleIdx="2" presStyleCnt="4"/>
      <dgm:spPr/>
    </dgm:pt>
    <dgm:pt modelId="{43A69B11-8A24-4E65-B7EC-8908634EF76D}" type="pres">
      <dgm:prSet presAssocID="{CBDA380B-E594-4A8B-8C57-B84EBB32F99D}" presName="node" presStyleLbl="node1" presStyleIdx="3" presStyleCnt="5" custLinFactY="93174" custLinFactNeighborY="100000">
        <dgm:presLayoutVars>
          <dgm:bulletEnabled val="1"/>
        </dgm:presLayoutVars>
      </dgm:prSet>
      <dgm:spPr/>
    </dgm:pt>
    <dgm:pt modelId="{996FDEC9-CAE7-4980-BBCB-88F08D9A6EB7}" type="pres">
      <dgm:prSet presAssocID="{36121DF1-18B8-46E7-A726-3698C40ECB08}" presName="sibTrans" presStyleLbl="sibTrans2D1" presStyleIdx="3" presStyleCnt="4"/>
      <dgm:spPr/>
    </dgm:pt>
    <dgm:pt modelId="{9622A192-1211-46A2-A895-62C3FD337856}" type="pres">
      <dgm:prSet presAssocID="{36121DF1-18B8-46E7-A726-3698C40ECB08}" presName="connectorText" presStyleLbl="sibTrans2D1" presStyleIdx="3" presStyleCnt="4"/>
      <dgm:spPr/>
    </dgm:pt>
    <dgm:pt modelId="{E26C47A5-6C52-48BF-873C-2D7BAE0FE3A1}" type="pres">
      <dgm:prSet presAssocID="{603B55C6-80E4-442B-A01D-5B1D8637F009}" presName="node" presStyleLbl="node1" presStyleIdx="4" presStyleCnt="5" custScaleX="124692" custLinFactY="93174" custLinFactNeighborY="100000">
        <dgm:presLayoutVars>
          <dgm:bulletEnabled val="1"/>
        </dgm:presLayoutVars>
      </dgm:prSet>
      <dgm:spPr/>
    </dgm:pt>
  </dgm:ptLst>
  <dgm:cxnLst>
    <dgm:cxn modelId="{DA6B070B-EE18-409E-AC5F-0A8E0F9E68A5}" type="presOf" srcId="{36121DF1-18B8-46E7-A726-3698C40ECB08}" destId="{996FDEC9-CAE7-4980-BBCB-88F08D9A6EB7}" srcOrd="0" destOrd="0" presId="urn:microsoft.com/office/officeart/2005/8/layout/process1"/>
    <dgm:cxn modelId="{6336FD0E-7860-415F-95EF-702679AD23D5}" type="presOf" srcId="{CBDA380B-E594-4A8B-8C57-B84EBB32F99D}" destId="{43A69B11-8A24-4E65-B7EC-8908634EF76D}" srcOrd="0" destOrd="0" presId="urn:microsoft.com/office/officeart/2005/8/layout/process1"/>
    <dgm:cxn modelId="{F3738F31-C374-48EB-B0EA-DB4BC49BB3C3}" type="presOf" srcId="{529BEE82-734D-4F9E-AF36-06CD4B4ABC14}" destId="{D30A031A-E42F-426F-83EA-0CFBB6B108A9}" srcOrd="0" destOrd="0" presId="urn:microsoft.com/office/officeart/2005/8/layout/process1"/>
    <dgm:cxn modelId="{A59A275F-C3E3-4354-AD8C-A8C48FC9D86A}" srcId="{5B6E0337-CE5C-4882-B20C-8C35923DFD00}" destId="{CBDA380B-E594-4A8B-8C57-B84EBB32F99D}" srcOrd="3" destOrd="0" parTransId="{EAE85767-B8D4-4171-A18B-C6DC538AC157}" sibTransId="{36121DF1-18B8-46E7-A726-3698C40ECB08}"/>
    <dgm:cxn modelId="{B2D5F064-79AF-4A20-A4BF-A11FBB5DBBC1}" srcId="{5B6E0337-CE5C-4882-B20C-8C35923DFD00}" destId="{9E12700A-CD96-4A5D-8EB2-AB11094E6471}" srcOrd="1" destOrd="0" parTransId="{276AD670-0098-450F-8B06-7DE2177976CD}" sibTransId="{6F01B9DB-3A79-4A76-954F-18EA99FD5ABA}"/>
    <dgm:cxn modelId="{74730468-B31A-4A62-B071-50D370F2500B}" type="presOf" srcId="{6F01B9DB-3A79-4A76-954F-18EA99FD5ABA}" destId="{5C18D73C-5320-41B9-AFDF-3D6FD74B1A0A}" srcOrd="0" destOrd="0" presId="urn:microsoft.com/office/officeart/2005/8/layout/process1"/>
    <dgm:cxn modelId="{E17B914C-3DBC-421C-B554-0ABA1BAE4D92}" type="presOf" srcId="{7AF0422B-40F0-4CD7-9301-1FC43F94588C}" destId="{25F14744-F708-463A-BBD2-0E80EE503EEB}" srcOrd="0" destOrd="0" presId="urn:microsoft.com/office/officeart/2005/8/layout/process1"/>
    <dgm:cxn modelId="{BA34676E-D31A-40E1-8F56-D78DBE31ABC6}" srcId="{5B6E0337-CE5C-4882-B20C-8C35923DFD00}" destId="{603B55C6-80E4-442B-A01D-5B1D8637F009}" srcOrd="4" destOrd="0" parTransId="{AD7B85C7-0B61-43B3-804C-056C9936E425}" sibTransId="{BB03EE4D-2EF9-464E-8C0B-DC9ED622BFCE}"/>
    <dgm:cxn modelId="{5701EF79-723A-490D-B822-E9131264E389}" type="presOf" srcId="{5669CBB3-4D92-4A60-AA95-D877C991050E}" destId="{59E2E00F-8E61-4EC0-8725-08B1B774F7FD}" srcOrd="0" destOrd="0" presId="urn:microsoft.com/office/officeart/2005/8/layout/process1"/>
    <dgm:cxn modelId="{3925A15A-8C71-495E-9283-59929F2A1E28}" type="presOf" srcId="{0DD98BC9-9363-446E-BB44-C0DF9D3306DF}" destId="{A94F6F1C-AD4E-4C68-B5AC-B76AD1A0CE9C}" srcOrd="0" destOrd="0" presId="urn:microsoft.com/office/officeart/2005/8/layout/process1"/>
    <dgm:cxn modelId="{05585481-203F-41AE-87E4-67B6C254813D}" srcId="{5B6E0337-CE5C-4882-B20C-8C35923DFD00}" destId="{529BEE82-734D-4F9E-AF36-06CD4B4ABC14}" srcOrd="0" destOrd="0" parTransId="{F292623A-8D06-429D-99D3-C084051B61B6}" sibTransId="{7AF0422B-40F0-4CD7-9301-1FC43F94588C}"/>
    <dgm:cxn modelId="{887C2389-1858-46FE-BCD9-EC723B6E5C48}" srcId="{5B6E0337-CE5C-4882-B20C-8C35923DFD00}" destId="{0DD98BC9-9363-446E-BB44-C0DF9D3306DF}" srcOrd="2" destOrd="0" parTransId="{EB90AABB-91CF-48BC-863E-8B6ABCCCCE6C}" sibTransId="{5669CBB3-4D92-4A60-AA95-D877C991050E}"/>
    <dgm:cxn modelId="{108722B4-5DF2-4F75-9213-F64DEBCE6D64}" type="presOf" srcId="{9E12700A-CD96-4A5D-8EB2-AB11094E6471}" destId="{ABD7167E-8684-462B-8D24-4F88A62B1BC8}" srcOrd="0" destOrd="0" presId="urn:microsoft.com/office/officeart/2005/8/layout/process1"/>
    <dgm:cxn modelId="{222D71B7-21B3-46FD-8B29-8F4E04A4F46C}" type="presOf" srcId="{36121DF1-18B8-46E7-A726-3698C40ECB08}" destId="{9622A192-1211-46A2-A895-62C3FD337856}" srcOrd="1" destOrd="0" presId="urn:microsoft.com/office/officeart/2005/8/layout/process1"/>
    <dgm:cxn modelId="{EFFEAAB7-A367-4F69-A8CA-6C590CF35D59}" type="presOf" srcId="{5669CBB3-4D92-4A60-AA95-D877C991050E}" destId="{14CC1ED5-BCD5-4424-AF71-B7E314DA5A66}" srcOrd="1" destOrd="0" presId="urn:microsoft.com/office/officeart/2005/8/layout/process1"/>
    <dgm:cxn modelId="{59E90BDD-8B0F-4E35-9F58-4E641C628952}" type="presOf" srcId="{5B6E0337-CE5C-4882-B20C-8C35923DFD00}" destId="{525AD886-3DD0-45C8-93E8-0C3D55A1F241}" srcOrd="0" destOrd="0" presId="urn:microsoft.com/office/officeart/2005/8/layout/process1"/>
    <dgm:cxn modelId="{FCFC25E5-9F9C-42D0-A478-273E08B49966}" type="presOf" srcId="{6F01B9DB-3A79-4A76-954F-18EA99FD5ABA}" destId="{452C0B60-5B58-406A-8382-718B616679D6}" srcOrd="1" destOrd="0" presId="urn:microsoft.com/office/officeart/2005/8/layout/process1"/>
    <dgm:cxn modelId="{8EB7D5E5-FA1A-46F5-B9B4-C9C233DDD174}" type="presOf" srcId="{7AF0422B-40F0-4CD7-9301-1FC43F94588C}" destId="{D023E6DD-BA57-40E0-9F83-96A8CA0728FF}" srcOrd="1" destOrd="0" presId="urn:microsoft.com/office/officeart/2005/8/layout/process1"/>
    <dgm:cxn modelId="{8CCD1BE9-083D-41E2-BF67-833CB0308FE4}" type="presOf" srcId="{603B55C6-80E4-442B-A01D-5B1D8637F009}" destId="{E26C47A5-6C52-48BF-873C-2D7BAE0FE3A1}" srcOrd="0" destOrd="0" presId="urn:microsoft.com/office/officeart/2005/8/layout/process1"/>
    <dgm:cxn modelId="{54662CC9-AFCA-4AEC-9A72-472167D23C1B}" type="presParOf" srcId="{525AD886-3DD0-45C8-93E8-0C3D55A1F241}" destId="{D30A031A-E42F-426F-83EA-0CFBB6B108A9}" srcOrd="0" destOrd="0" presId="urn:microsoft.com/office/officeart/2005/8/layout/process1"/>
    <dgm:cxn modelId="{D6263CDC-FA88-4850-8370-B70F60312B75}" type="presParOf" srcId="{525AD886-3DD0-45C8-93E8-0C3D55A1F241}" destId="{25F14744-F708-463A-BBD2-0E80EE503EEB}" srcOrd="1" destOrd="0" presId="urn:microsoft.com/office/officeart/2005/8/layout/process1"/>
    <dgm:cxn modelId="{79AF9BD3-7049-4AFC-8B22-9033BEA02E81}" type="presParOf" srcId="{25F14744-F708-463A-BBD2-0E80EE503EEB}" destId="{D023E6DD-BA57-40E0-9F83-96A8CA0728FF}" srcOrd="0" destOrd="0" presId="urn:microsoft.com/office/officeart/2005/8/layout/process1"/>
    <dgm:cxn modelId="{220AA4B1-D1E6-4F36-BB81-82D3131B1985}" type="presParOf" srcId="{525AD886-3DD0-45C8-93E8-0C3D55A1F241}" destId="{ABD7167E-8684-462B-8D24-4F88A62B1BC8}" srcOrd="2" destOrd="0" presId="urn:microsoft.com/office/officeart/2005/8/layout/process1"/>
    <dgm:cxn modelId="{79B18FC7-12AD-479C-8364-7DCEFBB430C5}" type="presParOf" srcId="{525AD886-3DD0-45C8-93E8-0C3D55A1F241}" destId="{5C18D73C-5320-41B9-AFDF-3D6FD74B1A0A}" srcOrd="3" destOrd="0" presId="urn:microsoft.com/office/officeart/2005/8/layout/process1"/>
    <dgm:cxn modelId="{4F2C6EF5-C8C5-4769-8C61-0A5AF5F6147A}" type="presParOf" srcId="{5C18D73C-5320-41B9-AFDF-3D6FD74B1A0A}" destId="{452C0B60-5B58-406A-8382-718B616679D6}" srcOrd="0" destOrd="0" presId="urn:microsoft.com/office/officeart/2005/8/layout/process1"/>
    <dgm:cxn modelId="{8D49AFC8-497A-4BE7-9AD0-4DD6B203D7A6}" type="presParOf" srcId="{525AD886-3DD0-45C8-93E8-0C3D55A1F241}" destId="{A94F6F1C-AD4E-4C68-B5AC-B76AD1A0CE9C}" srcOrd="4" destOrd="0" presId="urn:microsoft.com/office/officeart/2005/8/layout/process1"/>
    <dgm:cxn modelId="{E2239431-1062-47DE-9CF0-8F97651C0A30}" type="presParOf" srcId="{525AD886-3DD0-45C8-93E8-0C3D55A1F241}" destId="{59E2E00F-8E61-4EC0-8725-08B1B774F7FD}" srcOrd="5" destOrd="0" presId="urn:microsoft.com/office/officeart/2005/8/layout/process1"/>
    <dgm:cxn modelId="{14154E8B-1565-4ABC-989A-54317551751E}" type="presParOf" srcId="{59E2E00F-8E61-4EC0-8725-08B1B774F7FD}" destId="{14CC1ED5-BCD5-4424-AF71-B7E314DA5A66}" srcOrd="0" destOrd="0" presId="urn:microsoft.com/office/officeart/2005/8/layout/process1"/>
    <dgm:cxn modelId="{32510EAF-1AF9-4AD2-A41A-2A6194FA58FD}" type="presParOf" srcId="{525AD886-3DD0-45C8-93E8-0C3D55A1F241}" destId="{43A69B11-8A24-4E65-B7EC-8908634EF76D}" srcOrd="6" destOrd="0" presId="urn:microsoft.com/office/officeart/2005/8/layout/process1"/>
    <dgm:cxn modelId="{BF717109-87D3-41C8-8CD7-6A7C3D1F55AD}" type="presParOf" srcId="{525AD886-3DD0-45C8-93E8-0C3D55A1F241}" destId="{996FDEC9-CAE7-4980-BBCB-88F08D9A6EB7}" srcOrd="7" destOrd="0" presId="urn:microsoft.com/office/officeart/2005/8/layout/process1"/>
    <dgm:cxn modelId="{36F51185-2599-4BC2-82A7-8A326DA2B9E3}" type="presParOf" srcId="{996FDEC9-CAE7-4980-BBCB-88F08D9A6EB7}" destId="{9622A192-1211-46A2-A895-62C3FD337856}" srcOrd="0" destOrd="0" presId="urn:microsoft.com/office/officeart/2005/8/layout/process1"/>
    <dgm:cxn modelId="{6A365936-5120-4B55-90CF-A0C658AA2DA6}" type="presParOf" srcId="{525AD886-3DD0-45C8-93E8-0C3D55A1F241}" destId="{E26C47A5-6C52-48BF-873C-2D7BAE0FE3A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A031A-E42F-426F-83EA-0CFBB6B108A9}">
      <dsp:nvSpPr>
        <dsp:cNvPr id="0" name=""/>
        <dsp:cNvSpPr/>
      </dsp:nvSpPr>
      <dsp:spPr>
        <a:xfrm>
          <a:off x="3366" y="1701726"/>
          <a:ext cx="1167124" cy="4773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Производитель</a:t>
          </a:r>
        </a:p>
      </dsp:txBody>
      <dsp:txXfrm>
        <a:off x="17346" y="1715706"/>
        <a:ext cx="1139164" cy="449345"/>
      </dsp:txXfrm>
    </dsp:sp>
    <dsp:sp modelId="{25F14744-F708-463A-BBD2-0E80EE503EEB}">
      <dsp:nvSpPr>
        <dsp:cNvPr id="0" name=""/>
        <dsp:cNvSpPr/>
      </dsp:nvSpPr>
      <dsp:spPr>
        <a:xfrm>
          <a:off x="1250041" y="1841735"/>
          <a:ext cx="168648" cy="19728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/>
        </a:p>
      </dsp:txBody>
      <dsp:txXfrm>
        <a:off x="1250041" y="1881192"/>
        <a:ext cx="118054" cy="118372"/>
      </dsp:txXfrm>
    </dsp:sp>
    <dsp:sp modelId="{ABD7167E-8684-462B-8D24-4F88A62B1BC8}">
      <dsp:nvSpPr>
        <dsp:cNvPr id="0" name=""/>
        <dsp:cNvSpPr/>
      </dsp:nvSpPr>
      <dsp:spPr>
        <a:xfrm>
          <a:off x="1488694" y="1701726"/>
          <a:ext cx="954945" cy="4773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Дистрибутор</a:t>
          </a:r>
        </a:p>
      </dsp:txBody>
      <dsp:txXfrm>
        <a:off x="1502674" y="1715706"/>
        <a:ext cx="926985" cy="449345"/>
      </dsp:txXfrm>
    </dsp:sp>
    <dsp:sp modelId="{5C18D73C-5320-41B9-AFDF-3D6FD74B1A0A}">
      <dsp:nvSpPr>
        <dsp:cNvPr id="0" name=""/>
        <dsp:cNvSpPr/>
      </dsp:nvSpPr>
      <dsp:spPr>
        <a:xfrm>
          <a:off x="2523191" y="1841735"/>
          <a:ext cx="168648" cy="19728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/>
        </a:p>
      </dsp:txBody>
      <dsp:txXfrm>
        <a:off x="2523191" y="1881192"/>
        <a:ext cx="118054" cy="118372"/>
      </dsp:txXfrm>
    </dsp:sp>
    <dsp:sp modelId="{A94F6F1C-AD4E-4C68-B5AC-B76AD1A0CE9C}">
      <dsp:nvSpPr>
        <dsp:cNvPr id="0" name=""/>
        <dsp:cNvSpPr/>
      </dsp:nvSpPr>
      <dsp:spPr>
        <a:xfrm>
          <a:off x="2761844" y="1701726"/>
          <a:ext cx="795509" cy="4773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Дилер</a:t>
          </a:r>
        </a:p>
      </dsp:txBody>
      <dsp:txXfrm>
        <a:off x="2775824" y="1715706"/>
        <a:ext cx="767549" cy="449345"/>
      </dsp:txXfrm>
    </dsp:sp>
    <dsp:sp modelId="{59E2E00F-8E61-4EC0-8725-08B1B774F7FD}">
      <dsp:nvSpPr>
        <dsp:cNvPr id="0" name=""/>
        <dsp:cNvSpPr/>
      </dsp:nvSpPr>
      <dsp:spPr>
        <a:xfrm>
          <a:off x="3636905" y="1841735"/>
          <a:ext cx="168648" cy="19728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/>
        </a:p>
      </dsp:txBody>
      <dsp:txXfrm>
        <a:off x="3636905" y="1881192"/>
        <a:ext cx="118054" cy="118372"/>
      </dsp:txXfrm>
    </dsp:sp>
    <dsp:sp modelId="{43A69B11-8A24-4E65-B7EC-8908634EF76D}">
      <dsp:nvSpPr>
        <dsp:cNvPr id="0" name=""/>
        <dsp:cNvSpPr/>
      </dsp:nvSpPr>
      <dsp:spPr>
        <a:xfrm>
          <a:off x="3875557" y="1701726"/>
          <a:ext cx="795509" cy="4773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Ритейлер</a:t>
          </a:r>
        </a:p>
      </dsp:txBody>
      <dsp:txXfrm>
        <a:off x="3889537" y="1715706"/>
        <a:ext cx="767549" cy="449345"/>
      </dsp:txXfrm>
    </dsp:sp>
    <dsp:sp modelId="{996FDEC9-CAE7-4980-BBCB-88F08D9A6EB7}">
      <dsp:nvSpPr>
        <dsp:cNvPr id="0" name=""/>
        <dsp:cNvSpPr/>
      </dsp:nvSpPr>
      <dsp:spPr>
        <a:xfrm>
          <a:off x="4750618" y="1841735"/>
          <a:ext cx="168648" cy="19728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 dirty="0"/>
        </a:p>
      </dsp:txBody>
      <dsp:txXfrm>
        <a:off x="4750618" y="1881192"/>
        <a:ext cx="118054" cy="118372"/>
      </dsp:txXfrm>
    </dsp:sp>
    <dsp:sp modelId="{E26C47A5-6C52-48BF-873C-2D7BAE0FE3A1}">
      <dsp:nvSpPr>
        <dsp:cNvPr id="0" name=""/>
        <dsp:cNvSpPr/>
      </dsp:nvSpPr>
      <dsp:spPr>
        <a:xfrm>
          <a:off x="4989271" y="1701726"/>
          <a:ext cx="991937" cy="47730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DB456">
                <a:tint val="66000"/>
                <a:satMod val="160000"/>
              </a:srgbClr>
            </a:gs>
            <a:gs pos="50000">
              <a:srgbClr val="FDB456">
                <a:tint val="44500"/>
                <a:satMod val="160000"/>
              </a:srgbClr>
            </a:gs>
            <a:gs pos="100000">
              <a:srgbClr val="FDB456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Потребитель</a:t>
          </a:r>
        </a:p>
      </dsp:txBody>
      <dsp:txXfrm>
        <a:off x="5003251" y="1715706"/>
        <a:ext cx="963977" cy="449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t>24.12.2020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24.12.2020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86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0A853-421F-499A-8F2C-A30F50FFCB8A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44760-2842-4F87-B160-D6308138EEE4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4F2B1-4382-4CD5-BF36-A76F658DDF8B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BCE005-CF70-47C7-943B-1B85D4E30B12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32E15A-CF9A-465D-A43B-0E134366459B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6B3F4C8-7A25-444D-91C8-2271B0544136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1E128-3D17-4B8C-8CB3-9EB08D9C14A6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1CEDC5-4545-46C4-8C01-50930980F9C3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750109-67ED-4BB9-A441-1C74886B4944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F981BA-4C3A-4604-A431-6A18CA52E143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A5B61-B2AB-48DF-B122-84C1DD627AD8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BCE6D-20D5-4AE9-A17E-E68A25EDB90D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5498C-2776-4754-BDFD-6B3FF9B6428D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 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961358-1323-4982-B48F-0004A3782D73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4266B6-E8E7-4F04-A054-74B8F86E3EF1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EF5D0-540D-41D6-9136-7FA831C4823F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13BE9-C5CD-4F25-838C-97788D4410C6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C7FF-E9B9-46A2-ABB1-6B02C8E64350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 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6181B7-7F56-4175-9C58-A45071D8DE7F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 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F2D1E7-3267-41E6-9552-D507126B74F6}" type="datetime1">
              <a:rPr lang="ru-RU" noProof="0" smtClean="0"/>
              <a:t>24.12.2020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zon.ru/" TargetMode="External"/><Relationship Id="rId3" Type="http://schemas.openxmlformats.org/officeDocument/2006/relationships/hyperlink" Target="https://www.ewdn.com/" TargetMode="External"/><Relationship Id="rId7" Type="http://schemas.openxmlformats.org/officeDocument/2006/relationships/hyperlink" Target="https://market.yandex.ru/?clid=70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tainsight.ru/" TargetMode="External"/><Relationship Id="rId11" Type="http://schemas.openxmlformats.org/officeDocument/2006/relationships/hyperlink" Target="https://cityads.com/main/news/company_news/10037-seychas-rynok-elektronnoy-torgovli-v-rf-okolo-1-2-trln-rubley-a-obshchaya-kapitalizaciya-vseh-igrokov-onlayn-torgovli-sostavlyaet-4-6-5-1-mlrd-dollarov" TargetMode="External"/><Relationship Id="rId5" Type="http://schemas.openxmlformats.org/officeDocument/2006/relationships/hyperlink" Target="http://dsight.ru/" TargetMode="External"/><Relationship Id="rId10" Type="http://schemas.openxmlformats.org/officeDocument/2006/relationships/hyperlink" Target="http://www.morganstanley.ru/index.html" TargetMode="External"/><Relationship Id="rId4" Type="http://schemas.openxmlformats.org/officeDocument/2006/relationships/hyperlink" Target="https://www.cityads.com/" TargetMode="External"/><Relationship Id="rId9" Type="http://schemas.openxmlformats.org/officeDocument/2006/relationships/hyperlink" Target="https://www.lamod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hyperlink" Target="https://wog.part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605" y="384733"/>
            <a:ext cx="6036482" cy="4426853"/>
          </a:xfrm>
          <a:noFill/>
          <a:ln>
            <a:noFill/>
          </a:ln>
        </p:spPr>
        <p:txBody>
          <a:bodyPr numCol="1" rtlCol="0" anchor="t" anchorCtr="0">
            <a:spAutoFit/>
          </a:bodyPr>
          <a:lstStyle/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проекта </a:t>
            </a:r>
            <a:r>
              <a:rPr lang="en-US" dirty="0"/>
              <a:t>VIGGY</a:t>
            </a:r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Опыт работы в сфере 10 лет</a:t>
            </a:r>
          </a:p>
          <a:p>
            <a:pPr marL="533400" lvl="0" indent="0" defTabSz="957263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33400" lvl="0" indent="0" defTabSz="957263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деятельности компании: </a:t>
            </a:r>
          </a:p>
          <a:p>
            <a:pPr marL="876300" indent="-342900" defTabSz="957263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2020-….г – оптово-розничная торговля горюче-смазочными материалами. </a:t>
            </a:r>
          </a:p>
          <a:p>
            <a:pPr marL="876300" indent="-342900" defTabSz="957263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2020-…:Продажа товаров любой категории через сегмент маркетплейсов.</a:t>
            </a:r>
            <a:endParaRPr lang="en-US" dirty="0"/>
          </a:p>
          <a:p>
            <a:pPr marL="534988" indent="0">
              <a:buNone/>
            </a:pPr>
            <a:r>
              <a:rPr lang="ru-RU" b="1" dirty="0"/>
              <a:t>Цель:</a:t>
            </a:r>
            <a:r>
              <a:rPr lang="ru-RU" dirty="0"/>
              <a:t> Масштабирование бизнеса</a:t>
            </a:r>
          </a:p>
          <a:p>
            <a:pPr marL="534988" indent="0">
              <a:buNone/>
            </a:pPr>
            <a:r>
              <a:rPr lang="ru-RU" b="1" dirty="0"/>
              <a:t>Задача:</a:t>
            </a:r>
            <a:r>
              <a:rPr lang="ru-RU" dirty="0"/>
              <a:t> привлечение инвестиционных </a:t>
            </a:r>
            <a:r>
              <a:rPr lang="ru-RU" dirty="0" err="1"/>
              <a:t>средствв</a:t>
            </a:r>
            <a:r>
              <a:rPr lang="ru-RU" dirty="0"/>
              <a:t> размере от 7 до 20 млн. рублей  для запуска проекта в сфере интернет торговли.</a:t>
            </a:r>
          </a:p>
        </p:txBody>
      </p:sp>
      <p:sp>
        <p:nvSpPr>
          <p:cNvPr id="27" name="Прямоугольник 26" descr="Рукопожатие">
            <a:extLst>
              <a:ext uri="{FF2B5EF4-FFF2-40B4-BE49-F238E27FC236}">
                <a16:creationId xmlns:a16="http://schemas.microsoft.com/office/drawing/2014/main" id="{BEF34E1C-44B9-4EFC-8126-D51A3EA9BF40}"/>
              </a:ext>
            </a:extLst>
          </p:cNvPr>
          <p:cNvSpPr/>
          <p:nvPr/>
        </p:nvSpPr>
        <p:spPr>
          <a:xfrm>
            <a:off x="4867314" y="3572819"/>
            <a:ext cx="499424" cy="49942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 descr="Линейчатая диаграмма">
            <a:extLst>
              <a:ext uri="{FF2B5EF4-FFF2-40B4-BE49-F238E27FC236}">
                <a16:creationId xmlns:a16="http://schemas.microsoft.com/office/drawing/2014/main" id="{7810A56D-FB7B-429D-835B-7A0CD7BCB96A}"/>
              </a:ext>
            </a:extLst>
          </p:cNvPr>
          <p:cNvSpPr/>
          <p:nvPr/>
        </p:nvSpPr>
        <p:spPr>
          <a:xfrm>
            <a:off x="4907305" y="1729064"/>
            <a:ext cx="499424" cy="49942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332956"/>
              <a:satOff val="-147"/>
              <a:lumOff val="392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D52C87C2-93DA-46E4-8554-73EE8211B2AD}"/>
              </a:ext>
            </a:extLst>
          </p:cNvPr>
          <p:cNvSpPr txBox="1">
            <a:spLocks/>
          </p:cNvSpPr>
          <p:nvPr/>
        </p:nvSpPr>
        <p:spPr>
          <a:xfrm>
            <a:off x="5627870" y="3614469"/>
            <a:ext cx="5370809" cy="300199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sz="9600" dirty="0">
                <a:solidFill>
                  <a:srgbClr val="FFFFFF"/>
                </a:solidFill>
                <a:latin typeface="+mj-lt"/>
              </a:rPr>
              <a:t>Спасибо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0D1D1-842A-4B9D-B7DE-CC65E3F2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1879"/>
            <a:ext cx="10058400" cy="1450757"/>
          </a:xfrm>
        </p:spPr>
        <p:txBody>
          <a:bodyPr anchor="t">
            <a:noAutofit/>
          </a:bodyPr>
          <a:lstStyle/>
          <a:p>
            <a:r>
              <a:rPr lang="ru-RU" sz="3200" b="0" dirty="0"/>
              <a:t>Сегодня рынок электронной торговли в РФ около 1.2 трлн рублей, а общая капитализация всех игроков онлайн-торговли составляет 4.6-5.1 млрд долларов</a:t>
            </a:r>
            <a:br>
              <a:rPr lang="ru-RU" sz="3200" b="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8EBD5-8BC6-4E90-AF40-922055E3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864067"/>
            <a:ext cx="10280127" cy="990600"/>
          </a:xfrm>
        </p:spPr>
        <p:txBody>
          <a:bodyPr>
            <a:normAutofit fontScale="92500"/>
          </a:bodyPr>
          <a:lstStyle/>
          <a:p>
            <a:r>
              <a:rPr lang="ru-RU" dirty="0"/>
              <a:t>В прошлом году зарубежные и отечественные инвесторы вложили в российский рынок электронной торговли более 750 млн $. Это самый большой показатель за последние годы, в целом на Россию приходится 1 % объема инвестиций в области электронной коммерции в мире.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1DD6D-5A3D-497C-BCC7-9B274168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194653"/>
            <a:ext cx="4591050" cy="29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5D5AE9-347D-449C-A96C-9465E7DAE4E0}"/>
              </a:ext>
            </a:extLst>
          </p:cNvPr>
          <p:cNvSpPr/>
          <p:nvPr/>
        </p:nvSpPr>
        <p:spPr>
          <a:xfrm>
            <a:off x="1216548" y="2938969"/>
            <a:ext cx="568907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DINWebPro"/>
              </a:rPr>
              <a:t>По данным агентства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3"/>
              </a:rPr>
              <a:t>East-West Digital News (EWDN)</a:t>
            </a:r>
            <a:r>
              <a:rPr lang="ru-RU" sz="1400" dirty="0">
                <a:latin typeface="DINWebPro"/>
              </a:rPr>
              <a:t> и аналитиков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4"/>
              </a:rPr>
              <a:t>Cityads</a:t>
            </a:r>
            <a:r>
              <a:rPr lang="ru-RU" sz="1400" dirty="0">
                <a:latin typeface="DINWebPro"/>
              </a:rPr>
              <a:t>,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5"/>
              </a:rPr>
              <a:t>Dsight</a:t>
            </a:r>
            <a:r>
              <a:rPr lang="ru-RU" sz="1400" dirty="0">
                <a:latin typeface="DINWebPro"/>
              </a:rPr>
              <a:t> и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6"/>
              </a:rPr>
              <a:t>Data Insight</a:t>
            </a:r>
            <a:r>
              <a:rPr lang="ru-RU" sz="1400" dirty="0">
                <a:latin typeface="DINWebPro"/>
              </a:rPr>
              <a:t> точный объем инвестиций в российскую онлайн торговлю составил 756 млн $, данные цифры были собраны на основании открытых источников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7"/>
              </a:rPr>
              <a:t>«Яндекс.Маркет»,</a:t>
            </a:r>
            <a:r>
              <a:rPr lang="ru-RU" sz="1400" dirty="0">
                <a:latin typeface="DINWebPro"/>
              </a:rPr>
              <a:t>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8"/>
              </a:rPr>
              <a:t>Ozon</a:t>
            </a:r>
            <a:r>
              <a:rPr lang="ru-RU" sz="1400" dirty="0">
                <a:latin typeface="DINWebPro"/>
              </a:rPr>
              <a:t>, </a:t>
            </a:r>
            <a:r>
              <a:rPr lang="ru-RU" sz="1400" dirty="0">
                <a:solidFill>
                  <a:srgbClr val="00A2C2"/>
                </a:solidFill>
                <a:latin typeface="DINWebPro"/>
                <a:hlinkClick r:id="rId9"/>
              </a:rPr>
              <a:t>Lamoda</a:t>
            </a:r>
            <a:r>
              <a:rPr lang="ru-RU" sz="1400" dirty="0">
                <a:latin typeface="DINWebPro"/>
              </a:rPr>
              <a:t> и других игроков рынка. На сегодняшний день это рекордный показатель за все время наблюдения за нишей с 2014 года.</a:t>
            </a:r>
          </a:p>
          <a:p>
            <a:r>
              <a:rPr lang="ru-RU" sz="1400" dirty="0">
                <a:latin typeface="DINWebPro"/>
              </a:rPr>
              <a:t> </a:t>
            </a:r>
          </a:p>
          <a:p>
            <a:r>
              <a:rPr lang="ru-RU" sz="1400" dirty="0">
                <a:latin typeface="DINWebPro"/>
              </a:rPr>
              <a:t>Капиталовложения 2018 года сильно превышают данные последних лет, ранее инвестиции в эту отрасль составляли не более нескольких десятков миллионов долларов.</a:t>
            </a:r>
          </a:p>
          <a:p>
            <a:r>
              <a:rPr lang="ru-RU" sz="1400" dirty="0">
                <a:solidFill>
                  <a:srgbClr val="00A2C2"/>
                </a:solidFill>
                <a:latin typeface="DINWebPro"/>
                <a:hlinkClick r:id="rId10"/>
              </a:rPr>
              <a:t>Morgan Stanley</a:t>
            </a:r>
            <a:r>
              <a:rPr lang="ru-RU" sz="1400" dirty="0">
                <a:latin typeface="DINWebPro"/>
              </a:rPr>
              <a:t> прогнозирует рост рынка электронной коммерции в России в среднем на 24% в ближайшие четыре года до 3,2 млрд руб. к 2021 году 8% розничных продаж будет приходиться на e-commerce.</a:t>
            </a:r>
          </a:p>
          <a:p>
            <a:endParaRPr lang="ru-RU" sz="1400" dirty="0">
              <a:latin typeface="DINWebPro"/>
            </a:endParaRPr>
          </a:p>
          <a:p>
            <a:pPr algn="r"/>
            <a:r>
              <a:rPr lang="ru-RU" sz="900" i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Источник:</a:t>
            </a:r>
            <a:endParaRPr lang="ru-RU" sz="1400" i="1" dirty="0"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-US" sz="1000" i="1" dirty="0">
                <a:hlinkClick r:id="rId11"/>
              </a:rPr>
              <a:t>https://cityads.com/main/news/company_news/10037-seychas-rynok-elektronnoy-torgovli-v-rf-okolo-1-2-trln-rubley-a-obshchaya-kapitalizaciya-vseh-igrokov-onlayn-torgovli-sostavlyaet-4-6-5-1-mlrd-dollarov</a:t>
            </a:r>
            <a:endParaRPr lang="ru-RU" sz="1000" i="1" dirty="0"/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70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A02E918-2277-4AC7-BC74-0FED864D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00" y="479407"/>
            <a:ext cx="10650573" cy="1329340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/>
              <a:t>На сегодняшний день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</a:rPr>
              <a:t>Маркетплейс</a:t>
            </a:r>
            <a:r>
              <a:rPr lang="ru-RU" sz="2000" b="0" dirty="0"/>
              <a:t> – популярная и динамично развивающаяся мировая практика реализации товаров конечному потребителю. </a:t>
            </a:r>
            <a:br>
              <a:rPr lang="ru-RU" sz="2000" b="0" dirty="0"/>
            </a:br>
            <a:r>
              <a:rPr lang="ru-RU" sz="2000" b="0" dirty="0"/>
              <a:t>Современный тип экономики диктует настоятельную потребность в обеспечении покупателей как можно большим количеством товаров и услуг самым удобным для них способом.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04409-1DE6-483D-89B6-C314F5D5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77" y="4101388"/>
            <a:ext cx="4632666" cy="25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бъект 36">
            <a:extLst>
              <a:ext uri="{FF2B5EF4-FFF2-40B4-BE49-F238E27FC236}">
                <a16:creationId xmlns:a16="http://schemas.microsoft.com/office/drawing/2014/main" id="{0D07DA15-707E-432F-BA6D-CE5187E97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522" y="2184003"/>
            <a:ext cx="5130529" cy="419459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Есть производитель, который чаще всего сотрудничает с дистрибьюторами, которые в свою очередь сотрудничают с ритейлом (как онлайн, так и офлайн). Между клиентом и производителем сейчас есть, как минимум, две прокладки: дистрибьютор и продавец.</a:t>
            </a:r>
          </a:p>
          <a:p>
            <a:r>
              <a:rPr lang="ru-RU" dirty="0"/>
              <a:t>Почему производитель не работает с продавцами напрямую? Ответ простой. Продавцов много, а производитель один. Его задача разрабатывать, придумывать и наконец производить. Поэтому все производители работают с крупными дистрибьюторами, которые берут большими объёмами и уже далее перепродают продавцам поменьше. Это происходит в результате того, что нет единой точки, куда можно продавать много, регулярно и напрямую.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E4A21D-3D72-45DE-AA1A-CB4F1D878E5F}"/>
              </a:ext>
            </a:extLst>
          </p:cNvPr>
          <p:cNvSpPr/>
          <p:nvPr/>
        </p:nvSpPr>
        <p:spPr>
          <a:xfrm>
            <a:off x="6453376" y="2184003"/>
            <a:ext cx="4701396" cy="321509"/>
          </a:xfrm>
          <a:prstGeom prst="rect">
            <a:avLst/>
          </a:prstGeom>
          <a:solidFill>
            <a:srgbClr val="FDB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Основные схемы реализации товара потребителям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D881F0A-79E8-4EFD-8DB2-B5FBFC6F1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82513"/>
              </p:ext>
            </p:extLst>
          </p:nvPr>
        </p:nvGraphicFramePr>
        <p:xfrm>
          <a:off x="5781592" y="1027903"/>
          <a:ext cx="5984575" cy="21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1BCF2CE-76B7-4616-8F0B-3E076AB20096}"/>
              </a:ext>
            </a:extLst>
          </p:cNvPr>
          <p:cNvGrpSpPr/>
          <p:nvPr/>
        </p:nvGrpSpPr>
        <p:grpSpPr>
          <a:xfrm>
            <a:off x="5802305" y="3431795"/>
            <a:ext cx="1167124" cy="444733"/>
            <a:chOff x="3366" y="1852688"/>
            <a:chExt cx="1167124" cy="477305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CC9B2D91-C906-4703-949E-B774000B5DF3}"/>
                </a:ext>
              </a:extLst>
            </p:cNvPr>
            <p:cNvSpPr/>
            <p:nvPr/>
          </p:nvSpPr>
          <p:spPr>
            <a:xfrm>
              <a:off x="3366" y="1852688"/>
              <a:ext cx="1167124" cy="477305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FDB456">
                    <a:tint val="66000"/>
                    <a:satMod val="160000"/>
                  </a:srgbClr>
                </a:gs>
                <a:gs pos="50000">
                  <a:srgbClr val="FDB456">
                    <a:tint val="44500"/>
                    <a:satMod val="160000"/>
                  </a:srgbClr>
                </a:gs>
                <a:gs pos="100000">
                  <a:srgbClr val="FDB45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: скругленные углы 4">
              <a:extLst>
                <a:ext uri="{FF2B5EF4-FFF2-40B4-BE49-F238E27FC236}">
                  <a16:creationId xmlns:a16="http://schemas.microsoft.com/office/drawing/2014/main" id="{B9553F4E-FCAA-4C39-BE0D-95EE4929BE19}"/>
                </a:ext>
              </a:extLst>
            </p:cNvPr>
            <p:cNvSpPr txBox="1"/>
            <p:nvPr/>
          </p:nvSpPr>
          <p:spPr>
            <a:xfrm>
              <a:off x="17346" y="1866668"/>
              <a:ext cx="1139164" cy="44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Производитель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D829E29-AA7E-49DE-B159-B4B0FAB0C64D}"/>
              </a:ext>
            </a:extLst>
          </p:cNvPr>
          <p:cNvGrpSpPr/>
          <p:nvPr/>
        </p:nvGrpSpPr>
        <p:grpSpPr>
          <a:xfrm>
            <a:off x="7591715" y="3431795"/>
            <a:ext cx="2624791" cy="444733"/>
            <a:chOff x="3875557" y="1852688"/>
            <a:chExt cx="795509" cy="477305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6572555-78FE-4EBD-BA69-2CED2818CB5F}"/>
                </a:ext>
              </a:extLst>
            </p:cNvPr>
            <p:cNvSpPr/>
            <p:nvPr/>
          </p:nvSpPr>
          <p:spPr>
            <a:xfrm>
              <a:off x="3875557" y="1852688"/>
              <a:ext cx="795509" cy="477305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FDB456">
                    <a:tint val="66000"/>
                    <a:satMod val="160000"/>
                  </a:srgbClr>
                </a:gs>
                <a:gs pos="50000">
                  <a:srgbClr val="FDB456">
                    <a:tint val="44500"/>
                    <a:satMod val="160000"/>
                  </a:srgbClr>
                </a:gs>
                <a:gs pos="100000">
                  <a:srgbClr val="FDB45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10">
              <a:extLst>
                <a:ext uri="{FF2B5EF4-FFF2-40B4-BE49-F238E27FC236}">
                  <a16:creationId xmlns:a16="http://schemas.microsoft.com/office/drawing/2014/main" id="{ADE3F466-34EA-4A37-A102-1064D1A54F09}"/>
                </a:ext>
              </a:extLst>
            </p:cNvPr>
            <p:cNvSpPr txBox="1"/>
            <p:nvPr/>
          </p:nvSpPr>
          <p:spPr>
            <a:xfrm>
              <a:off x="3889537" y="1866668"/>
              <a:ext cx="767549" cy="44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Маркетплейс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87D7D4C-F411-4D3B-8692-91073006B83C}"/>
              </a:ext>
            </a:extLst>
          </p:cNvPr>
          <p:cNvGrpSpPr/>
          <p:nvPr/>
        </p:nvGrpSpPr>
        <p:grpSpPr>
          <a:xfrm>
            <a:off x="10788210" y="3431795"/>
            <a:ext cx="991937" cy="444733"/>
            <a:chOff x="4989271" y="1852688"/>
            <a:chExt cx="991937" cy="47730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EABA76D-6434-4EB9-B5A4-1336B0EF4751}"/>
                </a:ext>
              </a:extLst>
            </p:cNvPr>
            <p:cNvSpPr/>
            <p:nvPr/>
          </p:nvSpPr>
          <p:spPr>
            <a:xfrm>
              <a:off x="4989271" y="1852688"/>
              <a:ext cx="991937" cy="477305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FDB456">
                    <a:tint val="66000"/>
                    <a:satMod val="160000"/>
                  </a:srgbClr>
                </a:gs>
                <a:gs pos="50000">
                  <a:srgbClr val="FDB456">
                    <a:tint val="44500"/>
                    <a:satMod val="160000"/>
                  </a:srgbClr>
                </a:gs>
                <a:gs pos="100000">
                  <a:srgbClr val="FDB45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12">
              <a:extLst>
                <a:ext uri="{FF2B5EF4-FFF2-40B4-BE49-F238E27FC236}">
                  <a16:creationId xmlns:a16="http://schemas.microsoft.com/office/drawing/2014/main" id="{71B23983-DAD6-4A13-999B-9F388B477E41}"/>
                </a:ext>
              </a:extLst>
            </p:cNvPr>
            <p:cNvSpPr txBox="1"/>
            <p:nvPr/>
          </p:nvSpPr>
          <p:spPr>
            <a:xfrm>
              <a:off x="5003251" y="1866668"/>
              <a:ext cx="963977" cy="44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Потребитель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DBA61AA-22B2-480F-88C6-CA84AACEBE65}"/>
              </a:ext>
            </a:extLst>
          </p:cNvPr>
          <p:cNvGrpSpPr/>
          <p:nvPr/>
        </p:nvGrpSpPr>
        <p:grpSpPr>
          <a:xfrm>
            <a:off x="7035994" y="3515597"/>
            <a:ext cx="505139" cy="203672"/>
            <a:chOff x="1250041" y="1992698"/>
            <a:chExt cx="168648" cy="197286"/>
          </a:xfrm>
        </p:grpSpPr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id="{7D2B4F5F-21FA-4634-BD15-DF32C14CA30F}"/>
                </a:ext>
              </a:extLst>
            </p:cNvPr>
            <p:cNvSpPr/>
            <p:nvPr/>
          </p:nvSpPr>
          <p:spPr>
            <a:xfrm>
              <a:off x="1250041" y="1992698"/>
              <a:ext cx="168648" cy="197286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rgbClr val="FDB456">
                    <a:tint val="66000"/>
                    <a:satMod val="160000"/>
                  </a:srgbClr>
                </a:gs>
                <a:gs pos="50000">
                  <a:srgbClr val="FDB456">
                    <a:tint val="44500"/>
                    <a:satMod val="160000"/>
                  </a:srgbClr>
                </a:gs>
                <a:gs pos="100000">
                  <a:srgbClr val="FDB45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трелка: вправо 4">
              <a:extLst>
                <a:ext uri="{FF2B5EF4-FFF2-40B4-BE49-F238E27FC236}">
                  <a16:creationId xmlns:a16="http://schemas.microsoft.com/office/drawing/2014/main" id="{16DBF2AD-9733-4AED-BCFF-8818A8A518F7}"/>
                </a:ext>
              </a:extLst>
            </p:cNvPr>
            <p:cNvSpPr txBox="1"/>
            <p:nvPr/>
          </p:nvSpPr>
          <p:spPr>
            <a:xfrm>
              <a:off x="1250041" y="2032155"/>
              <a:ext cx="118054" cy="118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050" kern="1200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1BED833-6764-4BEC-B894-ED18A2A56130}"/>
              </a:ext>
            </a:extLst>
          </p:cNvPr>
          <p:cNvGrpSpPr/>
          <p:nvPr/>
        </p:nvGrpSpPr>
        <p:grpSpPr>
          <a:xfrm>
            <a:off x="10249788" y="3516343"/>
            <a:ext cx="505139" cy="203672"/>
            <a:chOff x="1250041" y="1992698"/>
            <a:chExt cx="168648" cy="197286"/>
          </a:xfrm>
        </p:grpSpPr>
        <p:sp>
          <p:nvSpPr>
            <p:cNvPr id="29" name="Стрелка: вправо 28">
              <a:extLst>
                <a:ext uri="{FF2B5EF4-FFF2-40B4-BE49-F238E27FC236}">
                  <a16:creationId xmlns:a16="http://schemas.microsoft.com/office/drawing/2014/main" id="{A7B73FC8-C3CE-4DB5-A956-4146402B6AF1}"/>
                </a:ext>
              </a:extLst>
            </p:cNvPr>
            <p:cNvSpPr/>
            <p:nvPr/>
          </p:nvSpPr>
          <p:spPr>
            <a:xfrm>
              <a:off x="1250041" y="1992698"/>
              <a:ext cx="168648" cy="197286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rgbClr val="FDB456">
                    <a:tint val="66000"/>
                    <a:satMod val="160000"/>
                  </a:srgbClr>
                </a:gs>
                <a:gs pos="50000">
                  <a:srgbClr val="FDB456">
                    <a:tint val="44500"/>
                    <a:satMod val="160000"/>
                  </a:srgbClr>
                </a:gs>
                <a:gs pos="100000">
                  <a:srgbClr val="FDB45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трелка: вправо 4">
              <a:extLst>
                <a:ext uri="{FF2B5EF4-FFF2-40B4-BE49-F238E27FC236}">
                  <a16:creationId xmlns:a16="http://schemas.microsoft.com/office/drawing/2014/main" id="{01F80215-1A95-4F49-958A-B12F86E02831}"/>
                </a:ext>
              </a:extLst>
            </p:cNvPr>
            <p:cNvSpPr txBox="1"/>
            <p:nvPr/>
          </p:nvSpPr>
          <p:spPr>
            <a:xfrm>
              <a:off x="1250041" y="2032155"/>
              <a:ext cx="118054" cy="118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05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72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-comforce">
            <a:extLst>
              <a:ext uri="{FF2B5EF4-FFF2-40B4-BE49-F238E27FC236}">
                <a16:creationId xmlns:a16="http://schemas.microsoft.com/office/drawing/2014/main" id="{359F2E83-34A2-4F06-B430-7271CBCE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873656"/>
            <a:ext cx="6436013" cy="55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2421BE-4F38-4FCB-BAB6-5AF8C0FC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29728"/>
            <a:ext cx="6436013" cy="1107632"/>
          </a:xfrm>
        </p:spPr>
        <p:txBody>
          <a:bodyPr>
            <a:noAutofit/>
          </a:bodyPr>
          <a:lstStyle/>
          <a:p>
            <a:r>
              <a:rPr lang="ru-RU" sz="2400" spc="215" dirty="0">
                <a:solidFill>
                  <a:srgbClr val="000000"/>
                </a:solidFill>
              </a:rPr>
              <a:t>МЫ</a:t>
            </a:r>
            <a:r>
              <a:rPr lang="ru-RU" sz="2400" spc="-45" dirty="0">
                <a:solidFill>
                  <a:srgbClr val="000000"/>
                </a:solidFill>
              </a:rPr>
              <a:t> </a:t>
            </a:r>
            <a:r>
              <a:rPr lang="ru-RU" sz="2400" spc="180" dirty="0">
                <a:solidFill>
                  <a:srgbClr val="000000"/>
                </a:solidFill>
              </a:rPr>
              <a:t>ПОМОГАЕМ</a:t>
            </a:r>
            <a:r>
              <a:rPr lang="ru-RU" sz="2400" spc="-40" dirty="0">
                <a:solidFill>
                  <a:srgbClr val="000000"/>
                </a:solidFill>
              </a:rPr>
              <a:t> </a:t>
            </a:r>
            <a:r>
              <a:rPr lang="ru-RU" sz="2400" spc="145" dirty="0">
                <a:solidFill>
                  <a:srgbClr val="000000"/>
                </a:solidFill>
              </a:rPr>
              <a:t>ПРОИЗВОДИТЕЛЯМ  </a:t>
            </a:r>
            <a:r>
              <a:rPr lang="ru-RU" sz="2400" spc="114" dirty="0">
                <a:solidFill>
                  <a:srgbClr val="000000"/>
                </a:solidFill>
              </a:rPr>
              <a:t>И</a:t>
            </a:r>
            <a:r>
              <a:rPr lang="ru-RU" sz="2400" spc="-45" dirty="0">
                <a:solidFill>
                  <a:srgbClr val="000000"/>
                </a:solidFill>
              </a:rPr>
              <a:t> </a:t>
            </a:r>
            <a:r>
              <a:rPr lang="ru-RU" sz="2400" spc="190" dirty="0">
                <a:solidFill>
                  <a:srgbClr val="000000"/>
                </a:solidFill>
              </a:rPr>
              <a:t>ПОСТАВЩИКАМ</a:t>
            </a:r>
            <a:r>
              <a:rPr lang="ru-RU" sz="2400" spc="-45" dirty="0">
                <a:solidFill>
                  <a:srgbClr val="000000"/>
                </a:solidFill>
              </a:rPr>
              <a:t> </a:t>
            </a:r>
            <a:r>
              <a:rPr lang="ru-RU" sz="2400" spc="180" dirty="0">
                <a:solidFill>
                  <a:srgbClr val="000000"/>
                </a:solidFill>
              </a:rPr>
              <a:t>РАЗМЕЩАТЬСЯ</a:t>
            </a:r>
            <a:r>
              <a:rPr lang="ru-RU" sz="2400" spc="-45" dirty="0">
                <a:solidFill>
                  <a:srgbClr val="000000"/>
                </a:solidFill>
              </a:rPr>
              <a:t> </a:t>
            </a:r>
            <a:r>
              <a:rPr lang="ru-RU" sz="2400" spc="210" dirty="0">
                <a:solidFill>
                  <a:srgbClr val="000000"/>
                </a:solidFill>
              </a:rPr>
              <a:t>НА</a:t>
            </a:r>
            <a:r>
              <a:rPr lang="ru-RU" sz="2400" spc="-45" dirty="0">
                <a:solidFill>
                  <a:srgbClr val="000000"/>
                </a:solidFill>
              </a:rPr>
              <a:t> </a:t>
            </a:r>
            <a:r>
              <a:rPr lang="ru-RU" sz="2400" spc="165" dirty="0">
                <a:solidFill>
                  <a:srgbClr val="000000"/>
                </a:solidFill>
              </a:rPr>
              <a:t>МАРКЕТПЛЕЙСАХ, УВЕЛИЧИВАТЬ ПРОДАЖИ И УЗНАВАЕМОСТЬ БРЕНДА</a:t>
            </a:r>
            <a:endParaRPr lang="ru-RU" sz="2400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F08FAE0-7992-4F62-95D8-C82012D155E6}"/>
              </a:ext>
            </a:extLst>
          </p:cNvPr>
          <p:cNvSpPr txBox="1"/>
          <p:nvPr/>
        </p:nvSpPr>
        <p:spPr>
          <a:xfrm>
            <a:off x="326737" y="2570861"/>
            <a:ext cx="4960189" cy="3898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spc="50" dirty="0">
                <a:solidFill>
                  <a:srgbClr val="231F20"/>
                </a:solidFill>
                <a:latin typeface="Arial"/>
                <a:cs typeface="Arial"/>
              </a:rPr>
              <a:t>Наши преимущества:</a:t>
            </a:r>
            <a:endParaRPr lang="ru-RU" sz="1400" dirty="0">
              <a:latin typeface="Arial"/>
              <a:cs typeface="Arial"/>
            </a:endParaRPr>
          </a:p>
          <a:p>
            <a:pPr indent="-125730">
              <a:lnSpc>
                <a:spcPct val="100000"/>
              </a:lnSpc>
              <a:spcBef>
                <a:spcPts val="950"/>
              </a:spcBef>
              <a:buChar char="–"/>
              <a:tabLst>
                <a:tab pos="139065" algn="l"/>
              </a:tabLst>
            </a:pPr>
            <a:r>
              <a:rPr lang="ru-RU" sz="1400" spc="55" dirty="0">
                <a:latin typeface="Arial"/>
                <a:cs typeface="Arial"/>
              </a:rPr>
              <a:t> Минимальный </a:t>
            </a:r>
            <a:r>
              <a:rPr lang="ru-RU" sz="1400" spc="110" dirty="0">
                <a:latin typeface="Arial"/>
                <a:cs typeface="Arial"/>
              </a:rPr>
              <a:t>порог </a:t>
            </a:r>
            <a:r>
              <a:rPr lang="ru-RU" sz="1400" spc="60" dirty="0">
                <a:latin typeface="Arial"/>
                <a:cs typeface="Arial"/>
              </a:rPr>
              <a:t>входа </a:t>
            </a:r>
            <a:r>
              <a:rPr lang="ru-RU" sz="1400" spc="90" dirty="0">
                <a:latin typeface="Arial"/>
                <a:cs typeface="Arial"/>
              </a:rPr>
              <a:t>(от </a:t>
            </a:r>
            <a:r>
              <a:rPr lang="ru-RU" sz="1400" spc="80" dirty="0">
                <a:latin typeface="Arial"/>
                <a:cs typeface="Arial"/>
              </a:rPr>
              <a:t>одной</a:t>
            </a:r>
            <a:r>
              <a:rPr lang="ru-RU" sz="1400" spc="-195" dirty="0">
                <a:latin typeface="Arial"/>
                <a:cs typeface="Arial"/>
              </a:rPr>
              <a:t> </a:t>
            </a:r>
            <a:r>
              <a:rPr lang="ru-RU" sz="1400" spc="85" dirty="0">
                <a:latin typeface="Arial"/>
                <a:cs typeface="Arial"/>
              </a:rPr>
              <a:t>позиции)</a:t>
            </a:r>
            <a:endParaRPr lang="ru-RU" sz="1400" dirty="0">
              <a:latin typeface="Arial"/>
              <a:cs typeface="Arial"/>
            </a:endParaRPr>
          </a:p>
          <a:p>
            <a:pPr indent="-125730">
              <a:spcBef>
                <a:spcPts val="160"/>
              </a:spcBef>
              <a:buFontTx/>
              <a:buChar char="–"/>
              <a:tabLst>
                <a:tab pos="139065" algn="l"/>
              </a:tabLst>
            </a:pPr>
            <a:r>
              <a:rPr lang="ru-RU" sz="1400" spc="75" dirty="0">
                <a:latin typeface="Arial"/>
                <a:cs typeface="Arial"/>
              </a:rPr>
              <a:t> Быстрое </a:t>
            </a:r>
            <a:r>
              <a:rPr lang="ru-RU" sz="1400" spc="65" dirty="0">
                <a:latin typeface="Arial"/>
                <a:cs typeface="Arial"/>
              </a:rPr>
              <a:t>подключение, личный</a:t>
            </a:r>
            <a:r>
              <a:rPr lang="ru-RU" sz="1400" spc="-70" dirty="0">
                <a:latin typeface="Arial"/>
                <a:cs typeface="Arial"/>
              </a:rPr>
              <a:t> </a:t>
            </a:r>
            <a:r>
              <a:rPr lang="ru-RU" sz="1400" spc="75" dirty="0">
                <a:latin typeface="Arial"/>
                <a:cs typeface="Arial"/>
              </a:rPr>
              <a:t>менеджер</a:t>
            </a:r>
            <a:endParaRPr lang="ru-RU" sz="1400" dirty="0">
              <a:latin typeface="Arial"/>
              <a:cs typeface="Arial"/>
            </a:endParaRPr>
          </a:p>
          <a:p>
            <a:pPr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lang="ru-RU" sz="1400" spc="70" dirty="0">
                <a:latin typeface="Arial"/>
                <a:cs typeface="Arial"/>
              </a:rPr>
              <a:t> Управление </a:t>
            </a:r>
            <a:r>
              <a:rPr lang="ru-RU" sz="1400" spc="65" dirty="0">
                <a:latin typeface="Arial"/>
                <a:cs typeface="Arial"/>
              </a:rPr>
              <a:t>стоком, </a:t>
            </a:r>
            <a:r>
              <a:rPr lang="ru-RU" sz="1400" spc="60" dirty="0">
                <a:latin typeface="Arial"/>
                <a:cs typeface="Arial"/>
              </a:rPr>
              <a:t>изменение </a:t>
            </a:r>
            <a:r>
              <a:rPr lang="ru-RU" sz="1400" spc="65" dirty="0">
                <a:latin typeface="Arial"/>
                <a:cs typeface="Arial"/>
              </a:rPr>
              <a:t>в </a:t>
            </a:r>
            <a:r>
              <a:rPr lang="ru-RU" sz="1400" spc="85" dirty="0">
                <a:latin typeface="Arial"/>
                <a:cs typeface="Arial"/>
              </a:rPr>
              <a:t>любой </a:t>
            </a:r>
            <a:r>
              <a:rPr lang="ru-RU" sz="1400" spc="50" dirty="0">
                <a:latin typeface="Arial"/>
                <a:cs typeface="Arial"/>
              </a:rPr>
              <a:t>момент</a:t>
            </a:r>
            <a:r>
              <a:rPr lang="ru-RU" sz="1400" spc="-175" dirty="0">
                <a:latin typeface="Arial"/>
                <a:cs typeface="Arial"/>
              </a:rPr>
              <a:t>    	  </a:t>
            </a:r>
            <a:r>
              <a:rPr lang="ru-RU" sz="1400" spc="65" dirty="0">
                <a:latin typeface="Arial"/>
                <a:cs typeface="Arial"/>
              </a:rPr>
              <a:t>времени</a:t>
            </a:r>
            <a:endParaRPr lang="ru-RU" sz="1400" dirty="0">
              <a:latin typeface="Arial"/>
              <a:cs typeface="Arial"/>
            </a:endParaRPr>
          </a:p>
          <a:p>
            <a:pPr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lang="ru-RU" sz="1400" spc="45" dirty="0">
                <a:latin typeface="Arial"/>
                <a:cs typeface="Arial"/>
              </a:rPr>
              <a:t> Разработка и исследование новых стратегий продаж</a:t>
            </a:r>
          </a:p>
          <a:p>
            <a:pPr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lang="ru-RU" sz="1400" spc="45" dirty="0">
                <a:latin typeface="Arial"/>
                <a:cs typeface="Arial"/>
              </a:rPr>
              <a:t> Моментальный вывод товара на все маркетплейсы</a:t>
            </a:r>
          </a:p>
          <a:p>
            <a:pPr>
              <a:lnSpc>
                <a:spcPct val="100000"/>
              </a:lnSpc>
              <a:spcBef>
                <a:spcPts val="160"/>
              </a:spcBef>
              <a:tabLst>
                <a:tab pos="139065" algn="l"/>
              </a:tabLst>
            </a:pPr>
            <a:endParaRPr lang="ru-RU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50" dirty="0">
                <a:solidFill>
                  <a:srgbClr val="313436"/>
                </a:solidFill>
                <a:latin typeface="Arial"/>
                <a:cs typeface="Arial"/>
              </a:rPr>
              <a:t>Самостоятельное размещение:</a:t>
            </a:r>
            <a:endParaRPr sz="1400" dirty="0">
              <a:latin typeface="Arial"/>
              <a:cs typeface="Arial"/>
            </a:endParaRPr>
          </a:p>
          <a:p>
            <a:pPr marL="138430" indent="-125730">
              <a:lnSpc>
                <a:spcPct val="100000"/>
              </a:lnSpc>
              <a:spcBef>
                <a:spcPts val="950"/>
              </a:spcBef>
              <a:buChar char="–"/>
              <a:tabLst>
                <a:tab pos="139065" algn="l"/>
              </a:tabLst>
            </a:pPr>
            <a:r>
              <a:rPr sz="1400" spc="90" dirty="0">
                <a:solidFill>
                  <a:srgbClr val="313436"/>
                </a:solidFill>
                <a:latin typeface="Arial"/>
                <a:cs typeface="Arial"/>
              </a:rPr>
              <a:t>Высокий </a:t>
            </a:r>
            <a:r>
              <a:rPr sz="1400" spc="110" dirty="0">
                <a:solidFill>
                  <a:srgbClr val="313436"/>
                </a:solidFill>
                <a:latin typeface="Arial"/>
                <a:cs typeface="Arial"/>
              </a:rPr>
              <a:t>порог </a:t>
            </a:r>
            <a:r>
              <a:rPr sz="1400" spc="60" dirty="0">
                <a:solidFill>
                  <a:srgbClr val="313436"/>
                </a:solidFill>
                <a:latin typeface="Arial"/>
                <a:cs typeface="Arial"/>
              </a:rPr>
              <a:t>входа </a:t>
            </a:r>
            <a:r>
              <a:rPr sz="1400" spc="55" dirty="0">
                <a:solidFill>
                  <a:srgbClr val="313436"/>
                </a:solidFill>
                <a:latin typeface="Arial"/>
                <a:cs typeface="Arial"/>
              </a:rPr>
              <a:t>на</a:t>
            </a:r>
            <a:r>
              <a:rPr sz="1400" spc="-165" dirty="0">
                <a:solidFill>
                  <a:srgbClr val="313436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313436"/>
                </a:solidFill>
                <a:latin typeface="Arial"/>
                <a:cs typeface="Arial"/>
              </a:rPr>
              <a:t>маркетплейс</a:t>
            </a:r>
            <a:endParaRPr sz="1400" dirty="0">
              <a:latin typeface="Arial"/>
              <a:cs typeface="Arial"/>
            </a:endParaRPr>
          </a:p>
          <a:p>
            <a:pPr marL="138430"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sz="1400" spc="80" dirty="0">
                <a:solidFill>
                  <a:srgbClr val="313436"/>
                </a:solidFill>
                <a:latin typeface="Arial"/>
                <a:cs typeface="Arial"/>
              </a:rPr>
              <a:t>Замороженный</a:t>
            </a:r>
            <a:r>
              <a:rPr sz="1400" spc="20" dirty="0">
                <a:solidFill>
                  <a:srgbClr val="313436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313436"/>
                </a:solidFill>
                <a:latin typeface="Arial"/>
                <a:cs typeface="Arial"/>
              </a:rPr>
              <a:t>сток</a:t>
            </a:r>
            <a:endParaRPr sz="1400" dirty="0">
              <a:latin typeface="Arial"/>
              <a:cs typeface="Arial"/>
            </a:endParaRPr>
          </a:p>
          <a:p>
            <a:pPr marL="138430"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lang="ru-RU" sz="1400" dirty="0">
                <a:latin typeface="Arial"/>
                <a:cs typeface="Arial"/>
              </a:rPr>
              <a:t>Отсутствие системы динамического ценообразования</a:t>
            </a:r>
            <a:endParaRPr sz="1400" dirty="0">
              <a:latin typeface="Arial"/>
              <a:cs typeface="Arial"/>
            </a:endParaRPr>
          </a:p>
          <a:p>
            <a:pPr marL="138430"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sz="1400" spc="70" dirty="0">
                <a:solidFill>
                  <a:srgbClr val="313436"/>
                </a:solidFill>
                <a:latin typeface="Arial"/>
                <a:cs typeface="Arial"/>
              </a:rPr>
              <a:t>Подключение </a:t>
            </a:r>
            <a:r>
              <a:rPr sz="1400" spc="50" dirty="0">
                <a:solidFill>
                  <a:srgbClr val="313436"/>
                </a:solidFill>
                <a:latin typeface="Arial"/>
                <a:cs typeface="Arial"/>
              </a:rPr>
              <a:t>занимает </a:t>
            </a:r>
            <a:r>
              <a:rPr sz="1400" spc="85" dirty="0">
                <a:solidFill>
                  <a:srgbClr val="313436"/>
                </a:solidFill>
                <a:latin typeface="Arial"/>
                <a:cs typeface="Arial"/>
              </a:rPr>
              <a:t>много</a:t>
            </a:r>
            <a:r>
              <a:rPr sz="1400" spc="-50" dirty="0">
                <a:solidFill>
                  <a:srgbClr val="313436"/>
                </a:solidFill>
                <a:latin typeface="Arial"/>
                <a:cs typeface="Arial"/>
              </a:rPr>
              <a:t> </a:t>
            </a:r>
            <a:r>
              <a:rPr sz="1400" spc="65" dirty="0" err="1">
                <a:solidFill>
                  <a:srgbClr val="313436"/>
                </a:solidFill>
                <a:latin typeface="Arial"/>
                <a:cs typeface="Arial"/>
              </a:rPr>
              <a:t>времени</a:t>
            </a:r>
            <a:endParaRPr lang="ru-RU" sz="1400" spc="65" dirty="0">
              <a:solidFill>
                <a:srgbClr val="313436"/>
              </a:solidFill>
              <a:latin typeface="Arial"/>
              <a:cs typeface="Arial"/>
            </a:endParaRPr>
          </a:p>
          <a:p>
            <a:pPr marL="138430" indent="-125730">
              <a:lnSpc>
                <a:spcPct val="100000"/>
              </a:lnSpc>
              <a:spcBef>
                <a:spcPts val="160"/>
              </a:spcBef>
              <a:buChar char="–"/>
              <a:tabLst>
                <a:tab pos="139065" algn="l"/>
              </a:tabLst>
            </a:pPr>
            <a:r>
              <a:rPr lang="ru-RU" sz="1400" dirty="0">
                <a:latin typeface="Arial"/>
                <a:cs typeface="Arial"/>
              </a:rPr>
              <a:t>Дополнительные затраты на персонал и обучение.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–"/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–"/>
            </a:pP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10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73BC1-E607-4771-990E-C4726CDE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200" dirty="0">
                <a:solidFill>
                  <a:srgbClr val="000000"/>
                </a:solidFill>
              </a:rPr>
              <a:t>КАК </a:t>
            </a:r>
            <a:r>
              <a:rPr lang="ru-RU" spc="150" dirty="0">
                <a:solidFill>
                  <a:srgbClr val="000000"/>
                </a:solidFill>
              </a:rPr>
              <a:t>ЭТО</a:t>
            </a:r>
            <a:r>
              <a:rPr lang="ru-RU" spc="-345" dirty="0">
                <a:solidFill>
                  <a:srgbClr val="000000"/>
                </a:solidFill>
              </a:rPr>
              <a:t> </a:t>
            </a:r>
            <a:r>
              <a:rPr lang="ru-RU" spc="165" dirty="0">
                <a:solidFill>
                  <a:srgbClr val="000000"/>
                </a:solidFill>
              </a:rPr>
              <a:t>РАБОТАЕТ?</a:t>
            </a:r>
            <a:endParaRPr lang="ru-RU" dirty="0"/>
          </a:p>
        </p:txBody>
      </p:sp>
      <p:sp>
        <p:nvSpPr>
          <p:cNvPr id="6" name="object 30">
            <a:extLst>
              <a:ext uri="{FF2B5EF4-FFF2-40B4-BE49-F238E27FC236}">
                <a16:creationId xmlns:a16="http://schemas.microsoft.com/office/drawing/2014/main" id="{FB359C2F-B2F2-4EFB-9C1C-36CB967202C2}"/>
              </a:ext>
            </a:extLst>
          </p:cNvPr>
          <p:cNvSpPr txBox="1"/>
          <p:nvPr/>
        </p:nvSpPr>
        <p:spPr>
          <a:xfrm>
            <a:off x="293332" y="2361666"/>
            <a:ext cx="160020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Выбор  ассортимента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lang="ru-RU" sz="800" spc="55" dirty="0">
                <a:latin typeface="Arial"/>
                <a:cs typeface="Arial"/>
              </a:rPr>
              <a:t>Поставщик определяется </a:t>
            </a:r>
            <a:r>
              <a:rPr sz="800" spc="55" dirty="0">
                <a:latin typeface="Arial"/>
                <a:cs typeface="Arial"/>
              </a:rPr>
              <a:t>с </a:t>
            </a:r>
            <a:r>
              <a:rPr sz="800" spc="45" dirty="0">
                <a:latin typeface="Arial"/>
                <a:cs typeface="Arial"/>
              </a:rPr>
              <a:t>товаром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для  </a:t>
            </a:r>
            <a:r>
              <a:rPr sz="800" spc="65" dirty="0">
                <a:latin typeface="Arial"/>
                <a:cs typeface="Arial"/>
              </a:rPr>
              <a:t>продажи </a:t>
            </a:r>
            <a:r>
              <a:rPr sz="800" spc="35" dirty="0">
                <a:latin typeface="Arial"/>
                <a:cs typeface="Arial"/>
              </a:rPr>
              <a:t>на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маркетплейсах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31">
            <a:extLst>
              <a:ext uri="{FF2B5EF4-FFF2-40B4-BE49-F238E27FC236}">
                <a16:creationId xmlns:a16="http://schemas.microsoft.com/office/drawing/2014/main" id="{F413CCC9-2602-4A2E-AAAB-317AAB4259AE}"/>
              </a:ext>
            </a:extLst>
          </p:cNvPr>
          <p:cNvSpPr txBox="1"/>
          <p:nvPr/>
        </p:nvSpPr>
        <p:spPr>
          <a:xfrm>
            <a:off x="2810871" y="2361666"/>
            <a:ext cx="1591310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615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231F20"/>
                </a:solidFill>
                <a:latin typeface="Arial"/>
                <a:cs typeface="Arial"/>
              </a:rPr>
              <a:t>Определение 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ценовой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политики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lang="ru-RU" sz="800" spc="35" dirty="0">
                <a:latin typeface="Arial"/>
                <a:cs typeface="Arial"/>
              </a:rPr>
              <a:t>Предоставляем доступ в личный кабинет поставщика</a:t>
            </a:r>
            <a:r>
              <a:rPr lang="ru-RU" sz="800" spc="50" dirty="0">
                <a:latin typeface="Arial"/>
                <a:cs typeface="Arial"/>
              </a:rPr>
              <a:t> для самостоятельного регулирования цен.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32">
            <a:extLst>
              <a:ext uri="{FF2B5EF4-FFF2-40B4-BE49-F238E27FC236}">
                <a16:creationId xmlns:a16="http://schemas.microsoft.com/office/drawing/2014/main" id="{442BA06B-02F5-44E8-81D9-D1CDB6B2C2EC}"/>
              </a:ext>
            </a:extLst>
          </p:cNvPr>
          <p:cNvSpPr txBox="1"/>
          <p:nvPr/>
        </p:nvSpPr>
        <p:spPr>
          <a:xfrm>
            <a:off x="5328392" y="2361666"/>
            <a:ext cx="1569085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Принятие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оферты 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маркетплейса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sz="800" spc="45" dirty="0">
                <a:latin typeface="Arial"/>
                <a:cs typeface="Arial"/>
              </a:rPr>
              <a:t>Ознакомление </a:t>
            </a:r>
            <a:r>
              <a:rPr sz="800" spc="55" dirty="0">
                <a:latin typeface="Arial"/>
                <a:cs typeface="Arial"/>
              </a:rPr>
              <a:t>с </a:t>
            </a:r>
            <a:r>
              <a:rPr sz="800" spc="45" dirty="0">
                <a:latin typeface="Arial"/>
                <a:cs typeface="Arial"/>
              </a:rPr>
              <a:t>процессами  </a:t>
            </a:r>
            <a:r>
              <a:rPr sz="800" spc="50" dirty="0">
                <a:latin typeface="Arial"/>
                <a:cs typeface="Arial"/>
              </a:rPr>
              <a:t>денежных операций </a:t>
            </a:r>
            <a:r>
              <a:rPr sz="800" spc="55" dirty="0">
                <a:latin typeface="Arial"/>
                <a:cs typeface="Arial"/>
              </a:rPr>
              <a:t>и  </a:t>
            </a:r>
            <a:r>
              <a:rPr sz="800" spc="45" dirty="0">
                <a:latin typeface="Arial"/>
                <a:cs typeface="Arial"/>
              </a:rPr>
              <a:t>взаиморасчетов </a:t>
            </a:r>
            <a:r>
              <a:rPr sz="800" spc="65" dirty="0">
                <a:latin typeface="Arial"/>
                <a:cs typeface="Arial"/>
              </a:rPr>
              <a:t>по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комиссии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E51A6063-1017-4CE5-87C2-8C091251BA5C}"/>
              </a:ext>
            </a:extLst>
          </p:cNvPr>
          <p:cNvSpPr txBox="1"/>
          <p:nvPr/>
        </p:nvSpPr>
        <p:spPr>
          <a:xfrm>
            <a:off x="7823689" y="2361666"/>
            <a:ext cx="15709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каталога</a:t>
            </a:r>
            <a:endParaRPr sz="1200" dirty="0">
              <a:latin typeface="Arial"/>
              <a:cs typeface="Arial"/>
            </a:endParaRPr>
          </a:p>
          <a:p>
            <a:pPr marL="12700" marR="82550">
              <a:lnSpc>
                <a:spcPct val="100000"/>
              </a:lnSpc>
              <a:spcBef>
                <a:spcPts val="35"/>
              </a:spcBef>
            </a:pPr>
            <a:r>
              <a:rPr sz="800" spc="45" dirty="0">
                <a:latin typeface="Arial"/>
                <a:cs typeface="Arial"/>
              </a:rPr>
              <a:t>Готовим </a:t>
            </a:r>
            <a:r>
              <a:rPr sz="800" spc="65" dirty="0">
                <a:latin typeface="Arial"/>
                <a:cs typeface="Arial"/>
              </a:rPr>
              <a:t>карточки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товаров,  </a:t>
            </a:r>
            <a:r>
              <a:rPr sz="800" spc="55" dirty="0">
                <a:latin typeface="Arial"/>
                <a:cs typeface="Arial"/>
              </a:rPr>
              <a:t>выгружаем </a:t>
            </a:r>
            <a:r>
              <a:rPr sz="800" spc="35" dirty="0" err="1">
                <a:latin typeface="Arial"/>
                <a:cs typeface="Arial"/>
              </a:rPr>
              <a:t>на</a:t>
            </a:r>
            <a:r>
              <a:rPr lang="ru-RU" sz="800" spc="-75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маркетплейс</a:t>
            </a:r>
            <a:r>
              <a:rPr lang="ru-RU" sz="800" spc="45" dirty="0">
                <a:latin typeface="Arial"/>
                <a:cs typeface="Arial"/>
              </a:rPr>
              <a:t>. Формируем аналитику по текущему спросу.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34">
            <a:extLst>
              <a:ext uri="{FF2B5EF4-FFF2-40B4-BE49-F238E27FC236}">
                <a16:creationId xmlns:a16="http://schemas.microsoft.com/office/drawing/2014/main" id="{EED4A307-B244-4149-81C3-8F70C72F4EE4}"/>
              </a:ext>
            </a:extLst>
          </p:cNvPr>
          <p:cNvSpPr txBox="1"/>
          <p:nvPr/>
        </p:nvSpPr>
        <p:spPr>
          <a:xfrm>
            <a:off x="10240893" y="2361666"/>
            <a:ext cx="1570990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Принимаем</a:t>
            </a:r>
            <a:r>
              <a:rPr sz="12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товар  на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нашем</a:t>
            </a:r>
            <a:r>
              <a:rPr sz="12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складе</a:t>
            </a:r>
            <a:endParaRPr sz="1200" dirty="0">
              <a:latin typeface="Arial"/>
              <a:cs typeface="Arial"/>
            </a:endParaRPr>
          </a:p>
          <a:p>
            <a:pPr marL="12700" marR="13970">
              <a:lnSpc>
                <a:spcPct val="100000"/>
              </a:lnSpc>
              <a:spcBef>
                <a:spcPts val="170"/>
              </a:spcBef>
            </a:pPr>
            <a:r>
              <a:rPr sz="800" spc="35" dirty="0">
                <a:latin typeface="Arial"/>
                <a:cs typeface="Arial"/>
              </a:rPr>
              <a:t>Принимаем </a:t>
            </a:r>
            <a:r>
              <a:rPr sz="800" spc="50" dirty="0">
                <a:latin typeface="Arial"/>
                <a:cs typeface="Arial"/>
              </a:rPr>
              <a:t>товар </a:t>
            </a:r>
            <a:r>
              <a:rPr sz="800" spc="35" dirty="0">
                <a:latin typeface="Arial"/>
                <a:cs typeface="Arial"/>
              </a:rPr>
              <a:t>на  </a:t>
            </a:r>
            <a:r>
              <a:rPr sz="800" spc="45" dirty="0">
                <a:latin typeface="Arial"/>
                <a:cs typeface="Arial"/>
              </a:rPr>
              <a:t>хранение </a:t>
            </a:r>
            <a:r>
              <a:rPr sz="800" spc="35" dirty="0">
                <a:latin typeface="Arial"/>
                <a:cs typeface="Arial"/>
              </a:rPr>
              <a:t>на </a:t>
            </a:r>
            <a:r>
              <a:rPr sz="800" spc="40" dirty="0">
                <a:latin typeface="Arial"/>
                <a:cs typeface="Arial"/>
              </a:rPr>
              <a:t>нашем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складе</a:t>
            </a:r>
            <a:r>
              <a:rPr lang="ru-RU" sz="800" spc="40" dirty="0">
                <a:latin typeface="Arial"/>
                <a:cs typeface="Arial"/>
              </a:rPr>
              <a:t> либо по схеме «кросс-</a:t>
            </a:r>
            <a:r>
              <a:rPr lang="ru-RU" sz="800" spc="40" dirty="0" err="1">
                <a:latin typeface="Arial"/>
                <a:cs typeface="Arial"/>
              </a:rPr>
              <a:t>докинг</a:t>
            </a:r>
            <a:r>
              <a:rPr lang="ru-RU" sz="800" spc="40" dirty="0">
                <a:latin typeface="Arial"/>
                <a:cs typeface="Arial"/>
              </a:rPr>
              <a:t>»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36">
            <a:extLst>
              <a:ext uri="{FF2B5EF4-FFF2-40B4-BE49-F238E27FC236}">
                <a16:creationId xmlns:a16="http://schemas.microsoft.com/office/drawing/2014/main" id="{5F062E5C-5ED2-486A-9B82-17852D079987}"/>
              </a:ext>
            </a:extLst>
          </p:cNvPr>
          <p:cNvSpPr/>
          <p:nvPr/>
        </p:nvSpPr>
        <p:spPr>
          <a:xfrm>
            <a:off x="2259907" y="2583331"/>
            <a:ext cx="198615" cy="14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100CAB73-1A52-401C-84B4-C9E838ADFC4D}"/>
              </a:ext>
            </a:extLst>
          </p:cNvPr>
          <p:cNvSpPr/>
          <p:nvPr/>
        </p:nvSpPr>
        <p:spPr>
          <a:xfrm>
            <a:off x="7294975" y="2583331"/>
            <a:ext cx="198602" cy="14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9">
            <a:extLst>
              <a:ext uri="{FF2B5EF4-FFF2-40B4-BE49-F238E27FC236}">
                <a16:creationId xmlns:a16="http://schemas.microsoft.com/office/drawing/2014/main" id="{5D68EE6B-C984-4F9A-ABC8-3B6AA757BB4C}"/>
              </a:ext>
            </a:extLst>
          </p:cNvPr>
          <p:cNvSpPr/>
          <p:nvPr/>
        </p:nvSpPr>
        <p:spPr>
          <a:xfrm>
            <a:off x="9812495" y="2583331"/>
            <a:ext cx="198602" cy="14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0">
            <a:extLst>
              <a:ext uri="{FF2B5EF4-FFF2-40B4-BE49-F238E27FC236}">
                <a16:creationId xmlns:a16="http://schemas.microsoft.com/office/drawing/2014/main" id="{E627D22E-11F3-46B8-BCF4-EE7D81DF5361}"/>
              </a:ext>
            </a:extLst>
          </p:cNvPr>
          <p:cNvSpPr/>
          <p:nvPr/>
        </p:nvSpPr>
        <p:spPr>
          <a:xfrm>
            <a:off x="4777428" y="2583331"/>
            <a:ext cx="198615" cy="14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5">
            <a:extLst>
              <a:ext uri="{FF2B5EF4-FFF2-40B4-BE49-F238E27FC236}">
                <a16:creationId xmlns:a16="http://schemas.microsoft.com/office/drawing/2014/main" id="{58E01AA5-BE50-46F8-8FC0-4FE460091467}"/>
              </a:ext>
            </a:extLst>
          </p:cNvPr>
          <p:cNvSpPr txBox="1"/>
          <p:nvPr/>
        </p:nvSpPr>
        <p:spPr>
          <a:xfrm>
            <a:off x="10242678" y="4302392"/>
            <a:ext cx="1707514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30" dirty="0">
                <a:solidFill>
                  <a:srgbClr val="231F20"/>
                </a:solidFill>
                <a:latin typeface="Arial"/>
                <a:cs typeface="Arial"/>
              </a:rPr>
              <a:t>Обрабатываем</a:t>
            </a: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231F20"/>
                </a:solidFill>
                <a:latin typeface="Arial"/>
                <a:cs typeface="Arial"/>
              </a:rPr>
              <a:t>заказ</a:t>
            </a:r>
            <a:endParaRPr sz="1200" dirty="0">
              <a:latin typeface="Arial"/>
              <a:cs typeface="Arial"/>
            </a:endParaRPr>
          </a:p>
          <a:p>
            <a:pPr marL="12700" marR="153670">
              <a:lnSpc>
                <a:spcPts val="960"/>
              </a:lnSpc>
              <a:spcBef>
                <a:spcPts val="25"/>
              </a:spcBef>
            </a:pPr>
            <a:r>
              <a:rPr sz="800" spc="45" dirty="0">
                <a:latin typeface="Arial"/>
                <a:cs typeface="Arial"/>
              </a:rPr>
              <a:t>Производим </a:t>
            </a:r>
            <a:r>
              <a:rPr sz="800" spc="50" dirty="0">
                <a:latin typeface="Arial"/>
                <a:cs typeface="Arial"/>
              </a:rPr>
              <a:t>комплектацию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и  </a:t>
            </a:r>
            <a:r>
              <a:rPr sz="800" spc="65" dirty="0">
                <a:latin typeface="Arial"/>
                <a:cs typeface="Arial"/>
              </a:rPr>
              <a:t>упаковку </a:t>
            </a:r>
            <a:r>
              <a:rPr sz="800" spc="30" dirty="0">
                <a:latin typeface="Arial"/>
                <a:cs typeface="Arial"/>
              </a:rPr>
              <a:t>заказа, </a:t>
            </a:r>
            <a:r>
              <a:rPr sz="800" spc="40" dirty="0">
                <a:latin typeface="Arial"/>
                <a:cs typeface="Arial"/>
              </a:rPr>
              <a:t>видео  </a:t>
            </a:r>
            <a:r>
              <a:rPr sz="800" spc="70" dirty="0">
                <a:latin typeface="Arial"/>
                <a:cs typeface="Arial"/>
              </a:rPr>
              <a:t>сборки </a:t>
            </a:r>
            <a:r>
              <a:rPr sz="800" spc="55" dirty="0">
                <a:latin typeface="Arial"/>
                <a:cs typeface="Arial"/>
              </a:rPr>
              <a:t>доступно </a:t>
            </a:r>
            <a:r>
              <a:rPr sz="800" spc="40" dirty="0">
                <a:latin typeface="Arial"/>
                <a:cs typeface="Arial"/>
              </a:rPr>
              <a:t>в личном  </a:t>
            </a:r>
            <a:r>
              <a:rPr sz="800" spc="45" dirty="0">
                <a:latin typeface="Arial"/>
                <a:cs typeface="Arial"/>
              </a:rPr>
              <a:t>кабинете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38">
            <a:extLst>
              <a:ext uri="{FF2B5EF4-FFF2-40B4-BE49-F238E27FC236}">
                <a16:creationId xmlns:a16="http://schemas.microsoft.com/office/drawing/2014/main" id="{8C51AAA0-CAE6-40FB-9C77-116E469BE9F0}"/>
              </a:ext>
            </a:extLst>
          </p:cNvPr>
          <p:cNvSpPr/>
          <p:nvPr/>
        </p:nvSpPr>
        <p:spPr>
          <a:xfrm>
            <a:off x="11022013" y="3431096"/>
            <a:ext cx="148615" cy="19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1">
            <a:extLst>
              <a:ext uri="{FF2B5EF4-FFF2-40B4-BE49-F238E27FC236}">
                <a16:creationId xmlns:a16="http://schemas.microsoft.com/office/drawing/2014/main" id="{FBC5C409-71FA-4AC9-BC2F-38862ADEA741}"/>
              </a:ext>
            </a:extLst>
          </p:cNvPr>
          <p:cNvSpPr txBox="1"/>
          <p:nvPr/>
        </p:nvSpPr>
        <p:spPr>
          <a:xfrm>
            <a:off x="2690102" y="4302392"/>
            <a:ext cx="1484630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231F20"/>
                </a:solidFill>
                <a:latin typeface="Arial"/>
                <a:cs typeface="Arial"/>
              </a:rPr>
              <a:t>Взаиморасчеты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231F20"/>
                </a:solidFill>
                <a:latin typeface="Arial"/>
                <a:cs typeface="Arial"/>
              </a:rPr>
              <a:t>с  </a:t>
            </a:r>
            <a:r>
              <a:rPr sz="1200" b="1" spc="35" dirty="0">
                <a:solidFill>
                  <a:srgbClr val="231F20"/>
                </a:solidFill>
                <a:latin typeface="Arial"/>
                <a:cs typeface="Arial"/>
              </a:rPr>
              <a:t>маркетплейсом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sz="800" spc="45" dirty="0">
                <a:latin typeface="Arial"/>
                <a:cs typeface="Arial"/>
              </a:rPr>
              <a:t>Маркетплейс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45" dirty="0">
                <a:latin typeface="Arial"/>
                <a:cs typeface="Arial"/>
              </a:rPr>
              <a:t>осуществляет  </a:t>
            </a:r>
            <a:r>
              <a:rPr sz="800" spc="45" dirty="0" err="1">
                <a:latin typeface="Arial"/>
                <a:cs typeface="Arial"/>
              </a:rPr>
              <a:t>перечисление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lang="ru-RU" sz="800" spc="45" dirty="0">
                <a:latin typeface="Arial"/>
                <a:cs typeface="Arial"/>
              </a:rPr>
              <a:t>выручки </a:t>
            </a:r>
            <a:r>
              <a:rPr lang="ru-RU" sz="800" spc="10" dirty="0">
                <a:latin typeface="Arial"/>
                <a:cs typeface="Arial"/>
              </a:rPr>
              <a:t>нам, и мы распределяем их нашим поставщикам.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42">
            <a:extLst>
              <a:ext uri="{FF2B5EF4-FFF2-40B4-BE49-F238E27FC236}">
                <a16:creationId xmlns:a16="http://schemas.microsoft.com/office/drawing/2014/main" id="{4E2A3854-4616-431A-B667-326F6EF7E279}"/>
              </a:ext>
            </a:extLst>
          </p:cNvPr>
          <p:cNvSpPr txBox="1"/>
          <p:nvPr/>
        </p:nvSpPr>
        <p:spPr>
          <a:xfrm>
            <a:off x="5207623" y="4302392"/>
            <a:ext cx="155067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7345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Отслеживание  </a:t>
            </a:r>
            <a:r>
              <a:rPr sz="1200" b="1" spc="25" dirty="0">
                <a:solidFill>
                  <a:srgbClr val="231F20"/>
                </a:solidFill>
                <a:latin typeface="Arial"/>
                <a:cs typeface="Arial"/>
              </a:rPr>
              <a:t>статусов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sz="800" spc="60" dirty="0">
                <a:latin typeface="Arial"/>
                <a:cs typeface="Arial"/>
              </a:rPr>
              <a:t>Мониторинг </a:t>
            </a:r>
            <a:r>
              <a:rPr sz="800" spc="45" dirty="0">
                <a:latin typeface="Arial"/>
                <a:cs typeface="Arial"/>
              </a:rPr>
              <a:t>статусов </a:t>
            </a:r>
            <a:r>
              <a:rPr sz="800" spc="65" dirty="0">
                <a:latin typeface="Arial"/>
                <a:cs typeface="Arial"/>
              </a:rPr>
              <a:t>по  </a:t>
            </a:r>
            <a:r>
              <a:rPr sz="800" spc="35" dirty="0">
                <a:latin typeface="Arial"/>
                <a:cs typeface="Arial"/>
              </a:rPr>
              <a:t>заказам </a:t>
            </a:r>
            <a:r>
              <a:rPr sz="800" spc="45" dirty="0" err="1">
                <a:latin typeface="Arial"/>
                <a:cs typeface="Arial"/>
              </a:rPr>
              <a:t>через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lang="ru-RU" sz="800" spc="45" dirty="0">
                <a:latin typeface="Arial"/>
                <a:cs typeface="Arial"/>
              </a:rPr>
              <a:t>личный кабинет</a:t>
            </a:r>
            <a:r>
              <a:rPr lang="ru-RU" sz="800" spc="55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43">
            <a:extLst>
              <a:ext uri="{FF2B5EF4-FFF2-40B4-BE49-F238E27FC236}">
                <a16:creationId xmlns:a16="http://schemas.microsoft.com/office/drawing/2014/main" id="{B7D221AF-2361-48EA-8DA0-04457CC24205}"/>
              </a:ext>
            </a:extLst>
          </p:cNvPr>
          <p:cNvSpPr txBox="1"/>
          <p:nvPr/>
        </p:nvSpPr>
        <p:spPr>
          <a:xfrm>
            <a:off x="7725144" y="4302392"/>
            <a:ext cx="1536700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163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231F20"/>
                </a:solidFill>
                <a:latin typeface="Arial"/>
                <a:cs typeface="Arial"/>
              </a:rPr>
              <a:t>Сдача </a:t>
            </a:r>
            <a:r>
              <a:rPr sz="1200" b="1" spc="50" dirty="0">
                <a:solidFill>
                  <a:srgbClr val="231F20"/>
                </a:solidFill>
                <a:latin typeface="Arial"/>
                <a:cs typeface="Arial"/>
              </a:rPr>
              <a:t>заказа  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231F20"/>
                </a:solidFill>
                <a:latin typeface="Arial"/>
                <a:cs typeface="Arial"/>
              </a:rPr>
              <a:t>маркетплейс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sz="800" spc="60" dirty="0">
                <a:latin typeface="Arial"/>
                <a:cs typeface="Arial"/>
              </a:rPr>
              <a:t>Отгрузка </a:t>
            </a:r>
            <a:r>
              <a:rPr sz="800" spc="55" dirty="0">
                <a:latin typeface="Arial"/>
                <a:cs typeface="Arial"/>
              </a:rPr>
              <a:t>подготовленного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и  </a:t>
            </a:r>
            <a:r>
              <a:rPr sz="800" spc="60" dirty="0">
                <a:latin typeface="Arial"/>
                <a:cs typeface="Arial"/>
              </a:rPr>
              <a:t>упакованного </a:t>
            </a:r>
            <a:r>
              <a:rPr sz="800" spc="40" dirty="0">
                <a:latin typeface="Arial"/>
                <a:cs typeface="Arial"/>
              </a:rPr>
              <a:t>заказа </a:t>
            </a:r>
            <a:r>
              <a:rPr sz="800" spc="20" dirty="0">
                <a:latin typeface="Arial"/>
                <a:cs typeface="Arial"/>
              </a:rPr>
              <a:t>для  </a:t>
            </a:r>
            <a:r>
              <a:rPr sz="800" spc="35" dirty="0">
                <a:latin typeface="Arial"/>
                <a:cs typeface="Arial"/>
              </a:rPr>
              <a:t>дальнейшей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50" dirty="0">
                <a:latin typeface="Arial"/>
                <a:cs typeface="Arial"/>
              </a:rPr>
              <a:t>доставки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4" name="object 44">
            <a:extLst>
              <a:ext uri="{FF2B5EF4-FFF2-40B4-BE49-F238E27FC236}">
                <a16:creationId xmlns:a16="http://schemas.microsoft.com/office/drawing/2014/main" id="{155FA02C-1F05-40CE-ABA1-6181B8464BBF}"/>
              </a:ext>
            </a:extLst>
          </p:cNvPr>
          <p:cNvSpPr/>
          <p:nvPr/>
        </p:nvSpPr>
        <p:spPr>
          <a:xfrm>
            <a:off x="7173736" y="4524045"/>
            <a:ext cx="198615" cy="14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5">
            <a:extLst>
              <a:ext uri="{FF2B5EF4-FFF2-40B4-BE49-F238E27FC236}">
                <a16:creationId xmlns:a16="http://schemas.microsoft.com/office/drawing/2014/main" id="{863C1A6E-BEF4-47A7-997D-F714D3102BBC}"/>
              </a:ext>
            </a:extLst>
          </p:cNvPr>
          <p:cNvSpPr/>
          <p:nvPr/>
        </p:nvSpPr>
        <p:spPr>
          <a:xfrm>
            <a:off x="9691269" y="4524045"/>
            <a:ext cx="198602" cy="14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6">
            <a:extLst>
              <a:ext uri="{FF2B5EF4-FFF2-40B4-BE49-F238E27FC236}">
                <a16:creationId xmlns:a16="http://schemas.microsoft.com/office/drawing/2014/main" id="{32629B23-121E-46C4-8738-1FE180A421D1}"/>
              </a:ext>
            </a:extLst>
          </p:cNvPr>
          <p:cNvSpPr/>
          <p:nvPr/>
        </p:nvSpPr>
        <p:spPr>
          <a:xfrm>
            <a:off x="4656202" y="4524045"/>
            <a:ext cx="198615" cy="14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82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0B168B4-9BCF-41A4-9E19-F6B0F374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30" y="2445624"/>
            <a:ext cx="5228350" cy="39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B2F4B-C21D-4822-8059-07C04AA8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286603"/>
            <a:ext cx="3649010" cy="1396539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ЕСТЬ СЕЙЧАС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974F-DE53-43D7-9A24-D01BF8CBD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3" y="1844040"/>
            <a:ext cx="4376339" cy="4526280"/>
          </a:xfrm>
        </p:spPr>
        <p:txBody>
          <a:bodyPr wrap="square" lIns="72000" rIns="72000" spcCol="0" anchor="t">
            <a:normAutofit/>
          </a:bodyPr>
          <a:lstStyle/>
          <a:p>
            <a:pPr marL="0" indent="266700">
              <a:buNone/>
            </a:pPr>
            <a:r>
              <a:rPr lang="ru-RU" sz="1600" dirty="0"/>
              <a:t>Оборудованный склад</a:t>
            </a:r>
          </a:p>
          <a:p>
            <a:pPr marL="0" indent="266700">
              <a:buNone/>
            </a:pPr>
            <a:r>
              <a:rPr lang="ru-RU" sz="1600" dirty="0"/>
              <a:t>Собственные </a:t>
            </a:r>
            <a:r>
              <a:rPr lang="en-US" sz="1600" dirty="0"/>
              <a:t>it </a:t>
            </a:r>
            <a:r>
              <a:rPr lang="ru-RU" sz="1600" dirty="0"/>
              <a:t>разработки.</a:t>
            </a:r>
          </a:p>
          <a:p>
            <a:pPr marL="0" indent="266700">
              <a:buNone/>
            </a:pPr>
            <a:r>
              <a:rPr lang="ru-RU" sz="1600" dirty="0"/>
              <a:t>Квалифицированные сотрудники.</a:t>
            </a:r>
          </a:p>
          <a:p>
            <a:pPr marL="117348" lvl="1" indent="266700">
              <a:buNone/>
            </a:pPr>
            <a:r>
              <a:rPr lang="ru-RU" sz="1600" dirty="0"/>
              <a:t>На сегодняшний день мы</a:t>
            </a:r>
          </a:p>
          <a:p>
            <a:pPr marL="403098" lvl="1" indent="-285750"/>
            <a:r>
              <a:rPr lang="ru-RU" sz="1600" dirty="0"/>
              <a:t> 	осуществляем торговлю на всех 	известных Российских 	маркетплейсах </a:t>
            </a:r>
          </a:p>
          <a:p>
            <a:pPr marL="403098" lvl="1" indent="-285750"/>
            <a:r>
              <a:rPr lang="ru-RU" sz="1600" dirty="0"/>
              <a:t>	постоянно 	работаем над 	расширением 	складского 	наличия 	номенклатурных групп, 	а также 	</a:t>
            </a:r>
          </a:p>
          <a:p>
            <a:pPr marL="403098" lvl="1" indent="-285750"/>
            <a:r>
              <a:rPr lang="ru-RU" sz="1600" dirty="0"/>
              <a:t>	увеличением базы поставщиков 	по 	схеме работы «кросс-	</a:t>
            </a:r>
            <a:r>
              <a:rPr lang="ru-RU" sz="1600" dirty="0" err="1"/>
              <a:t>докинг</a:t>
            </a:r>
            <a:r>
              <a:rPr lang="ru-RU" sz="1600" dirty="0"/>
              <a:t>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5A3183-F487-4AEA-8C33-37DE0F025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78" y="491113"/>
            <a:ext cx="2606014" cy="1954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3DB3F-5390-4B8A-BB6B-B0632D255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9249" y="876179"/>
            <a:ext cx="2274462" cy="17223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567684-1962-48E1-BBDA-A10BD7F5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20" y="286603"/>
            <a:ext cx="2773307" cy="30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9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B2F4B-C21D-4822-8059-07C04AA8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02" y="299405"/>
            <a:ext cx="3649010" cy="2265769"/>
          </a:xfrm>
        </p:spPr>
        <p:txBody>
          <a:bodyPr>
            <a:noAutofit/>
          </a:bodyPr>
          <a:lstStyle/>
          <a:p>
            <a:r>
              <a:rPr lang="ru-RU" sz="3200" dirty="0"/>
              <a:t>Кросс-</a:t>
            </a:r>
            <a:r>
              <a:rPr lang="ru-RU" sz="3200" dirty="0" err="1"/>
              <a:t>докинг</a:t>
            </a:r>
            <a:r>
              <a:rPr lang="ru-RU" sz="1600" dirty="0"/>
              <a:t> – логистический процесс, в рамках которого продукция от поставщика или производителя поставляется клиенту напрямую, минуя зону длительного хранения.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974F-DE53-43D7-9A24-D01BF8CBD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2" y="2565174"/>
            <a:ext cx="4376339" cy="4256410"/>
          </a:xfrm>
        </p:spPr>
        <p:txBody>
          <a:bodyPr wrap="square" lIns="72000" rIns="72000" spcCol="0" anchor="t"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упростить и ускорить комплектацию и доставку заказов;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улучшить эффективность работы склада, избежать серьезных погрешностей при отгрузке и грубых ошибок в учете;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работать одновременно с неограниченным количеством поставщиков и покупателей;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предоставлять потребителю продукт по более низкой цене без потери качества;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увеличить интенсивность оборота компании;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сократить издержки на транспортировку, размещение и складирование товара;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предотвратить потери, связанные с порчей, ухудшением качества и внешнего вида продукции из-за длительного хранения;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оптимизировать систему управления складскими запасами;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моментально реагировать на покупательский спрос.</a:t>
            </a:r>
          </a:p>
          <a:p>
            <a:pPr marL="0" indent="266700">
              <a:buNone/>
            </a:pPr>
            <a:endParaRPr lang="ru-RU" sz="1600" dirty="0"/>
          </a:p>
        </p:txBody>
      </p:sp>
      <p:pic>
        <p:nvPicPr>
          <p:cNvPr id="4" name="Picture 2" descr="Кросс-докинг в интернет-магазине - особенности и схемы, условия для  внедрения">
            <a:extLst>
              <a:ext uri="{FF2B5EF4-FFF2-40B4-BE49-F238E27FC236}">
                <a16:creationId xmlns:a16="http://schemas.microsoft.com/office/drawing/2014/main" id="{1B5C57D4-643F-47AC-95AC-5F457EED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21" y="201156"/>
            <a:ext cx="5270781" cy="35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росс-докинг. Обработка заказов интернет-магазинов. Аутсорсинг  интернет-магазинов. Складская обоработка ИМ.">
            <a:extLst>
              <a:ext uri="{FF2B5EF4-FFF2-40B4-BE49-F238E27FC236}">
                <a16:creationId xmlns:a16="http://schemas.microsoft.com/office/drawing/2014/main" id="{CD654D50-11D3-46B3-BDE4-F184707B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21" y="3715010"/>
            <a:ext cx="53435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6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B2F4B-C21D-4822-8059-07C04AA8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2" y="784932"/>
            <a:ext cx="4324172" cy="417034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Кросс-</a:t>
            </a:r>
            <a:r>
              <a:rPr lang="ru-RU" sz="3200" dirty="0" err="1"/>
              <a:t>докинг</a:t>
            </a:r>
            <a:r>
              <a:rPr lang="ru-RU" sz="1600" dirty="0"/>
              <a:t> 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– </a:t>
            </a:r>
            <a:r>
              <a:rPr lang="ru-RU" sz="1600" b="0" dirty="0"/>
              <a:t>ключевая особенность проекта  позволяющая</a:t>
            </a:r>
            <a:r>
              <a:rPr lang="en-US" sz="1600" b="0" dirty="0"/>
              <a:t> </a:t>
            </a:r>
            <a:r>
              <a:rPr lang="ru-RU" sz="1600" b="0" dirty="0"/>
              <a:t>на 30-40% оптимизировать инвестируемый капитал за счет: 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400" dirty="0"/>
              <a:t>Отсутствия залежалых остатков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Уменьшение необходимых площадей на 50 %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Снижение рисков пересортицы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Возможность неограниченно расширять ассортимент</a:t>
            </a:r>
            <a:br>
              <a:rPr lang="ru-RU" sz="1600" dirty="0"/>
            </a:b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974F-DE53-43D7-9A24-D01BF8CBD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850" y="0"/>
            <a:ext cx="6579053" cy="6503350"/>
          </a:xfrm>
        </p:spPr>
        <p:txBody>
          <a:bodyPr wrap="square" lIns="72000" rIns="72000" spcCol="0" anchor="t">
            <a:normAutofit fontScale="77500" lnSpcReduction="20000"/>
          </a:bodyPr>
          <a:lstStyle/>
          <a:p>
            <a:pPr marL="0" indent="266700">
              <a:buNone/>
            </a:pPr>
            <a:endParaRPr lang="ru-RU" sz="1600" dirty="0"/>
          </a:p>
          <a:p>
            <a:pPr marL="0" indent="266700">
              <a:buNone/>
            </a:pPr>
            <a:r>
              <a:rPr lang="ru-RU" sz="3100" b="1" dirty="0"/>
              <a:t>Кросс-</a:t>
            </a:r>
            <a:r>
              <a:rPr lang="ru-RU" sz="3100" b="1" dirty="0" err="1"/>
              <a:t>докинг</a:t>
            </a:r>
            <a:r>
              <a:rPr lang="ru-RU" sz="3100" b="1" dirty="0"/>
              <a:t> при работе на маркетплейсах : </a:t>
            </a:r>
          </a:p>
          <a:p>
            <a:pPr marL="0" indent="266700" algn="ctr">
              <a:buNone/>
            </a:pPr>
            <a:r>
              <a:rPr lang="ru-RU" sz="1600" b="1" u="sng" dirty="0"/>
              <a:t>Список задач для реализации и их решение</a:t>
            </a:r>
          </a:p>
          <a:p>
            <a:pPr marL="0" indent="266700">
              <a:buNone/>
            </a:pPr>
            <a:r>
              <a:rPr lang="en-US" sz="1600" b="1" dirty="0"/>
              <a:t>It </a:t>
            </a:r>
            <a:r>
              <a:rPr lang="ru-RU" sz="1600" b="1" dirty="0"/>
              <a:t>разработки для трансляции остатков и обработки заказов</a:t>
            </a: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Разработан модуль для </a:t>
            </a:r>
            <a:r>
              <a:rPr lang="en-US" sz="1600" b="1" i="1" dirty="0">
                <a:solidFill>
                  <a:srgbClr val="0070C0"/>
                </a:solidFill>
              </a:rPr>
              <a:t>goods</a:t>
            </a:r>
            <a:endParaRPr lang="ru-RU" sz="1600" b="1" i="1" dirty="0">
              <a:solidFill>
                <a:srgbClr val="0070C0"/>
              </a:solidFill>
            </a:endParaRP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Доработана 1С </a:t>
            </a: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Найдены решения для </a:t>
            </a:r>
            <a:r>
              <a:rPr lang="ru-RU" sz="1600" b="1" i="1" dirty="0" err="1">
                <a:solidFill>
                  <a:srgbClr val="0070C0"/>
                </a:solidFill>
              </a:rPr>
              <a:t>парсинга</a:t>
            </a:r>
            <a:r>
              <a:rPr lang="ru-RU" sz="1600" b="1" i="1" dirty="0">
                <a:solidFill>
                  <a:srgbClr val="0070C0"/>
                </a:solidFill>
              </a:rPr>
              <a:t> и генерации прайсов по любым параметрам</a:t>
            </a:r>
          </a:p>
          <a:p>
            <a:pPr marL="0" indent="266700">
              <a:buNone/>
            </a:pPr>
            <a:endParaRPr lang="ru-RU" sz="1600" dirty="0"/>
          </a:p>
          <a:p>
            <a:pPr marL="0" indent="266700">
              <a:buNone/>
            </a:pPr>
            <a:r>
              <a:rPr lang="ru-RU" sz="1600" b="1" dirty="0"/>
              <a:t>Готовность склада к большому объему заказов</a:t>
            </a: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Отлажены и автоматизированы процессы сборки товара</a:t>
            </a: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Автоматизирован контроль</a:t>
            </a:r>
          </a:p>
          <a:p>
            <a:pPr marL="0" indent="266700">
              <a:buNone/>
            </a:pPr>
            <a:endParaRPr lang="ru-RU" sz="1600" dirty="0"/>
          </a:p>
          <a:p>
            <a:pPr marL="0" indent="266700">
              <a:buNone/>
            </a:pPr>
            <a:r>
              <a:rPr lang="ru-RU" sz="1600" b="1" dirty="0"/>
              <a:t>Готовность логистики обеспечивать доставку и забор товара</a:t>
            </a:r>
          </a:p>
          <a:p>
            <a:pPr marL="0" indent="266700" algn="r">
              <a:buNone/>
            </a:pPr>
            <a:r>
              <a:rPr lang="ru-RU" sz="1500" b="1" i="1" dirty="0">
                <a:solidFill>
                  <a:srgbClr val="0070C0"/>
                </a:solidFill>
              </a:rPr>
              <a:t>Собственный парк автомобилей и налаженная логистика </a:t>
            </a:r>
          </a:p>
          <a:p>
            <a:pPr marL="0" indent="266700">
              <a:buNone/>
            </a:pPr>
            <a:endParaRPr lang="ru-RU" sz="1600" dirty="0"/>
          </a:p>
          <a:p>
            <a:pPr marL="0" indent="266700">
              <a:buNone/>
            </a:pPr>
            <a:r>
              <a:rPr lang="ru-RU" sz="1600" b="1" dirty="0"/>
              <a:t>Надежные поставщики с гарантией наличия</a:t>
            </a: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Сотрудничество только с проверенными компаниями</a:t>
            </a: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Обновления информации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>
                <a:solidFill>
                  <a:srgbClr val="0070C0"/>
                </a:solidFill>
              </a:rPr>
              <a:t>об остатках по </a:t>
            </a:r>
            <a:r>
              <a:rPr lang="en-US" sz="1600" b="1" i="1" dirty="0">
                <a:solidFill>
                  <a:srgbClr val="0070C0"/>
                </a:solidFill>
              </a:rPr>
              <a:t>API</a:t>
            </a:r>
            <a:endParaRPr lang="ru-RU" sz="1600" b="1" i="1" dirty="0">
              <a:solidFill>
                <a:srgbClr val="0070C0"/>
              </a:solidFill>
            </a:endParaRPr>
          </a:p>
          <a:p>
            <a:pPr marL="0" indent="266700" algn="r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Наличие резервных поставщиков</a:t>
            </a:r>
          </a:p>
          <a:p>
            <a:pPr marL="0" indent="266700">
              <a:buNone/>
            </a:pPr>
            <a:endParaRPr lang="ru-RU" sz="1600" dirty="0"/>
          </a:p>
        </p:txBody>
      </p:sp>
      <p:pic>
        <p:nvPicPr>
          <p:cNvPr id="7" name="Рисунок 6" descr="Маркеры-галочки">
            <a:extLst>
              <a:ext uri="{FF2B5EF4-FFF2-40B4-BE49-F238E27FC236}">
                <a16:creationId xmlns:a16="http://schemas.microsoft.com/office/drawing/2014/main" id="{5565F84A-983F-4E70-B367-5F5EB8B0B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0534" y="1503215"/>
            <a:ext cx="587523" cy="587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D76CC-E264-4518-8497-F15D8FB0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927" y="2955993"/>
            <a:ext cx="585267" cy="591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7B43A1-ED91-4AC2-9826-5BF5DC38A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192" y="4150273"/>
            <a:ext cx="585267" cy="5913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CCF8FE-7D82-4105-B14E-E24C80B3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927" y="5336848"/>
            <a:ext cx="58526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B2F4B-C21D-4822-8059-07C04AA8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02" y="299406"/>
            <a:ext cx="3649010" cy="1563578"/>
          </a:xfrm>
        </p:spPr>
        <p:txBody>
          <a:bodyPr>
            <a:noAutofit/>
          </a:bodyPr>
          <a:lstStyle/>
          <a:p>
            <a:r>
              <a:rPr lang="ru-RU" sz="3200" dirty="0"/>
              <a:t>Стратегические партнеры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974F-DE53-43D7-9A24-D01BF8CBD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6" y="2302184"/>
            <a:ext cx="4376339" cy="4256410"/>
          </a:xfrm>
        </p:spPr>
        <p:txBody>
          <a:bodyPr wrap="square" lIns="72000" rIns="72000" spcCol="0" anchor="t">
            <a:normAutofit/>
          </a:bodyPr>
          <a:lstStyle/>
          <a:p>
            <a:pPr marL="0" indent="0" algn="l">
              <a:buNone/>
            </a:pPr>
            <a:r>
              <a:rPr lang="ru-RU" sz="1400" b="0" i="0" dirty="0">
                <a:solidFill>
                  <a:srgbClr val="313131"/>
                </a:solidFill>
                <a:effectLst/>
                <a:latin typeface="Museo Sans Cyrl"/>
              </a:rPr>
              <a:t>В ходе подготовки проекта нами были достигнуты договоренности с брендами на совместное развитие на маркетплейсах</a:t>
            </a:r>
            <a:r>
              <a:rPr lang="ru-RU" sz="1400" b="0" i="0" dirty="0">
                <a:solidFill>
                  <a:srgbClr val="31313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включающее эксклюзивность и рекламные мероприятия.</a:t>
            </a:r>
          </a:p>
          <a:p>
            <a:pPr marL="0" indent="0" algn="l">
              <a:buNone/>
            </a:pPr>
            <a:r>
              <a:rPr lang="ru-RU" sz="140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 новых брендов на маркетплейсы одна из особо важных сопутствующих задач</a:t>
            </a:r>
            <a:endParaRPr lang="ru-RU" sz="1600" dirty="0"/>
          </a:p>
        </p:txBody>
      </p:sp>
      <p:pic>
        <p:nvPicPr>
          <p:cNvPr id="7" name="Рисунок 6">
            <a:hlinkClick r:id="rId2" tooltip="перейти на сайт"/>
            <a:extLst>
              <a:ext uri="{FF2B5EF4-FFF2-40B4-BE49-F238E27FC236}">
                <a16:creationId xmlns:a16="http://schemas.microsoft.com/office/drawing/2014/main" id="{BF17A1FA-287F-4859-840E-B232C4E4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90" y="4206602"/>
            <a:ext cx="1965533" cy="869599"/>
          </a:xfrm>
          <a:prstGeom prst="rect">
            <a:avLst/>
          </a:prstGeom>
        </p:spPr>
      </p:pic>
      <p:pic>
        <p:nvPicPr>
          <p:cNvPr id="2050" name="Picture 2" descr="MOL Russia">
            <a:extLst>
              <a:ext uri="{FF2B5EF4-FFF2-40B4-BE49-F238E27FC236}">
                <a16:creationId xmlns:a16="http://schemas.microsoft.com/office/drawing/2014/main" id="{2042CE98-F63C-4000-8360-9E5CE56B5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8335" r="17058" b="8551"/>
          <a:stretch/>
        </p:blipFill>
        <p:spPr bwMode="auto">
          <a:xfrm>
            <a:off x="7537390" y="2302184"/>
            <a:ext cx="1965533" cy="12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продукцию REZKON в интернет-магазине АвтоСтолица63">
            <a:extLst>
              <a:ext uri="{FF2B5EF4-FFF2-40B4-BE49-F238E27FC236}">
                <a16:creationId xmlns:a16="http://schemas.microsoft.com/office/drawing/2014/main" id="{E26B2DCE-E017-4AAB-A596-75EBD94DE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8" b="21944"/>
          <a:stretch/>
        </p:blipFill>
        <p:spPr bwMode="auto">
          <a:xfrm>
            <a:off x="7537390" y="562903"/>
            <a:ext cx="1965533" cy="11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qst - отзывы покупателей и видео обзоры Декст">
            <a:extLst>
              <a:ext uri="{FF2B5EF4-FFF2-40B4-BE49-F238E27FC236}">
                <a16:creationId xmlns:a16="http://schemas.microsoft.com/office/drawing/2014/main" id="{6B28E0AE-AC5C-493F-BC30-9B5E3974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57" y="1389983"/>
            <a:ext cx="1673696" cy="9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втомасла MITASU купить в Красноярске - Автомасла на Лесопильщиков">
            <a:extLst>
              <a:ext uri="{FF2B5EF4-FFF2-40B4-BE49-F238E27FC236}">
                <a16:creationId xmlns:a16="http://schemas.microsoft.com/office/drawing/2014/main" id="{8E98658F-2F35-44C2-9911-90C05A00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870" y="2719014"/>
            <a:ext cx="1222669" cy="12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упротек ТЕСТ - Home | Facebook">
            <a:extLst>
              <a:ext uri="{FF2B5EF4-FFF2-40B4-BE49-F238E27FC236}">
                <a16:creationId xmlns:a16="http://schemas.microsoft.com/office/drawing/2014/main" id="{B8705254-5050-4412-9391-F2D7CAFBB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05" y="1928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Масло моторное ARECA S3000 10W-40 полусинтетическое 5л в г. Абакан">
            <a:extLst>
              <a:ext uri="{FF2B5EF4-FFF2-40B4-BE49-F238E27FC236}">
                <a16:creationId xmlns:a16="http://schemas.microsoft.com/office/drawing/2014/main" id="{03A446D8-A739-4335-B6D3-80F8ED68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57" y="4649946"/>
            <a:ext cx="1857375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О компании">
            <a:extLst>
              <a:ext uri="{FF2B5EF4-FFF2-40B4-BE49-F238E27FC236}">
                <a16:creationId xmlns:a16="http://schemas.microsoft.com/office/drawing/2014/main" id="{D60FDFEA-AB7B-4707-9A65-7B41B9D5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90" y="5534066"/>
            <a:ext cx="2190889" cy="9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Мастер игрушек - развивающие деревянные игрушки">
            <a:extLst>
              <a:ext uri="{FF2B5EF4-FFF2-40B4-BE49-F238E27FC236}">
                <a16:creationId xmlns:a16="http://schemas.microsoft.com/office/drawing/2014/main" id="{5663DD06-78AE-43E3-A21C-9A551FD6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11" y="2335985"/>
            <a:ext cx="186146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ООО &quot;Тимбергрупп&quot; (Мастер игрушек) деревянные игрушки — официальный сайт  представителя">
            <a:extLst>
              <a:ext uri="{FF2B5EF4-FFF2-40B4-BE49-F238E27FC236}">
                <a16:creationId xmlns:a16="http://schemas.microsoft.com/office/drawing/2014/main" id="{338DAC18-1A94-4FB8-B5B1-7F700368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59" y="2335985"/>
            <a:ext cx="127703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359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86_TF33476885.potx" id="{050EF630-A309-4220-9074-EFAF69653A0A}" vid="{EAD3587A-A5A2-4186-BFE3-098457E9F5F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сотрудников компании</Template>
  <TotalTime>1093</TotalTime>
  <Words>964</Words>
  <Application>Microsoft Office PowerPoint</Application>
  <PresentationFormat>Широкоэкранный</PresentationFormat>
  <Paragraphs>107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DINWebPro</vt:lpstr>
      <vt:lpstr>Museo Sans Cyrl</vt:lpstr>
      <vt:lpstr>Times New Roman</vt:lpstr>
      <vt:lpstr>Wingdings</vt:lpstr>
      <vt:lpstr>RetrospectVTI</vt:lpstr>
      <vt:lpstr>Презентация PowerPoint</vt:lpstr>
      <vt:lpstr>Сегодня рынок электронной торговли в РФ около 1.2 трлн рублей, а общая капитализация всех игроков онлайн-торговли составляет 4.6-5.1 млрд долларов  </vt:lpstr>
      <vt:lpstr>На сегодняшний день Маркетплейс – популярная и динамично развивающаяся мировая практика реализации товаров конечному потребителю.  Современный тип экономики диктует настоятельную потребность в обеспечении покупателей как можно большим количеством товаров и услуг самым удобным для них способом.</vt:lpstr>
      <vt:lpstr>МЫ ПОМОГАЕМ ПРОИЗВОДИТЕЛЯМ  И ПОСТАВЩИКАМ РАЗМЕЩАТЬСЯ НА МАРКЕТПЛЕЙСАХ, УВЕЛИЧИВАТЬ ПРОДАЖИ И УЗНАВАЕМОСТЬ БРЕНДА</vt:lpstr>
      <vt:lpstr>КАК ЭТО РАБОТАЕТ?</vt:lpstr>
      <vt:lpstr>ЧТО ЕСТЬ СЕЙЧАС</vt:lpstr>
      <vt:lpstr>Кросс-докинг – логистический процесс, в рамках которого продукция от поставщика или производителя поставляется клиенту напрямую, минуя зону длительного хранения. </vt:lpstr>
      <vt:lpstr>Кросс-докинг    – ключевая особенность проекта  позволяющая на 30-40% оптимизировать инвестируемый капитал за счет:    Отсутствия залежалых остатков  Уменьшение необходимых площадей на 50 %  Снижение рисков пересортицы  Возможность неограниченно расширять ассортимент  </vt:lpstr>
      <vt:lpstr>Стратегические партнеры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</dc:title>
  <dc:creator>Михаил</dc:creator>
  <cp:lastModifiedBy>Владимир Морковкин</cp:lastModifiedBy>
  <cp:revision>79</cp:revision>
  <dcterms:created xsi:type="dcterms:W3CDTF">2020-07-29T14:14:27Z</dcterms:created>
  <dcterms:modified xsi:type="dcterms:W3CDTF">2020-12-24T13:11:04Z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