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7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4" r:id="rId16"/>
    <p:sldId id="275" r:id="rId17"/>
    <p:sldId id="273" r:id="rId18"/>
  </p:sldIdLst>
  <p:sldSz cx="9144000" cy="6858000" type="screen4x3"/>
  <p:notesSz cx="9144000" cy="6858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/>
    <p:restoredTop sz="94700"/>
  </p:normalViewPr>
  <p:slideViewPr>
    <p:cSldViewPr>
      <p:cViewPr varScale="1">
        <p:scale>
          <a:sx n="111" d="100"/>
          <a:sy n="111" d="100"/>
        </p:scale>
        <p:origin x="133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91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59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44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661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94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738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762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797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76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87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59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75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523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67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20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85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19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FEFEFE"/>
                </a:solidFill>
                <a:latin typeface="PFBagueRoundPro-Bold"/>
                <a:cs typeface="PFBagueRoundPro-Bold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‹#›</a:t>
            </a:fld>
            <a:endParaRPr spc="15" dirty="0">
              <a:latin typeface="PFBagueRoundPro-Bold"/>
              <a:cs typeface="PFBagueRoundPro-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FEFEFE"/>
                </a:solidFill>
                <a:latin typeface="PFBagueRoundPro-Bold"/>
                <a:cs typeface="PFBagueRound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PFBagueRoundPro-Bold"/>
                <a:cs typeface="PFBagueRoundPro-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FEFEFE"/>
                </a:solidFill>
                <a:latin typeface="PFBagueRoundPro-Bold"/>
                <a:cs typeface="PFBagueRoundPro-Bold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‹#›</a:t>
            </a:fld>
            <a:endParaRPr spc="15" dirty="0">
              <a:latin typeface="PFBagueRoundPro-Bold"/>
              <a:cs typeface="PFBagueRoundPro-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FEFEFE"/>
                </a:solidFill>
                <a:latin typeface="PFBagueRoundPro-Bold"/>
                <a:cs typeface="PFBagueRound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FEFEFE"/>
                </a:solidFill>
                <a:latin typeface="PFBagueRoundPro-Bold"/>
                <a:cs typeface="PFBagueRoundPro-Bold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‹#›</a:t>
            </a:fld>
            <a:endParaRPr spc="15" dirty="0">
              <a:latin typeface="PFBagueRoundPro-Bold"/>
              <a:cs typeface="PFBagueRoundPro-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FEFEFE"/>
                </a:solidFill>
                <a:latin typeface="PFBagueRoundPro-Bold"/>
                <a:cs typeface="PFBagueRound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FEFEFE"/>
                </a:solidFill>
                <a:latin typeface="PFBagueRoundPro-Bold"/>
                <a:cs typeface="PFBagueRoundPro-Bold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‹#›</a:t>
            </a:fld>
            <a:endParaRPr spc="15" dirty="0">
              <a:latin typeface="PFBagueRoundPro-Bold"/>
              <a:cs typeface="PFBagueRoundPro-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3"/>
            <a:ext cx="9143992" cy="6857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FEFEFE"/>
                </a:solidFill>
                <a:latin typeface="PFBagueRoundPro-Bold"/>
                <a:cs typeface="PFBagueRoundPro-Bold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‹#›</a:t>
            </a:fld>
            <a:endParaRPr spc="15" dirty="0">
              <a:latin typeface="PFBagueRoundPro-Bold"/>
              <a:cs typeface="PFBagueRoundPro-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3"/>
            <a:ext cx="9143992" cy="6857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7417" y="548871"/>
            <a:ext cx="5929165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FEFEFE"/>
                </a:solidFill>
                <a:latin typeface="PFBagueRoundPro-Bold"/>
                <a:cs typeface="PFBagueRound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0844" y="1757638"/>
            <a:ext cx="8162310" cy="470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PFBagueRoundPro-Bold"/>
                <a:cs typeface="PFBagueRoundPro-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6562" y="6562648"/>
            <a:ext cx="193675" cy="15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1" i="0">
                <a:solidFill>
                  <a:srgbClr val="FEFEFE"/>
                </a:solidFill>
                <a:latin typeface="PFBagueRoundPro-Bold"/>
                <a:cs typeface="PFBagueRoundPro-Bold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‹#›</a:t>
            </a:fld>
            <a:endParaRPr spc="15" dirty="0">
              <a:latin typeface="PFBagueRoundPro-Bold"/>
              <a:cs typeface="PFBagueRoundPro-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orr_da" TargetMode="External"/><Relationship Id="rId5" Type="http://schemas.openxmlformats.org/officeDocument/2006/relationships/hyperlink" Target="https://www.instagram.com/vadimpalii/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37525" y="4495800"/>
            <a:ext cx="7268164" cy="870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3" marR="5080" algn="ctr">
              <a:lnSpc>
                <a:spcPct val="104500"/>
              </a:lnSpc>
            </a:pPr>
            <a:r>
              <a:rPr sz="2750" b="1" spc="15" dirty="0">
                <a:solidFill>
                  <a:srgbClr val="FEFEFE"/>
                </a:solidFill>
                <a:latin typeface="PFBagueRoundPro-Bold"/>
                <a:cs typeface="PFBagueRoundPro-Bold"/>
              </a:rPr>
              <a:t>ПРЕЗЕН</a:t>
            </a:r>
            <a:r>
              <a:rPr sz="2750" b="1" spc="-100" dirty="0">
                <a:solidFill>
                  <a:srgbClr val="FEFEFE"/>
                </a:solidFill>
                <a:latin typeface="PFBagueRoundPro-Bold"/>
                <a:cs typeface="PFBagueRoundPro-Bold"/>
              </a:rPr>
              <a:t>Т</a:t>
            </a:r>
            <a:r>
              <a:rPr sz="2750" b="1" spc="15" dirty="0">
                <a:solidFill>
                  <a:srgbClr val="FEFEFE"/>
                </a:solidFill>
                <a:latin typeface="PFBagueRoundPro-Bold"/>
                <a:cs typeface="PFBagueRoundPro-Bold"/>
              </a:rPr>
              <a:t>АЦИЯ</a:t>
            </a:r>
            <a:r>
              <a:rPr sz="2750" b="1" spc="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2750" b="1" spc="15" dirty="0">
                <a:solidFill>
                  <a:srgbClr val="FEFEFE"/>
                </a:solidFill>
                <a:latin typeface="PFBagueRoundPro-Bold"/>
                <a:cs typeface="PFBagueRoundPro-Bold"/>
              </a:rPr>
              <a:t>ПРОЕК</a:t>
            </a:r>
            <a:r>
              <a:rPr sz="2750" b="1" spc="-100" dirty="0">
                <a:solidFill>
                  <a:srgbClr val="FEFEFE"/>
                </a:solidFill>
                <a:latin typeface="PFBagueRoundPro-Bold"/>
                <a:cs typeface="PFBagueRoundPro-Bold"/>
              </a:rPr>
              <a:t>Т</a:t>
            </a:r>
            <a:r>
              <a:rPr sz="2750" b="1" spc="15" dirty="0">
                <a:solidFill>
                  <a:srgbClr val="FEFEFE"/>
                </a:solidFill>
                <a:latin typeface="PFBagueRoundPro-Bold"/>
                <a:cs typeface="PFBagueRoundPro-Bold"/>
              </a:rPr>
              <a:t>А</a:t>
            </a:r>
            <a:r>
              <a:rPr sz="2750" b="1" spc="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2750" b="1" spc="15" dirty="0">
                <a:solidFill>
                  <a:srgbClr val="FEFEFE"/>
                </a:solidFill>
                <a:latin typeface="PFBagueRoundPro-Bold"/>
                <a:cs typeface="PFBagueRoundPro-Bold"/>
              </a:rPr>
              <a:t>СТ</a:t>
            </a:r>
            <a:r>
              <a:rPr sz="2750" b="1" spc="-70" dirty="0">
                <a:solidFill>
                  <a:srgbClr val="FEFEFE"/>
                </a:solidFill>
                <a:latin typeface="PFBagueRoundPro-Bold"/>
                <a:cs typeface="PFBagueRoundPro-Bold"/>
              </a:rPr>
              <a:t>У</a:t>
            </a:r>
            <a:r>
              <a:rPr sz="2750" b="1" spc="20" dirty="0">
                <a:solidFill>
                  <a:srgbClr val="FEFEFE"/>
                </a:solidFill>
                <a:latin typeface="PFBagueRoundPro-Bold"/>
                <a:cs typeface="PFBagueRoundPro-Bold"/>
              </a:rPr>
              <a:t>ДИИ</a:t>
            </a:r>
            <a:r>
              <a:rPr sz="2750" b="1" spc="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2750" b="1" spc="15" dirty="0">
                <a:solidFill>
                  <a:srgbClr val="FEFEFE"/>
                </a:solidFill>
                <a:latin typeface="PFBagueRoundPro-Bold"/>
                <a:cs typeface="PFBagueRoundPro-Bold"/>
              </a:rPr>
              <a:t>МАССАЖА (БИЗНЕС-ПЛАНА</a:t>
            </a:r>
            <a:r>
              <a:rPr lang="ru-RU" sz="2750" b="1" spc="15" dirty="0">
                <a:solidFill>
                  <a:srgbClr val="FEFEFE"/>
                </a:solidFill>
                <a:latin typeface="PFBagueRoundPro-Bold"/>
                <a:cs typeface="PFBagueRoundPro-Bold"/>
              </a:rPr>
              <a:t>)</a:t>
            </a:r>
            <a:endParaRPr sz="2750" dirty="0">
              <a:latin typeface="PFBagueRoundPro-Bold"/>
              <a:cs typeface="PFBagueRoundPro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8272" y="5715000"/>
            <a:ext cx="5449328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00" b="1" spc="-20" dirty="0">
                <a:solidFill>
                  <a:srgbClr val="FEFEFE"/>
                </a:solidFill>
                <a:latin typeface="PFBagueRoundPro-Bold"/>
                <a:cs typeface="PFBagueRoundPro-Bold"/>
              </a:rPr>
              <a:t>«Ф</a:t>
            </a:r>
            <a:r>
              <a:rPr sz="2300" b="1" spc="-40" dirty="0">
                <a:solidFill>
                  <a:srgbClr val="FEFEFE"/>
                </a:solidFill>
                <a:latin typeface="PFBagueRoundPro-Bold"/>
                <a:cs typeface="PFBagueRoundPro-Bold"/>
              </a:rPr>
              <a:t>Р</a:t>
            </a:r>
            <a:r>
              <a:rPr sz="2300" b="1" spc="-20" dirty="0">
                <a:solidFill>
                  <a:srgbClr val="FEFEFE"/>
                </a:solidFill>
                <a:latin typeface="PFBagueRoundPro-Bold"/>
                <a:cs typeface="PFBagueRoundPro-Bold"/>
              </a:rPr>
              <a:t>АНШИЗА</a:t>
            </a:r>
            <a:r>
              <a:rPr sz="2300" b="1" spc="-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2300" b="1" spc="-20" dirty="0">
                <a:solidFill>
                  <a:srgbClr val="FEFEFE"/>
                </a:solidFill>
                <a:latin typeface="PFBagueRoundPro-Bold"/>
                <a:cs typeface="PFBagueRoundPro-Bold"/>
              </a:rPr>
              <a:t>ПРОЕК</a:t>
            </a:r>
            <a:r>
              <a:rPr sz="2300" b="1" spc="-110" dirty="0">
                <a:solidFill>
                  <a:srgbClr val="FEFEFE"/>
                </a:solidFill>
                <a:latin typeface="PFBagueRoundPro-Bold"/>
                <a:cs typeface="PFBagueRoundPro-Bold"/>
              </a:rPr>
              <a:t>Т</a:t>
            </a:r>
            <a:r>
              <a:rPr sz="2300" b="1" spc="-20" dirty="0">
                <a:solidFill>
                  <a:srgbClr val="FEFEFE"/>
                </a:solidFill>
                <a:latin typeface="PFBagueRoundPro-Bold"/>
                <a:cs typeface="PFBagueRoundPro-Bold"/>
              </a:rPr>
              <a:t>А</a:t>
            </a:r>
            <a:r>
              <a:rPr sz="2300" b="1" spc="-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2300" b="1" spc="-15" dirty="0">
                <a:solidFill>
                  <a:srgbClr val="FEFEFE"/>
                </a:solidFill>
                <a:latin typeface="PFBagueRoundPro-Bold"/>
                <a:cs typeface="PFBagueRoundPro-Bold"/>
              </a:rPr>
              <a:t>«ДАР</a:t>
            </a:r>
            <a:r>
              <a:rPr sz="2300" b="1" spc="-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2300" b="1" spc="-20" dirty="0">
                <a:solidFill>
                  <a:srgbClr val="FEFEFE"/>
                </a:solidFill>
                <a:latin typeface="PFBagueRoundPro-Bold"/>
                <a:cs typeface="PFBagueRoundPro-Bold"/>
              </a:rPr>
              <a:t>ДАРИ»</a:t>
            </a:r>
            <a:endParaRPr sz="2300" dirty="0">
              <a:latin typeface="PFBagueRoundPro-Bold"/>
              <a:cs typeface="PFBagueRoundPro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6941" y="265572"/>
            <a:ext cx="6670675" cy="966469"/>
          </a:xfrm>
          <a:custGeom>
            <a:avLst/>
            <a:gdLst/>
            <a:ahLst/>
            <a:cxnLst/>
            <a:rect l="l" t="t" r="r" b="b"/>
            <a:pathLst>
              <a:path w="6670675" h="966469">
                <a:moveTo>
                  <a:pt x="6186930" y="0"/>
                </a:moveTo>
                <a:lnTo>
                  <a:pt x="483185" y="0"/>
                </a:lnTo>
                <a:lnTo>
                  <a:pt x="443706" y="1609"/>
                </a:lnTo>
                <a:lnTo>
                  <a:pt x="405078" y="6353"/>
                </a:lnTo>
                <a:lnTo>
                  <a:pt x="367429" y="14105"/>
                </a:lnTo>
                <a:lnTo>
                  <a:pt x="295573" y="38125"/>
                </a:lnTo>
                <a:lnTo>
                  <a:pt x="229153" y="72654"/>
                </a:lnTo>
                <a:lnTo>
                  <a:pt x="169184" y="116678"/>
                </a:lnTo>
                <a:lnTo>
                  <a:pt x="116680" y="169181"/>
                </a:lnTo>
                <a:lnTo>
                  <a:pt x="72655" y="229150"/>
                </a:lnTo>
                <a:lnTo>
                  <a:pt x="38126" y="295569"/>
                </a:lnTo>
                <a:lnTo>
                  <a:pt x="14105" y="367424"/>
                </a:lnTo>
                <a:lnTo>
                  <a:pt x="6353" y="405073"/>
                </a:lnTo>
                <a:lnTo>
                  <a:pt x="1609" y="443701"/>
                </a:lnTo>
                <a:lnTo>
                  <a:pt x="0" y="483184"/>
                </a:lnTo>
                <a:lnTo>
                  <a:pt x="1609" y="522663"/>
                </a:lnTo>
                <a:lnTo>
                  <a:pt x="6353" y="561291"/>
                </a:lnTo>
                <a:lnTo>
                  <a:pt x="14105" y="598940"/>
                </a:lnTo>
                <a:lnTo>
                  <a:pt x="38126" y="670796"/>
                </a:lnTo>
                <a:lnTo>
                  <a:pt x="72655" y="737217"/>
                </a:lnTo>
                <a:lnTo>
                  <a:pt x="116680" y="797187"/>
                </a:lnTo>
                <a:lnTo>
                  <a:pt x="169184" y="849691"/>
                </a:lnTo>
                <a:lnTo>
                  <a:pt x="229153" y="893716"/>
                </a:lnTo>
                <a:lnTo>
                  <a:pt x="295573" y="928246"/>
                </a:lnTo>
                <a:lnTo>
                  <a:pt x="367429" y="952267"/>
                </a:lnTo>
                <a:lnTo>
                  <a:pt x="405078" y="960019"/>
                </a:lnTo>
                <a:lnTo>
                  <a:pt x="443706" y="964763"/>
                </a:lnTo>
                <a:lnTo>
                  <a:pt x="483185" y="966373"/>
                </a:lnTo>
                <a:lnTo>
                  <a:pt x="6186930" y="966373"/>
                </a:lnTo>
                <a:lnTo>
                  <a:pt x="6226410" y="964763"/>
                </a:lnTo>
                <a:lnTo>
                  <a:pt x="6265037" y="960019"/>
                </a:lnTo>
                <a:lnTo>
                  <a:pt x="6302687" y="952267"/>
                </a:lnTo>
                <a:lnTo>
                  <a:pt x="6374542" y="928246"/>
                </a:lnTo>
                <a:lnTo>
                  <a:pt x="6440962" y="893716"/>
                </a:lnTo>
                <a:lnTo>
                  <a:pt x="6500932" y="849691"/>
                </a:lnTo>
                <a:lnTo>
                  <a:pt x="6553436" y="797187"/>
                </a:lnTo>
                <a:lnTo>
                  <a:pt x="6597460" y="737217"/>
                </a:lnTo>
                <a:lnTo>
                  <a:pt x="6631989" y="670796"/>
                </a:lnTo>
                <a:lnTo>
                  <a:pt x="6656010" y="598940"/>
                </a:lnTo>
                <a:lnTo>
                  <a:pt x="6663762" y="561291"/>
                </a:lnTo>
                <a:lnTo>
                  <a:pt x="6668506" y="522663"/>
                </a:lnTo>
                <a:lnTo>
                  <a:pt x="6670116" y="483180"/>
                </a:lnTo>
                <a:lnTo>
                  <a:pt x="6668506" y="443701"/>
                </a:lnTo>
                <a:lnTo>
                  <a:pt x="6663762" y="405073"/>
                </a:lnTo>
                <a:lnTo>
                  <a:pt x="6656010" y="367424"/>
                </a:lnTo>
                <a:lnTo>
                  <a:pt x="6631989" y="295569"/>
                </a:lnTo>
                <a:lnTo>
                  <a:pt x="6597460" y="229150"/>
                </a:lnTo>
                <a:lnTo>
                  <a:pt x="6553436" y="169181"/>
                </a:lnTo>
                <a:lnTo>
                  <a:pt x="6500932" y="116678"/>
                </a:lnTo>
                <a:lnTo>
                  <a:pt x="6440962" y="72654"/>
                </a:lnTo>
                <a:lnTo>
                  <a:pt x="6374542" y="38125"/>
                </a:lnTo>
                <a:lnTo>
                  <a:pt x="6302687" y="14105"/>
                </a:lnTo>
                <a:lnTo>
                  <a:pt x="6265037" y="6353"/>
                </a:lnTo>
                <a:lnTo>
                  <a:pt x="6226410" y="1609"/>
                </a:lnTo>
                <a:lnTo>
                  <a:pt x="618693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442" y="138857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56" y="0"/>
                </a:moveTo>
                <a:lnTo>
                  <a:pt x="99788" y="6941"/>
                </a:lnTo>
                <a:lnTo>
                  <a:pt x="62576" y="25326"/>
                </a:lnTo>
                <a:lnTo>
                  <a:pt x="32390" y="53323"/>
                </a:lnTo>
                <a:lnTo>
                  <a:pt x="11139" y="89083"/>
                </a:lnTo>
                <a:lnTo>
                  <a:pt x="730" y="130759"/>
                </a:lnTo>
                <a:lnTo>
                  <a:pt x="0" y="145647"/>
                </a:lnTo>
                <a:lnTo>
                  <a:pt x="889" y="160239"/>
                </a:lnTo>
                <a:lnTo>
                  <a:pt x="11771" y="201168"/>
                </a:lnTo>
                <a:lnTo>
                  <a:pt x="33516" y="236339"/>
                </a:lnTo>
                <a:lnTo>
                  <a:pt x="64251" y="263833"/>
                </a:lnTo>
                <a:lnTo>
                  <a:pt x="102106" y="281734"/>
                </a:lnTo>
                <a:lnTo>
                  <a:pt x="145208" y="288125"/>
                </a:lnTo>
                <a:lnTo>
                  <a:pt x="159837" y="287275"/>
                </a:lnTo>
                <a:lnTo>
                  <a:pt x="200880" y="276479"/>
                </a:lnTo>
                <a:lnTo>
                  <a:pt x="236157" y="254794"/>
                </a:lnTo>
                <a:lnTo>
                  <a:pt x="263741" y="224124"/>
                </a:lnTo>
                <a:lnTo>
                  <a:pt x="281704" y="186369"/>
                </a:lnTo>
                <a:lnTo>
                  <a:pt x="288120" y="143434"/>
                </a:lnTo>
                <a:lnTo>
                  <a:pt x="287318" y="128759"/>
                </a:lnTo>
                <a:lnTo>
                  <a:pt x="276625" y="87579"/>
                </a:lnTo>
                <a:lnTo>
                  <a:pt x="255013" y="52173"/>
                </a:lnTo>
                <a:lnTo>
                  <a:pt x="224421" y="24481"/>
                </a:lnTo>
                <a:lnTo>
                  <a:pt x="186788" y="6443"/>
                </a:lnTo>
                <a:lnTo>
                  <a:pt x="14405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4442" y="207391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56" y="0"/>
                </a:moveTo>
                <a:lnTo>
                  <a:pt x="99789" y="6940"/>
                </a:lnTo>
                <a:lnTo>
                  <a:pt x="62577" y="25325"/>
                </a:lnTo>
                <a:lnTo>
                  <a:pt x="32391" y="53321"/>
                </a:lnTo>
                <a:lnTo>
                  <a:pt x="11139" y="89081"/>
                </a:lnTo>
                <a:lnTo>
                  <a:pt x="730" y="130757"/>
                </a:lnTo>
                <a:lnTo>
                  <a:pt x="0" y="145645"/>
                </a:lnTo>
                <a:lnTo>
                  <a:pt x="889" y="160237"/>
                </a:lnTo>
                <a:lnTo>
                  <a:pt x="11771" y="201167"/>
                </a:lnTo>
                <a:lnTo>
                  <a:pt x="33515" y="236337"/>
                </a:lnTo>
                <a:lnTo>
                  <a:pt x="64251" y="263831"/>
                </a:lnTo>
                <a:lnTo>
                  <a:pt x="102105" y="281732"/>
                </a:lnTo>
                <a:lnTo>
                  <a:pt x="145207" y="288124"/>
                </a:lnTo>
                <a:lnTo>
                  <a:pt x="159836" y="287274"/>
                </a:lnTo>
                <a:lnTo>
                  <a:pt x="200879" y="276478"/>
                </a:lnTo>
                <a:lnTo>
                  <a:pt x="236157" y="254793"/>
                </a:lnTo>
                <a:lnTo>
                  <a:pt x="263741" y="224123"/>
                </a:lnTo>
                <a:lnTo>
                  <a:pt x="281704" y="186369"/>
                </a:lnTo>
                <a:lnTo>
                  <a:pt x="288120" y="143434"/>
                </a:lnTo>
                <a:lnTo>
                  <a:pt x="287318" y="128759"/>
                </a:lnTo>
                <a:lnTo>
                  <a:pt x="276626" y="87579"/>
                </a:lnTo>
                <a:lnTo>
                  <a:pt x="255013" y="52173"/>
                </a:lnTo>
                <a:lnTo>
                  <a:pt x="224421" y="24481"/>
                </a:lnTo>
                <a:lnTo>
                  <a:pt x="186789" y="6443"/>
                </a:lnTo>
                <a:lnTo>
                  <a:pt x="14405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4442" y="27439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56" y="0"/>
                </a:moveTo>
                <a:lnTo>
                  <a:pt x="99788" y="6941"/>
                </a:lnTo>
                <a:lnTo>
                  <a:pt x="62576" y="25326"/>
                </a:lnTo>
                <a:lnTo>
                  <a:pt x="32390" y="53323"/>
                </a:lnTo>
                <a:lnTo>
                  <a:pt x="11139" y="89083"/>
                </a:lnTo>
                <a:lnTo>
                  <a:pt x="730" y="130759"/>
                </a:lnTo>
                <a:lnTo>
                  <a:pt x="0" y="145647"/>
                </a:lnTo>
                <a:lnTo>
                  <a:pt x="889" y="160239"/>
                </a:lnTo>
                <a:lnTo>
                  <a:pt x="11771" y="201168"/>
                </a:lnTo>
                <a:lnTo>
                  <a:pt x="33516" y="236339"/>
                </a:lnTo>
                <a:lnTo>
                  <a:pt x="64251" y="263833"/>
                </a:lnTo>
                <a:lnTo>
                  <a:pt x="102106" y="281734"/>
                </a:lnTo>
                <a:lnTo>
                  <a:pt x="145208" y="288125"/>
                </a:lnTo>
                <a:lnTo>
                  <a:pt x="159837" y="287275"/>
                </a:lnTo>
                <a:lnTo>
                  <a:pt x="200880" y="276479"/>
                </a:lnTo>
                <a:lnTo>
                  <a:pt x="236157" y="254794"/>
                </a:lnTo>
                <a:lnTo>
                  <a:pt x="263741" y="224124"/>
                </a:lnTo>
                <a:lnTo>
                  <a:pt x="281704" y="186369"/>
                </a:lnTo>
                <a:lnTo>
                  <a:pt x="288120" y="143434"/>
                </a:lnTo>
                <a:lnTo>
                  <a:pt x="287318" y="128759"/>
                </a:lnTo>
                <a:lnTo>
                  <a:pt x="276625" y="87579"/>
                </a:lnTo>
                <a:lnTo>
                  <a:pt x="255013" y="52173"/>
                </a:lnTo>
                <a:lnTo>
                  <a:pt x="224421" y="24481"/>
                </a:lnTo>
                <a:lnTo>
                  <a:pt x="186788" y="6443"/>
                </a:lnTo>
                <a:lnTo>
                  <a:pt x="14405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3" y="3203449"/>
            <a:ext cx="8503912" cy="3270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49802" y="386174"/>
            <a:ext cx="4643120" cy="76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 marR="5080" indent="-372110">
              <a:lnSpc>
                <a:spcPts val="3070"/>
              </a:lnSpc>
            </a:pPr>
            <a:r>
              <a:rPr sz="29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ПРЕДЛОЖЕНИЕ</a:t>
            </a:r>
            <a:r>
              <a:rPr sz="2900" b="1" spc="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29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ПРОЕК</a:t>
            </a:r>
            <a:r>
              <a:rPr sz="2900" b="1" spc="-120" dirty="0">
                <a:solidFill>
                  <a:srgbClr val="FEFEFE"/>
                </a:solidFill>
                <a:latin typeface="PFBagueRoundPro-Bold"/>
                <a:cs typeface="PFBagueRoundPro-Bold"/>
              </a:rPr>
              <a:t>Т</a:t>
            </a:r>
            <a:r>
              <a:rPr sz="29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А СТ</a:t>
            </a:r>
            <a:r>
              <a:rPr sz="2900" b="1" spc="-90" dirty="0">
                <a:solidFill>
                  <a:srgbClr val="FEFEFE"/>
                </a:solidFill>
                <a:latin typeface="PFBagueRoundPro-Bold"/>
                <a:cs typeface="PFBagueRoundPro-Bold"/>
              </a:rPr>
              <a:t>У</a:t>
            </a:r>
            <a:r>
              <a:rPr sz="29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ДИИ</a:t>
            </a:r>
            <a:r>
              <a:rPr sz="2900" b="1" spc="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29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«С</a:t>
            </a:r>
            <a:r>
              <a:rPr sz="2900" b="1" spc="-120" dirty="0">
                <a:solidFill>
                  <a:srgbClr val="FEFEFE"/>
                </a:solidFill>
                <a:latin typeface="PFBagueRoundPro-Bold"/>
                <a:cs typeface="PFBagueRoundPro-Bold"/>
              </a:rPr>
              <a:t>Т</a:t>
            </a:r>
            <a:r>
              <a:rPr sz="29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АНДАРТ»</a:t>
            </a:r>
            <a:endParaRPr sz="2900" dirty="0">
              <a:latin typeface="PFBagueRoundPro-Bold"/>
              <a:cs typeface="PFBagueRoundPro-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53584" y="4980899"/>
            <a:ext cx="2522855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2605" marR="255904" indent="-259079">
              <a:lnSpc>
                <a:spcPct val="83900"/>
              </a:lnSpc>
            </a:pPr>
            <a:r>
              <a:rPr sz="1200" spc="-10" dirty="0">
                <a:latin typeface="PFBagueRoundPro-Regular"/>
                <a:cs typeface="PFBagueRoundPro-Regular"/>
              </a:rPr>
              <a:t>После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окупаемости</a:t>
            </a:r>
            <a:r>
              <a:rPr sz="1200" dirty="0">
                <a:latin typeface="PFBagueRoundPro-Regular"/>
                <a:cs typeface="PFBagueRoundPro-Regular"/>
              </a:rPr>
              <a:t> 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участие пере</a:t>
            </a:r>
            <a:r>
              <a:rPr sz="1200" spc="-35" dirty="0">
                <a:latin typeface="PFBagueRoundPro-Regular"/>
                <a:cs typeface="PFBagueRoundPro-Regular"/>
              </a:rPr>
              <a:t>р</a:t>
            </a:r>
            <a:r>
              <a:rPr sz="1200" spc="-10" dirty="0">
                <a:latin typeface="PFBagueRoundPro-Regular"/>
                <a:cs typeface="PFBagueRoundPro-Regular"/>
              </a:rPr>
              <a:t>аспределяе</a:t>
            </a:r>
            <a:r>
              <a:rPr sz="1200" spc="-5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ся</a:t>
            </a:r>
            <a:r>
              <a:rPr sz="1200" spc="-5" dirty="0">
                <a:latin typeface="PFBagueRoundPro-Regular"/>
                <a:cs typeface="PFBagueRoundPro-Regular"/>
              </a:rPr>
              <a:t>: </a:t>
            </a:r>
            <a:r>
              <a:rPr lang="ru-RU" sz="1200" b="1" spc="-10" dirty="0">
                <a:latin typeface="PFBagueRoundPro-Bold"/>
                <a:cs typeface="PFBagueRoundPro-Regular"/>
              </a:rPr>
              <a:t>8</a:t>
            </a:r>
            <a:r>
              <a:rPr sz="1200" b="1" spc="-10" dirty="0" smtClean="0">
                <a:latin typeface="PFBagueRoundPro-Bold"/>
                <a:cs typeface="PFBagueRoundPro-Bold"/>
              </a:rPr>
              <a:t>0</a:t>
            </a:r>
            <a:r>
              <a:rPr sz="1200" b="1" spc="-10" dirty="0">
                <a:latin typeface="PFBagueRoundPro-Bold"/>
                <a:cs typeface="PFBagueRoundPro-Bold"/>
              </a:rPr>
              <a:t>%</a:t>
            </a:r>
            <a:r>
              <a:rPr sz="1200" b="1" spc="-5" dirty="0">
                <a:latin typeface="PFBagueRoundPro-Bold"/>
                <a:cs typeface="PFBagueRoundPro-Bold"/>
              </a:rPr>
              <a:t> - </a:t>
            </a:r>
            <a:r>
              <a:rPr sz="1200" b="1" spc="-15" dirty="0">
                <a:latin typeface="PFBagueRoundPro-Bold"/>
                <a:cs typeface="PFBagueRoundPro-Bold"/>
              </a:rPr>
              <a:t>Ф</a:t>
            </a:r>
            <a:r>
              <a:rPr sz="1200" b="1" spc="-25" dirty="0">
                <a:latin typeface="PFBagueRoundPro-Bold"/>
                <a:cs typeface="PFBagueRoundPro-Bold"/>
              </a:rPr>
              <a:t>Р</a:t>
            </a:r>
            <a:r>
              <a:rPr sz="1200" b="1" spc="-10" dirty="0">
                <a:latin typeface="PFBagueRoundPro-Bold"/>
                <a:cs typeface="PFBagueRoundPro-Bold"/>
              </a:rPr>
              <a:t>АНЧАЙЗИ</a:t>
            </a:r>
            <a:endParaRPr sz="1200" dirty="0">
              <a:latin typeface="PFBagueRoundPro-Bold"/>
              <a:cs typeface="PFBagueRoundPro-Bold"/>
            </a:endParaRPr>
          </a:p>
          <a:p>
            <a:pPr algn="ctr">
              <a:lnSpc>
                <a:spcPts val="1115"/>
              </a:lnSpc>
            </a:pPr>
            <a:r>
              <a:rPr lang="ru-RU" sz="1200" b="1" spc="-10" dirty="0">
                <a:latin typeface="PFBagueRoundPro-Bold"/>
                <a:cs typeface="PFBagueRoundPro-Bold"/>
              </a:rPr>
              <a:t>2</a:t>
            </a:r>
            <a:r>
              <a:rPr sz="1200" b="1" spc="-10" dirty="0" smtClean="0">
                <a:latin typeface="PFBagueRoundPro-Bold"/>
                <a:cs typeface="PFBagueRoundPro-Bold"/>
              </a:rPr>
              <a:t>0</a:t>
            </a:r>
            <a:r>
              <a:rPr sz="1200" b="1" spc="-10" dirty="0">
                <a:latin typeface="PFBagueRoundPro-Bold"/>
                <a:cs typeface="PFBagueRoundPro-Bold"/>
              </a:rPr>
              <a:t>%</a:t>
            </a:r>
            <a:r>
              <a:rPr sz="1200" b="1" spc="-5" dirty="0">
                <a:latin typeface="PFBagueRoundPro-Bold"/>
                <a:cs typeface="PFBagueRoundPro-Bold"/>
              </a:rPr>
              <a:t> - </a:t>
            </a:r>
            <a:r>
              <a:rPr sz="1200" b="1" spc="-10" dirty="0">
                <a:latin typeface="PFBagueRoundPro-Bold"/>
                <a:cs typeface="PFBagueRoundPro-Bold"/>
              </a:rPr>
              <a:t>ИНВЕС</a:t>
            </a:r>
            <a:r>
              <a:rPr sz="1200" b="1" spc="-70" dirty="0">
                <a:latin typeface="PFBagueRoundPro-Bold"/>
                <a:cs typeface="PFBagueRoundPro-Bold"/>
              </a:rPr>
              <a:t>Т</a:t>
            </a:r>
            <a:r>
              <a:rPr sz="1200" b="1" spc="-10" dirty="0">
                <a:latin typeface="PFBagueRoundPro-Bold"/>
                <a:cs typeface="PFBagueRoundPro-Bold"/>
              </a:rPr>
              <a:t>ОР</a:t>
            </a:r>
            <a:endParaRPr sz="1200" dirty="0">
              <a:latin typeface="PFBagueRoundPro-Bold"/>
              <a:cs typeface="PFBagueRoundPro-Bold"/>
            </a:endParaRPr>
          </a:p>
          <a:p>
            <a:pPr algn="ctr">
              <a:lnSpc>
                <a:spcPts val="1315"/>
              </a:lnSpc>
            </a:pPr>
            <a:r>
              <a:rPr sz="1200" spc="-10" dirty="0">
                <a:latin typeface="PFBagueRoundPro-Regular"/>
                <a:cs typeface="PFBagueRoundPro-Regular"/>
              </a:rPr>
              <a:t>на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про</a:t>
            </a:r>
            <a:r>
              <a:rPr sz="1200" spc="-5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яжении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всей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жизни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проек</a:t>
            </a:r>
            <a:r>
              <a:rPr sz="1200" spc="-6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а</a:t>
            </a:r>
            <a:endParaRPr sz="1200" dirty="0">
              <a:latin typeface="PFBagueRoundPro-Regular"/>
              <a:cs typeface="PFBagueRoundPro-Regula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21643" y="5031914"/>
            <a:ext cx="270002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320"/>
              </a:lnSpc>
            </a:pPr>
            <a:r>
              <a:rPr sz="1200" spc="-10" dirty="0">
                <a:latin typeface="PFBagueRoundPro-Regular"/>
                <a:cs typeface="PFBagueRoundPro-Regular"/>
              </a:rPr>
              <a:t>Прибыль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проек</a:t>
            </a:r>
            <a:r>
              <a:rPr sz="1200" spc="-6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а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на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25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месяц</a:t>
            </a:r>
            <a:r>
              <a:rPr sz="1200" spc="-5" dirty="0">
                <a:latin typeface="PFBagueRoundPro-Regular"/>
                <a:cs typeface="PFBagueRoundPro-Regular"/>
              </a:rPr>
              <a:t> – </a:t>
            </a:r>
            <a:r>
              <a:rPr sz="1200" spc="-10" dirty="0">
                <a:latin typeface="PFBagueRoundPro-Regular"/>
                <a:cs typeface="PFBagueRoundPro-Regular"/>
              </a:rPr>
              <a:t>Инвес</a:t>
            </a:r>
            <a:r>
              <a:rPr sz="1200" spc="-5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ор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–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2,4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млн</a:t>
            </a:r>
            <a:r>
              <a:rPr sz="1200" spc="-5" dirty="0">
                <a:latin typeface="PFBagueRoundPro-Regular"/>
                <a:cs typeface="PFBagueRoundPro-Regular"/>
              </a:rPr>
              <a:t>.</a:t>
            </a:r>
            <a:r>
              <a:rPr sz="1200" spc="-10" dirty="0">
                <a:latin typeface="PFBagueRoundPro-Regular"/>
                <a:cs typeface="PFBagueRoundPro-Regular"/>
              </a:rPr>
              <a:t>руб.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или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213%* </a:t>
            </a:r>
            <a:r>
              <a:rPr sz="1200" spc="-15" dirty="0">
                <a:latin typeface="PFBagueRoundPro-Regular"/>
                <a:cs typeface="PFBagueRoundPro-Regular"/>
              </a:rPr>
              <a:t>Ф</a:t>
            </a:r>
            <a:r>
              <a:rPr sz="1200" spc="-35" dirty="0">
                <a:latin typeface="PFBagueRoundPro-Regular"/>
                <a:cs typeface="PFBagueRoundPro-Regular"/>
              </a:rPr>
              <a:t>р</a:t>
            </a:r>
            <a:r>
              <a:rPr sz="1200" spc="-10" dirty="0">
                <a:latin typeface="PFBagueRoundPro-Regular"/>
                <a:cs typeface="PFBagueRoundPro-Regular"/>
              </a:rPr>
              <a:t>анчайзи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–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1,0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млн</a:t>
            </a:r>
            <a:r>
              <a:rPr sz="1200" spc="-5" dirty="0">
                <a:latin typeface="PFBagueRoundPro-Regular"/>
                <a:cs typeface="PFBagueRoundPro-Regular"/>
              </a:rPr>
              <a:t>.</a:t>
            </a:r>
            <a:r>
              <a:rPr sz="1200" spc="-10" dirty="0">
                <a:latin typeface="PFBagueRoundPro-Regular"/>
                <a:cs typeface="PFBagueRoundPro-Regular"/>
              </a:rPr>
              <a:t>руб.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или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187%* на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сумму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инвестированно</a:t>
            </a:r>
            <a:r>
              <a:rPr sz="1200" spc="-60" dirty="0">
                <a:latin typeface="PFBagueRoundPro-Regular"/>
                <a:cs typeface="PFBagueRoundPro-Regular"/>
              </a:rPr>
              <a:t>г</a:t>
            </a:r>
            <a:r>
              <a:rPr sz="1200" spc="-10" dirty="0">
                <a:latin typeface="PFBagueRoundPro-Regular"/>
                <a:cs typeface="PFBagueRoundPro-Regular"/>
              </a:rPr>
              <a:t>о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35" dirty="0">
                <a:latin typeface="PFBagueRoundPro-Regular"/>
                <a:cs typeface="PFBagueRoundPro-Regular"/>
              </a:rPr>
              <a:t>к</a:t>
            </a:r>
            <a:r>
              <a:rPr sz="1200" spc="-10" dirty="0">
                <a:latin typeface="PFBagueRoundPro-Regular"/>
                <a:cs typeface="PFBagueRoundPro-Regular"/>
              </a:rPr>
              <a:t>апи</a:t>
            </a:r>
            <a:r>
              <a:rPr sz="1200" spc="-6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ала</a:t>
            </a:r>
            <a:endParaRPr sz="1200" dirty="0">
              <a:latin typeface="PFBagueRoundPro-Regular"/>
              <a:cs typeface="PFBagueRoundPro-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1177" y="5104044"/>
            <a:ext cx="2286000" cy="53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10"/>
              </a:lnSpc>
            </a:pPr>
            <a:r>
              <a:rPr sz="1200" spc="-10" dirty="0">
                <a:latin typeface="PFBagueRoundPro-Regular"/>
                <a:cs typeface="PFBagueRoundPro-Regular"/>
              </a:rPr>
              <a:t>Прибыль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проек</a:t>
            </a:r>
            <a:r>
              <a:rPr sz="1200" spc="-6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а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на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25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месяц</a:t>
            </a:r>
            <a:r>
              <a:rPr sz="1200" dirty="0">
                <a:latin typeface="PFBagueRoundPro-Regular"/>
                <a:cs typeface="PFBagueRoundPro-Regular"/>
              </a:rPr>
              <a:t> </a:t>
            </a:r>
            <a:r>
              <a:rPr sz="1200" spc="-5" dirty="0">
                <a:latin typeface="PFBagueRoundPro-Regular"/>
                <a:cs typeface="PFBagueRoundPro-Regular"/>
              </a:rPr>
              <a:t> – 3,4 </a:t>
            </a:r>
            <a:r>
              <a:rPr sz="1200" spc="-10" dirty="0">
                <a:latin typeface="PFBagueRoundPro-Regular"/>
                <a:cs typeface="PFBagueRoundPro-Regular"/>
              </a:rPr>
              <a:t>млн</a:t>
            </a:r>
            <a:r>
              <a:rPr sz="1200" spc="-5" dirty="0">
                <a:latin typeface="PFBagueRoundPro-Regular"/>
                <a:cs typeface="PFBagueRoundPro-Regular"/>
              </a:rPr>
              <a:t>.</a:t>
            </a:r>
            <a:r>
              <a:rPr sz="1200" spc="-10" dirty="0">
                <a:latin typeface="PFBagueRoundPro-Regular"/>
                <a:cs typeface="PFBagueRoundPro-Regular"/>
              </a:rPr>
              <a:t>руб.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или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205%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на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сумму инвестированно</a:t>
            </a:r>
            <a:r>
              <a:rPr sz="1200" spc="-60" dirty="0">
                <a:latin typeface="PFBagueRoundPro-Regular"/>
                <a:cs typeface="PFBagueRoundPro-Regular"/>
              </a:rPr>
              <a:t>г</a:t>
            </a:r>
            <a:r>
              <a:rPr sz="1200" spc="-10" dirty="0">
                <a:latin typeface="PFBagueRoundPro-Regular"/>
                <a:cs typeface="PFBagueRoundPro-Regular"/>
              </a:rPr>
              <a:t>о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35" dirty="0">
                <a:latin typeface="PFBagueRoundPro-Regular"/>
                <a:cs typeface="PFBagueRoundPro-Regular"/>
              </a:rPr>
              <a:t>к</a:t>
            </a:r>
            <a:r>
              <a:rPr sz="1200" spc="-10" dirty="0">
                <a:latin typeface="PFBagueRoundPro-Regular"/>
                <a:cs typeface="PFBagueRoundPro-Regular"/>
              </a:rPr>
              <a:t>апи</a:t>
            </a:r>
            <a:r>
              <a:rPr sz="1200" spc="-6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ала</a:t>
            </a:r>
            <a:endParaRPr sz="1200" dirty="0">
              <a:latin typeface="PFBagueRoundPro-Regular"/>
              <a:cs typeface="PFBagueRoundPro-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91211" y="5891778"/>
            <a:ext cx="256222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320"/>
              </a:lnSpc>
            </a:pPr>
            <a:r>
              <a:rPr sz="1200" spc="-10" dirty="0">
                <a:latin typeface="PFBagueRoundPro-Regular"/>
                <a:cs typeface="PFBagueRoundPro-Regular"/>
              </a:rPr>
              <a:t>Инвес</a:t>
            </a:r>
            <a:r>
              <a:rPr sz="1200" spc="-5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ор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вы</a:t>
            </a:r>
            <a:r>
              <a:rPr sz="1200" spc="-35" dirty="0">
                <a:latin typeface="PFBagueRoundPro-Regular"/>
                <a:cs typeface="PFBagueRoundPro-Regular"/>
              </a:rPr>
              <a:t>х</a:t>
            </a:r>
            <a:r>
              <a:rPr sz="1200" spc="-10" dirty="0">
                <a:latin typeface="PFBagueRoundPro-Regular"/>
                <a:cs typeface="PFBagueRoundPro-Regular"/>
              </a:rPr>
              <a:t>одит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из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проек</a:t>
            </a:r>
            <a:r>
              <a:rPr sz="1200" spc="-6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а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по</a:t>
            </a:r>
            <a:r>
              <a:rPr sz="1200" spc="-5" dirty="0">
                <a:latin typeface="PFBagueRoundPro-Regular"/>
                <a:cs typeface="PFBagueRoundPro-Regular"/>
              </a:rPr>
              <a:t> и</a:t>
            </a:r>
            <a:r>
              <a:rPr sz="1200" spc="-5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о</a:t>
            </a:r>
            <a:r>
              <a:rPr sz="1200" spc="-60" dirty="0">
                <a:latin typeface="PFBagueRoundPro-Regular"/>
                <a:cs typeface="PFBagueRoundPro-Regular"/>
              </a:rPr>
              <a:t>г</a:t>
            </a:r>
            <a:r>
              <a:rPr sz="1200" spc="-10" dirty="0">
                <a:latin typeface="PFBagueRoundPro-Regular"/>
                <a:cs typeface="PFBagueRoundPro-Regular"/>
              </a:rPr>
              <a:t>ам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25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месяцев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35" dirty="0">
                <a:latin typeface="PFBagueRoundPro-Regular"/>
                <a:cs typeface="PFBagueRoundPro-Regular"/>
              </a:rPr>
              <a:t>р</a:t>
            </a:r>
            <a:r>
              <a:rPr sz="1200" spc="-10" dirty="0">
                <a:latin typeface="PFBagueRoundPro-Regular"/>
                <a:cs typeface="PFBagueRoundPro-Regular"/>
              </a:rPr>
              <a:t>аспределения прибыли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проек</a:t>
            </a:r>
            <a:r>
              <a:rPr sz="1200" spc="-6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а</a:t>
            </a:r>
            <a:endParaRPr sz="1200" dirty="0">
              <a:latin typeface="PFBagueRoundPro-Regular"/>
              <a:cs typeface="PFBagueRoundPro-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68952" y="6562648"/>
            <a:ext cx="16891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50" b="1" spc="15" dirty="0" smtClean="0">
                <a:solidFill>
                  <a:srgbClr val="FEFEFE"/>
                </a:solidFill>
                <a:latin typeface="PFBagueRoundPro-Bold"/>
                <a:cs typeface="PFBagueRoundPro-Bold"/>
              </a:rPr>
              <a:t>10</a:t>
            </a:r>
            <a:endParaRPr sz="950" dirty="0">
              <a:latin typeface="PFBagueRoundPro-Bold"/>
              <a:cs typeface="PFBagueRoundPro-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527" y="1398234"/>
            <a:ext cx="6722089" cy="1673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830" marR="1023619" indent="-278765">
              <a:lnSpc>
                <a:spcPct val="103800"/>
              </a:lnSpc>
              <a:tabLst>
                <a:tab pos="290830" algn="l"/>
              </a:tabLst>
            </a:pPr>
            <a:r>
              <a:rPr sz="2475" b="1" spc="-15" baseline="1683" dirty="0">
                <a:solidFill>
                  <a:srgbClr val="FEFEFE"/>
                </a:solidFill>
                <a:latin typeface="PFBagueRoundPro-Bold"/>
                <a:cs typeface="PFBagueRoundPro-Bold"/>
              </a:rPr>
              <a:t>1	</a:t>
            </a:r>
            <a:r>
              <a:rPr sz="1800" b="1" spc="-10" dirty="0">
                <a:latin typeface="PFBagueRoundPro-Bold"/>
                <a:cs typeface="PFBagueRoundPro-Bold"/>
              </a:rPr>
              <a:t>ЗАКЛЮЧАЕТСЯ ДО</a:t>
            </a:r>
            <a:r>
              <a:rPr sz="1800" b="1" spc="-130" dirty="0">
                <a:latin typeface="PFBagueRoundPro-Bold"/>
                <a:cs typeface="PFBagueRoundPro-Bold"/>
              </a:rPr>
              <a:t>Г</a:t>
            </a:r>
            <a:r>
              <a:rPr sz="1800" b="1" dirty="0">
                <a:latin typeface="PFBagueRoundPro-Bold"/>
                <a:cs typeface="PFBagueRoundPro-Bold"/>
              </a:rPr>
              <a:t>ОВОР ИНВЕСТИРОВАНИЯ МЕЖДУ Ф</a:t>
            </a:r>
            <a:r>
              <a:rPr sz="1800" b="1" spc="-20" dirty="0">
                <a:latin typeface="PFBagueRoundPro-Bold"/>
                <a:cs typeface="PFBagueRoundPro-Bold"/>
              </a:rPr>
              <a:t>Р</a:t>
            </a:r>
            <a:r>
              <a:rPr sz="1800" b="1" dirty="0">
                <a:latin typeface="PFBagueRoundPro-Bold"/>
                <a:cs typeface="PFBagueRoundPro-Bold"/>
              </a:rPr>
              <a:t>АНЧАЙЗИ И ИНВЕС</a:t>
            </a:r>
            <a:r>
              <a:rPr sz="1800" b="1" spc="-95" dirty="0">
                <a:latin typeface="PFBagueRoundPro-Bold"/>
                <a:cs typeface="PFBagueRoundPro-Bold"/>
              </a:rPr>
              <a:t>Т</a:t>
            </a:r>
            <a:r>
              <a:rPr sz="1800" b="1" dirty="0">
                <a:latin typeface="PFBagueRoundPro-Bold"/>
                <a:cs typeface="PFBagueRoundPro-Bold"/>
              </a:rPr>
              <a:t>ОРОМ</a:t>
            </a:r>
            <a:endParaRPr sz="1800" dirty="0">
              <a:latin typeface="PFBagueRoundPro-Bold"/>
              <a:cs typeface="PFBagueRoundPro-Bold"/>
            </a:endParaRPr>
          </a:p>
          <a:p>
            <a:pPr marL="290830" marR="5080">
              <a:lnSpc>
                <a:spcPct val="103800"/>
              </a:lnSpc>
              <a:spcBef>
                <a:spcPts val="875"/>
              </a:spcBef>
            </a:pPr>
            <a:r>
              <a:rPr sz="1800" b="1" dirty="0">
                <a:latin typeface="PFBagueRoundPro-Bold"/>
                <a:cs typeface="PFBagueRoundPro-Bold"/>
              </a:rPr>
              <a:t>Ф</a:t>
            </a:r>
            <a:r>
              <a:rPr sz="1800" b="1" spc="-20" dirty="0">
                <a:latin typeface="PFBagueRoundPro-Bold"/>
                <a:cs typeface="PFBagueRoundPro-Bold"/>
              </a:rPr>
              <a:t>Р</a:t>
            </a:r>
            <a:r>
              <a:rPr sz="1800" b="1" dirty="0">
                <a:latin typeface="PFBagueRoundPro-Bold"/>
                <a:cs typeface="PFBagueRoundPro-Bold"/>
              </a:rPr>
              <a:t>АНЧАЙЗИ </a:t>
            </a:r>
            <a:r>
              <a:rPr lang="ru-RU" b="1" dirty="0" smtClean="0">
                <a:latin typeface="PFBagueRoundPro-Bold"/>
                <a:cs typeface="PFBagueRoundPro-Bold"/>
              </a:rPr>
              <a:t>МОЖЕТ </a:t>
            </a:r>
            <a:r>
              <a:rPr sz="1800" b="1" dirty="0" smtClean="0">
                <a:latin typeface="PFBagueRoundPro-Bold"/>
                <a:cs typeface="PFBagueRoundPro-Bold"/>
              </a:rPr>
              <a:t>ФИНАНСИР</a:t>
            </a:r>
            <a:r>
              <a:rPr lang="ru-RU" sz="1800" b="1" dirty="0" smtClean="0">
                <a:latin typeface="PFBagueRoundPro-Bold"/>
                <a:cs typeface="PFBagueRoundPro-Bold"/>
              </a:rPr>
              <a:t>ОВАТЬ</a:t>
            </a:r>
            <a:r>
              <a:rPr sz="1800" b="1" dirty="0" smtClean="0">
                <a:latin typeface="PFBagueRoundPro-Bold"/>
                <a:cs typeface="PFBagueRoundPro-Bold"/>
              </a:rPr>
              <a:t> ПРОЕКТ </a:t>
            </a:r>
            <a:r>
              <a:rPr lang="ru-RU" sz="1800" b="1" dirty="0" smtClean="0">
                <a:latin typeface="PFBagueRoundPro-Bold"/>
                <a:cs typeface="PFBagueRoundPro-Bold"/>
              </a:rPr>
              <a:t>И </a:t>
            </a:r>
            <a:r>
              <a:rPr sz="1800" b="1" dirty="0" smtClean="0">
                <a:latin typeface="PFBagueRoundPro-Bold"/>
                <a:cs typeface="PFBagueRoundPro-Bold"/>
              </a:rPr>
              <a:t>СОБСТВЕННЫМИ СРЕДСТВАМИ</a:t>
            </a:r>
            <a:endParaRPr sz="1800" dirty="0">
              <a:latin typeface="PFBagueRoundPro-Bold"/>
              <a:cs typeface="PFBagueRoundPro-Bold"/>
            </a:endParaRPr>
          </a:p>
          <a:p>
            <a:pPr marL="290830">
              <a:lnSpc>
                <a:spcPct val="100000"/>
              </a:lnSpc>
              <a:spcBef>
                <a:spcPts val="1030"/>
              </a:spcBef>
            </a:pPr>
            <a:r>
              <a:rPr sz="1800" b="1" dirty="0">
                <a:latin typeface="PFBagueRoundPro-Bold"/>
                <a:cs typeface="PFBagueRoundPro-Bold"/>
              </a:rPr>
              <a:t>УЧАСТИЕ В ПРОЕКТ</a:t>
            </a:r>
            <a:r>
              <a:rPr sz="1800" b="1" spc="-5" dirty="0">
                <a:latin typeface="PFBagueRoundPro-Bold"/>
                <a:cs typeface="PFBagueRoundPro-Bold"/>
              </a:rPr>
              <a:t>Е</a:t>
            </a:r>
            <a:r>
              <a:rPr sz="1800" b="1" dirty="0">
                <a:latin typeface="PFBagueRoundPro-Bold"/>
                <a:cs typeface="PFBagueRoundPro-Bold"/>
              </a:rPr>
              <a:t>:</a:t>
            </a:r>
            <a:endParaRPr sz="1800" dirty="0">
              <a:latin typeface="PFBagueRoundPro-Bold"/>
              <a:cs typeface="PFBagueRoundPro-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5491" y="2097170"/>
            <a:ext cx="1454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10" dirty="0">
                <a:solidFill>
                  <a:srgbClr val="FEFEFE"/>
                </a:solidFill>
                <a:latin typeface="PFBagueRoundPro-Bold"/>
                <a:cs typeface="PFBagueRoundPro-Bold"/>
              </a:rPr>
              <a:t>2</a:t>
            </a:r>
            <a:endParaRPr sz="1650" dirty="0">
              <a:latin typeface="PFBagueRoundPro-Bold"/>
              <a:cs typeface="PFBagueRoundPro-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0377" y="2780471"/>
            <a:ext cx="1454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10" dirty="0">
                <a:solidFill>
                  <a:srgbClr val="FEFEFE"/>
                </a:solidFill>
                <a:latin typeface="PFBagueRoundPro-Bold"/>
                <a:cs typeface="PFBagueRoundPro-Bold"/>
              </a:rPr>
              <a:t>3</a:t>
            </a:r>
            <a:endParaRPr sz="1650" dirty="0">
              <a:latin typeface="PFBagueRoundPro-Bold"/>
              <a:cs typeface="PFBagueRoundPro-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33110" y="3242016"/>
            <a:ext cx="49843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PFBagueRoundPro-Bold"/>
                <a:cs typeface="PFBagueRoundPro-Bold"/>
              </a:rPr>
              <a:t>ВАРИАНТЫ УЧАСТИЯ В ПРОЕКТЕ</a:t>
            </a:r>
            <a:endParaRPr sz="1600" dirty="0">
              <a:latin typeface="PFBagueRoundPro-Bold"/>
              <a:cs typeface="PFBagueRoundPro-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1682" y="3665626"/>
            <a:ext cx="20554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PFBagueRoundPro-Bold"/>
                <a:cs typeface="PFBagueRoundPro-Bold"/>
              </a:rPr>
              <a:t>100% - </a:t>
            </a:r>
            <a:r>
              <a:rPr sz="1600" b="1" dirty="0" smtClean="0">
                <a:latin typeface="PFBagueRoundPro-Bold"/>
                <a:cs typeface="PFBagueRoundPro-Bold"/>
              </a:rPr>
              <a:t>Ф</a:t>
            </a:r>
            <a:r>
              <a:rPr sz="1600" b="1" spc="-20" dirty="0" smtClean="0">
                <a:latin typeface="PFBagueRoundPro-Bold"/>
                <a:cs typeface="PFBagueRoundPro-Bold"/>
              </a:rPr>
              <a:t>Р</a:t>
            </a:r>
            <a:r>
              <a:rPr sz="1600" b="1" dirty="0" smtClean="0">
                <a:latin typeface="PFBagueRoundPro-Bold"/>
                <a:cs typeface="PFBagueRoundPro-Bold"/>
              </a:rPr>
              <a:t>АНЧА</a:t>
            </a:r>
            <a:r>
              <a:rPr lang="ru-RU" sz="1600" b="1" dirty="0" smtClean="0">
                <a:latin typeface="PFBagueRoundPro-Bold"/>
                <a:cs typeface="PFBagueRoundPro-Bold"/>
              </a:rPr>
              <a:t>Й</a:t>
            </a:r>
            <a:r>
              <a:rPr sz="1600" b="1" dirty="0" smtClean="0">
                <a:latin typeface="PFBagueRoundPro-Bold"/>
                <a:cs typeface="PFBagueRoundPro-Bold"/>
              </a:rPr>
              <a:t>ЗИ</a:t>
            </a:r>
            <a:endParaRPr sz="1600" dirty="0">
              <a:latin typeface="PFBagueRoundPro-Bold"/>
              <a:cs typeface="PFBagueRoundPro-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5369" y="3642077"/>
            <a:ext cx="2491105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600" b="1" dirty="0">
                <a:latin typeface="PFBagueRoundPro-Bold"/>
                <a:cs typeface="PFBagueRoundPro-Bold"/>
              </a:rPr>
              <a:t>4</a:t>
            </a:r>
            <a:r>
              <a:rPr lang="ru-RU" sz="1600" b="1" dirty="0" smtClean="0">
                <a:latin typeface="PFBagueRoundPro-Bold"/>
                <a:cs typeface="PFBagueRoundPro-Bold"/>
              </a:rPr>
              <a:t>0</a:t>
            </a:r>
            <a:r>
              <a:rPr sz="1600" b="1" dirty="0" smtClean="0">
                <a:latin typeface="PFBagueRoundPro-Bold"/>
                <a:cs typeface="PFBagueRoundPro-Bold"/>
              </a:rPr>
              <a:t>% </a:t>
            </a:r>
            <a:r>
              <a:rPr sz="1600" b="1" dirty="0">
                <a:latin typeface="PFBagueRoundPro-Bold"/>
                <a:cs typeface="PFBagueRoundPro-Bold"/>
              </a:rPr>
              <a:t>- </a:t>
            </a:r>
            <a:r>
              <a:rPr sz="1600" b="1" dirty="0" smtClean="0">
                <a:latin typeface="PFBagueRoundPro-Bold"/>
                <a:cs typeface="PFBagueRoundPro-Bold"/>
              </a:rPr>
              <a:t>Ф</a:t>
            </a:r>
            <a:r>
              <a:rPr sz="1600" b="1" spc="-20" dirty="0" smtClean="0">
                <a:latin typeface="PFBagueRoundPro-Bold"/>
                <a:cs typeface="PFBagueRoundPro-Bold"/>
              </a:rPr>
              <a:t>Р</a:t>
            </a:r>
            <a:r>
              <a:rPr sz="1600" b="1" dirty="0" smtClean="0">
                <a:latin typeface="PFBagueRoundPro-Bold"/>
                <a:cs typeface="PFBagueRoundPro-Bold"/>
              </a:rPr>
              <a:t>АНЧА</a:t>
            </a:r>
            <a:r>
              <a:rPr lang="ru-RU" sz="1600" b="1" dirty="0">
                <a:latin typeface="PFBagueRoundPro-Bold"/>
                <a:cs typeface="PFBagueRoundPro-Bold"/>
              </a:rPr>
              <a:t>Й</a:t>
            </a:r>
            <a:r>
              <a:rPr sz="1600" b="1" dirty="0" smtClean="0">
                <a:latin typeface="PFBagueRoundPro-Bold"/>
                <a:cs typeface="PFBagueRoundPro-Bold"/>
              </a:rPr>
              <a:t>ЗИ</a:t>
            </a:r>
            <a:endParaRPr sz="1600" dirty="0">
              <a:latin typeface="PFBagueRoundPro-Bold"/>
              <a:cs typeface="PFBagueRoundPro-Bold"/>
            </a:endParaRPr>
          </a:p>
          <a:p>
            <a:pPr marL="12700" algn="ctr">
              <a:lnSpc>
                <a:spcPct val="100000"/>
              </a:lnSpc>
              <a:spcBef>
                <a:spcPts val="60"/>
              </a:spcBef>
            </a:pPr>
            <a:r>
              <a:rPr lang="en-US" sz="1600" b="1" dirty="0" smtClean="0">
                <a:latin typeface="PFBagueRoundPro-Bold"/>
                <a:cs typeface="PFBagueRoundPro-Bold"/>
              </a:rPr>
              <a:t>6</a:t>
            </a:r>
            <a:r>
              <a:rPr sz="1600" b="1" dirty="0" smtClean="0">
                <a:latin typeface="PFBagueRoundPro-Bold"/>
                <a:cs typeface="PFBagueRoundPro-Bold"/>
              </a:rPr>
              <a:t>0</a:t>
            </a:r>
            <a:r>
              <a:rPr sz="1600" b="1" dirty="0">
                <a:latin typeface="PFBagueRoundPro-Bold"/>
                <a:cs typeface="PFBagueRoundPro-Bold"/>
              </a:rPr>
              <a:t>% - ИНВЕС</a:t>
            </a:r>
            <a:r>
              <a:rPr sz="1600" b="1" spc="-80" dirty="0">
                <a:latin typeface="PFBagueRoundPro-Bold"/>
                <a:cs typeface="PFBagueRoundPro-Bold"/>
              </a:rPr>
              <a:t>Т</a:t>
            </a:r>
            <a:r>
              <a:rPr sz="1600" b="1" dirty="0">
                <a:latin typeface="PFBagueRoundPro-Bold"/>
                <a:cs typeface="PFBagueRoundPro-Bold"/>
              </a:rPr>
              <a:t>ОР</a:t>
            </a:r>
            <a:endParaRPr sz="1600" dirty="0">
              <a:latin typeface="PFBagueRoundPro-Bold"/>
              <a:cs typeface="PFBagueRoundPro-Bold"/>
            </a:endParaRPr>
          </a:p>
          <a:p>
            <a:pPr marL="12700" marR="5080" algn="ctr">
              <a:lnSpc>
                <a:spcPts val="1410"/>
              </a:lnSpc>
              <a:spcBef>
                <a:spcPts val="1125"/>
              </a:spcBef>
            </a:pPr>
            <a:r>
              <a:rPr sz="1200" dirty="0">
                <a:latin typeface="PFBagueRoundPro-Regular"/>
                <a:cs typeface="PFBagueRoundPro-Regular"/>
              </a:rPr>
              <a:t>У</a:t>
            </a:r>
            <a:r>
              <a:rPr sz="1200" spc="-10" dirty="0">
                <a:latin typeface="PFBagueRoundPro-Regular"/>
                <a:cs typeface="PFBagueRoundPro-Regular"/>
              </a:rPr>
              <a:t>бытки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прибыль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проек</a:t>
            </a:r>
            <a:r>
              <a:rPr sz="1200" spc="-6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а</a:t>
            </a:r>
            <a:r>
              <a:rPr sz="1200" spc="-5" dirty="0">
                <a:latin typeface="PFBagueRoundPro-Regular"/>
                <a:cs typeface="PFBagueRoundPro-Regular"/>
              </a:rPr>
              <a:t> – </a:t>
            </a:r>
            <a:r>
              <a:rPr sz="1200" spc="-35" dirty="0">
                <a:latin typeface="PFBagueRoundPro-Regular"/>
                <a:cs typeface="PFBagueRoundPro-Regular"/>
              </a:rPr>
              <a:t>р</a:t>
            </a:r>
            <a:r>
              <a:rPr sz="1200" spc="-10" dirty="0">
                <a:latin typeface="PFBagueRoundPro-Regular"/>
                <a:cs typeface="PFBagueRoundPro-Regular"/>
              </a:rPr>
              <a:t>аспределяю</a:t>
            </a:r>
            <a:r>
              <a:rPr sz="1200" spc="-5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ся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пропорционально участию</a:t>
            </a:r>
            <a:endParaRPr sz="1200" dirty="0">
              <a:latin typeface="PFBagueRoundPro-Regular"/>
              <a:cs typeface="PFBagueRoundPro-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8443" y="3642077"/>
            <a:ext cx="2491105" cy="1300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600" b="1" dirty="0">
                <a:latin typeface="PFBagueRoundPro-Bold"/>
                <a:cs typeface="PFBagueRoundPro-Bold"/>
              </a:rPr>
              <a:t>2</a:t>
            </a:r>
            <a:r>
              <a:rPr sz="1600" b="1" dirty="0" smtClean="0">
                <a:latin typeface="PFBagueRoundPro-Bold"/>
                <a:cs typeface="PFBagueRoundPro-Bold"/>
              </a:rPr>
              <a:t>0</a:t>
            </a:r>
            <a:r>
              <a:rPr sz="1600" b="1" dirty="0">
                <a:latin typeface="PFBagueRoundPro-Bold"/>
                <a:cs typeface="PFBagueRoundPro-Bold"/>
              </a:rPr>
              <a:t>% - </a:t>
            </a:r>
            <a:r>
              <a:rPr sz="1600" b="1" dirty="0" smtClean="0">
                <a:latin typeface="PFBagueRoundPro-Bold"/>
                <a:cs typeface="PFBagueRoundPro-Bold"/>
              </a:rPr>
              <a:t>Ф</a:t>
            </a:r>
            <a:r>
              <a:rPr sz="1600" b="1" spc="-20" dirty="0" smtClean="0">
                <a:latin typeface="PFBagueRoundPro-Bold"/>
                <a:cs typeface="PFBagueRoundPro-Bold"/>
              </a:rPr>
              <a:t>Р</a:t>
            </a:r>
            <a:r>
              <a:rPr sz="1600" b="1" dirty="0" smtClean="0">
                <a:latin typeface="PFBagueRoundPro-Bold"/>
                <a:cs typeface="PFBagueRoundPro-Bold"/>
              </a:rPr>
              <a:t>АНЧА</a:t>
            </a:r>
            <a:r>
              <a:rPr lang="ru-RU" sz="1600" b="1" dirty="0" smtClean="0">
                <a:latin typeface="PFBagueRoundPro-Bold"/>
                <a:cs typeface="PFBagueRoundPro-Bold"/>
              </a:rPr>
              <a:t>Й</a:t>
            </a:r>
            <a:r>
              <a:rPr sz="1600" b="1" dirty="0" smtClean="0">
                <a:latin typeface="PFBagueRoundPro-Bold"/>
                <a:cs typeface="PFBagueRoundPro-Bold"/>
              </a:rPr>
              <a:t>ЗИ</a:t>
            </a:r>
            <a:endParaRPr sz="1600" dirty="0">
              <a:latin typeface="PFBagueRoundPro-Bold"/>
              <a:cs typeface="PFBagueRoundPro-Bold"/>
            </a:endParaRPr>
          </a:p>
          <a:p>
            <a:pPr marL="12700" algn="ctr">
              <a:lnSpc>
                <a:spcPct val="100000"/>
              </a:lnSpc>
              <a:spcBef>
                <a:spcPts val="60"/>
              </a:spcBef>
            </a:pPr>
            <a:r>
              <a:rPr lang="en-US" sz="1600" b="1" dirty="0" smtClean="0">
                <a:latin typeface="PFBagueRoundPro-Bold"/>
                <a:cs typeface="PFBagueRoundPro-Bold"/>
              </a:rPr>
              <a:t>8</a:t>
            </a:r>
            <a:r>
              <a:rPr sz="1600" b="1" dirty="0" smtClean="0">
                <a:latin typeface="PFBagueRoundPro-Bold"/>
                <a:cs typeface="PFBagueRoundPro-Bold"/>
              </a:rPr>
              <a:t>0</a:t>
            </a:r>
            <a:r>
              <a:rPr sz="1600" b="1" dirty="0">
                <a:latin typeface="PFBagueRoundPro-Bold"/>
                <a:cs typeface="PFBagueRoundPro-Bold"/>
              </a:rPr>
              <a:t>% - ИНВЕС</a:t>
            </a:r>
            <a:r>
              <a:rPr sz="1600" b="1" spc="-80" dirty="0">
                <a:latin typeface="PFBagueRoundPro-Bold"/>
                <a:cs typeface="PFBagueRoundPro-Bold"/>
              </a:rPr>
              <a:t>Т</a:t>
            </a:r>
            <a:r>
              <a:rPr sz="1600" b="1" dirty="0">
                <a:latin typeface="PFBagueRoundPro-Bold"/>
                <a:cs typeface="PFBagueRoundPro-Bold"/>
              </a:rPr>
              <a:t>ОР</a:t>
            </a:r>
            <a:endParaRPr sz="1600" dirty="0">
              <a:latin typeface="PFBagueRoundPro-Bold"/>
              <a:cs typeface="PFBagueRoundPro-Bold"/>
            </a:endParaRPr>
          </a:p>
          <a:p>
            <a:pPr marL="12065" marR="5080" algn="ctr">
              <a:lnSpc>
                <a:spcPts val="1410"/>
              </a:lnSpc>
              <a:spcBef>
                <a:spcPts val="550"/>
              </a:spcBef>
            </a:pPr>
            <a:r>
              <a:rPr sz="1200" dirty="0">
                <a:latin typeface="PFBagueRoundPro-Regular"/>
                <a:cs typeface="PFBagueRoundPro-Regular"/>
              </a:rPr>
              <a:t>У</a:t>
            </a:r>
            <a:r>
              <a:rPr sz="1200" spc="-10" dirty="0">
                <a:latin typeface="PFBagueRoundPro-Regular"/>
                <a:cs typeface="PFBagueRoundPro-Regular"/>
              </a:rPr>
              <a:t>бытки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прибыль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проек</a:t>
            </a:r>
            <a:r>
              <a:rPr sz="1200" spc="-6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а</a:t>
            </a:r>
            <a:r>
              <a:rPr sz="1200" spc="-5" dirty="0">
                <a:latin typeface="PFBagueRoundPro-Regular"/>
                <a:cs typeface="PFBagueRoundPro-Regular"/>
              </a:rPr>
              <a:t> – </a:t>
            </a:r>
            <a:r>
              <a:rPr sz="1200" spc="-35" dirty="0">
                <a:latin typeface="PFBagueRoundPro-Regular"/>
                <a:cs typeface="PFBagueRoundPro-Regular"/>
              </a:rPr>
              <a:t>р</a:t>
            </a:r>
            <a:r>
              <a:rPr sz="1200" spc="-10" dirty="0">
                <a:latin typeface="PFBagueRoundPro-Regular"/>
                <a:cs typeface="PFBagueRoundPro-Regular"/>
              </a:rPr>
              <a:t>аспределяю</a:t>
            </a:r>
            <a:r>
              <a:rPr sz="1200" spc="-5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ся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пропорционально участию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до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момен</a:t>
            </a:r>
            <a:r>
              <a:rPr sz="1200" spc="-6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а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окупаемости</a:t>
            </a:r>
            <a:r>
              <a:rPr sz="1200" spc="-5" dirty="0">
                <a:latin typeface="PFBagueRoundPro-Regular"/>
                <a:cs typeface="PFBagueRoundPro-Regular"/>
              </a:rPr>
              <a:t> в </a:t>
            </a:r>
            <a:r>
              <a:rPr sz="1200" spc="-10" dirty="0">
                <a:latin typeface="PFBagueRoundPro-Regular"/>
                <a:cs typeface="PFBagueRoundPro-Regular"/>
              </a:rPr>
              <a:t>«ноль»</a:t>
            </a:r>
            <a:endParaRPr sz="1200" dirty="0">
              <a:latin typeface="PFBagueRoundPro-Regular"/>
              <a:cs typeface="PFBagueRoundPro-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6377" y="4369022"/>
            <a:ext cx="204279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 marR="5080" indent="-27305">
              <a:lnSpc>
                <a:spcPts val="1410"/>
              </a:lnSpc>
            </a:pPr>
            <a:r>
              <a:rPr sz="1200" dirty="0">
                <a:latin typeface="PFBagueRoundPro-Regular"/>
                <a:cs typeface="PFBagueRoundPro-Regular"/>
              </a:rPr>
              <a:t>У</a:t>
            </a:r>
            <a:r>
              <a:rPr sz="1200" spc="-10" dirty="0">
                <a:latin typeface="PFBagueRoundPro-Regular"/>
                <a:cs typeface="PFBagueRoundPro-Regular"/>
              </a:rPr>
              <a:t>бытки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и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прибыль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проек</a:t>
            </a:r>
            <a:r>
              <a:rPr sz="1200" spc="-6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а</a:t>
            </a:r>
            <a:r>
              <a:rPr sz="1200" spc="-5" dirty="0">
                <a:latin typeface="PFBagueRoundPro-Regular"/>
                <a:cs typeface="PFBagueRoundPro-Regular"/>
              </a:rPr>
              <a:t> – </a:t>
            </a:r>
            <a:r>
              <a:rPr sz="1200" spc="-10" dirty="0">
                <a:latin typeface="PFBagueRoundPro-Regular"/>
                <a:cs typeface="PFBagueRoundPro-Regular"/>
              </a:rPr>
              <a:t>отве</a:t>
            </a:r>
            <a:r>
              <a:rPr sz="1200" spc="-50" dirty="0">
                <a:latin typeface="PFBagueRoundPro-Regular"/>
                <a:cs typeface="PFBagueRoundPro-Regular"/>
              </a:rPr>
              <a:t>т</a:t>
            </a:r>
            <a:r>
              <a:rPr sz="1200" spc="-10" dirty="0">
                <a:latin typeface="PFBagueRoundPro-Regular"/>
                <a:cs typeface="PFBagueRoundPro-Regular"/>
              </a:rPr>
              <a:t>ственность</a:t>
            </a:r>
            <a:r>
              <a:rPr sz="1200" spc="-5" dirty="0">
                <a:latin typeface="PFBagueRoundPro-Regular"/>
                <a:cs typeface="PFBagueRoundPro-Regular"/>
              </a:rPr>
              <a:t> </a:t>
            </a:r>
            <a:r>
              <a:rPr sz="1200" spc="-10" dirty="0">
                <a:latin typeface="PFBagueRoundPro-Regular"/>
                <a:cs typeface="PFBagueRoundPro-Regular"/>
              </a:rPr>
              <a:t>ф</a:t>
            </a:r>
            <a:r>
              <a:rPr sz="1200" spc="-35" dirty="0">
                <a:latin typeface="PFBagueRoundPro-Regular"/>
                <a:cs typeface="PFBagueRoundPro-Regular"/>
              </a:rPr>
              <a:t>р</a:t>
            </a:r>
            <a:r>
              <a:rPr sz="1200" spc="-10" dirty="0">
                <a:latin typeface="PFBagueRoundPro-Regular"/>
                <a:cs typeface="PFBagueRoundPro-Regular"/>
              </a:rPr>
              <a:t>анчайзи</a:t>
            </a:r>
            <a:endParaRPr sz="1200">
              <a:latin typeface="PFBagueRoundPro-Regular"/>
              <a:cs typeface="PFBagueRoundPro-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7818" y="582162"/>
            <a:ext cx="5808980" cy="702945"/>
          </a:xfrm>
          <a:custGeom>
            <a:avLst/>
            <a:gdLst/>
            <a:ahLst/>
            <a:cxnLst/>
            <a:rect l="l" t="t" r="r" b="b"/>
            <a:pathLst>
              <a:path w="5808980" h="702944">
                <a:moveTo>
                  <a:pt x="5457200" y="0"/>
                </a:moveTo>
                <a:lnTo>
                  <a:pt x="351162" y="0"/>
                </a:lnTo>
                <a:lnTo>
                  <a:pt x="322470" y="1169"/>
                </a:lnTo>
                <a:lnTo>
                  <a:pt x="267034" y="10251"/>
                </a:lnTo>
                <a:lnTo>
                  <a:pt x="214812" y="27708"/>
                </a:lnTo>
                <a:lnTo>
                  <a:pt x="166540" y="52803"/>
                </a:lnTo>
                <a:lnTo>
                  <a:pt x="122957" y="84798"/>
                </a:lnTo>
                <a:lnTo>
                  <a:pt x="84798" y="122957"/>
                </a:lnTo>
                <a:lnTo>
                  <a:pt x="52803" y="166540"/>
                </a:lnTo>
                <a:lnTo>
                  <a:pt x="27708" y="214812"/>
                </a:lnTo>
                <a:lnTo>
                  <a:pt x="10251" y="267034"/>
                </a:lnTo>
                <a:lnTo>
                  <a:pt x="1169" y="322470"/>
                </a:lnTo>
                <a:lnTo>
                  <a:pt x="0" y="351172"/>
                </a:lnTo>
                <a:lnTo>
                  <a:pt x="1169" y="379865"/>
                </a:lnTo>
                <a:lnTo>
                  <a:pt x="10251" y="435300"/>
                </a:lnTo>
                <a:lnTo>
                  <a:pt x="27708" y="487523"/>
                </a:lnTo>
                <a:lnTo>
                  <a:pt x="52803" y="535794"/>
                </a:lnTo>
                <a:lnTo>
                  <a:pt x="84798" y="579378"/>
                </a:lnTo>
                <a:lnTo>
                  <a:pt x="122957" y="617536"/>
                </a:lnTo>
                <a:lnTo>
                  <a:pt x="166540" y="649531"/>
                </a:lnTo>
                <a:lnTo>
                  <a:pt x="214812" y="674626"/>
                </a:lnTo>
                <a:lnTo>
                  <a:pt x="267034" y="692083"/>
                </a:lnTo>
                <a:lnTo>
                  <a:pt x="322470" y="701165"/>
                </a:lnTo>
                <a:lnTo>
                  <a:pt x="351162" y="702335"/>
                </a:lnTo>
                <a:lnTo>
                  <a:pt x="5457200" y="702335"/>
                </a:lnTo>
                <a:lnTo>
                  <a:pt x="5513966" y="697717"/>
                </a:lnTo>
                <a:lnTo>
                  <a:pt x="5567888" y="684355"/>
                </a:lnTo>
                <a:lnTo>
                  <a:pt x="5618228" y="662987"/>
                </a:lnTo>
                <a:lnTo>
                  <a:pt x="5664249" y="634350"/>
                </a:lnTo>
                <a:lnTo>
                  <a:pt x="5705212" y="599181"/>
                </a:lnTo>
                <a:lnTo>
                  <a:pt x="5740381" y="558218"/>
                </a:lnTo>
                <a:lnTo>
                  <a:pt x="5769018" y="512198"/>
                </a:lnTo>
                <a:lnTo>
                  <a:pt x="5790387" y="461859"/>
                </a:lnTo>
                <a:lnTo>
                  <a:pt x="5803748" y="407938"/>
                </a:lnTo>
                <a:lnTo>
                  <a:pt x="5808366" y="351162"/>
                </a:lnTo>
                <a:lnTo>
                  <a:pt x="5807196" y="322470"/>
                </a:lnTo>
                <a:lnTo>
                  <a:pt x="5798114" y="267034"/>
                </a:lnTo>
                <a:lnTo>
                  <a:pt x="5780657" y="214812"/>
                </a:lnTo>
                <a:lnTo>
                  <a:pt x="5755562" y="166540"/>
                </a:lnTo>
                <a:lnTo>
                  <a:pt x="5723567" y="122957"/>
                </a:lnTo>
                <a:lnTo>
                  <a:pt x="5685408" y="84798"/>
                </a:lnTo>
                <a:lnTo>
                  <a:pt x="5641824" y="52803"/>
                </a:lnTo>
                <a:lnTo>
                  <a:pt x="5593552" y="27708"/>
                </a:lnTo>
                <a:lnTo>
                  <a:pt x="5541329" y="10251"/>
                </a:lnTo>
                <a:lnTo>
                  <a:pt x="5485893" y="1169"/>
                </a:lnTo>
                <a:lnTo>
                  <a:pt x="545720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7417" y="477847"/>
            <a:ext cx="5929165" cy="788035"/>
          </a:xfrm>
          <a:prstGeom prst="rect">
            <a:avLst/>
          </a:prstGeom>
        </p:spPr>
        <p:txBody>
          <a:bodyPr vert="horz" wrap="square" lIns="0" tIns="220279" rIns="0" bIns="0" rtlCol="0">
            <a:spAutoFit/>
          </a:bodyPr>
          <a:lstStyle/>
          <a:p>
            <a:pPr marL="420370">
              <a:lnSpc>
                <a:spcPct val="100000"/>
              </a:lnSpc>
            </a:pPr>
            <a:r>
              <a:rPr spc="-25" dirty="0"/>
              <a:t>ПРЕИМУЩЕСТВА</a:t>
            </a:r>
            <a:r>
              <a:rPr spc="-5" dirty="0"/>
              <a:t> </a:t>
            </a:r>
            <a:r>
              <a:rPr spc="-25" dirty="0"/>
              <a:t>ПРОЕК</a:t>
            </a:r>
            <a:r>
              <a:rPr spc="-145" dirty="0"/>
              <a:t>Т</a:t>
            </a:r>
            <a:r>
              <a:rPr spc="-25" dirty="0"/>
              <a:t>А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90844" y="1757638"/>
            <a:ext cx="8265718" cy="4525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0225" marR="340360">
              <a:lnSpc>
                <a:spcPct val="103600"/>
              </a:lnSpc>
            </a:pP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НЕ ТРЕБУЕТСЯ ЛИЦЕНЗИРОВАНИЕ – </a:t>
            </a:r>
            <a:r>
              <a:rPr sz="1600" spc="-2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у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слуги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по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эстетике тела и </a:t>
            </a:r>
            <a:r>
              <a:rPr lang="ru-RU" sz="1600" dirty="0" smtClean="0">
                <a:latin typeface="PFBagueRoundPro-Regular ☞" charset="0"/>
                <a:ea typeface="PFBagueRoundPro-Regular ☞" charset="0"/>
                <a:cs typeface="PFBagueRoundPro-Regular ☞" charset="0"/>
              </a:rPr>
              <a:t>лица</a:t>
            </a:r>
            <a:r>
              <a:rPr sz="1600" dirty="0" smtClean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не подпадают под </a:t>
            </a:r>
            <a:r>
              <a:rPr sz="1600" spc="-1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ребование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получения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лицензи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и</a:t>
            </a:r>
            <a:endParaRPr sz="1600" dirty="0">
              <a:latin typeface="PFBagueRoundPro-Regular ☞" charset="0"/>
              <a:ea typeface="PFBagueRoundPro-Regular ☞" charset="0"/>
              <a:cs typeface="PFBagueRoundPro-Regular ☞" charset="0"/>
            </a:endParaRPr>
          </a:p>
          <a:p>
            <a:pPr marL="530225" marR="638175">
              <a:lnSpc>
                <a:spcPct val="103600"/>
              </a:lnSpc>
              <a:spcBef>
                <a:spcPts val="919"/>
              </a:spcBef>
            </a:pP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РЫНОК С НИЗКОЙ ДОЛЕЙ КОНКУРЕНЦИИ – исследования показывают, ч</a:t>
            </a:r>
            <a:r>
              <a:rPr sz="1600" spc="-5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о объем рынка </a:t>
            </a:r>
            <a:r>
              <a:rPr sz="1600" spc="-2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у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слуг масса</a:t>
            </a:r>
            <a:r>
              <a:rPr sz="1600" spc="-2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ж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 из </a:t>
            </a:r>
            <a:r>
              <a:rPr sz="1600" spc="-6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г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ода в </a:t>
            </a:r>
            <a:r>
              <a:rPr sz="1600" spc="-6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г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од </a:t>
            </a:r>
            <a:r>
              <a:rPr sz="1600" spc="-3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р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ас</a:t>
            </a:r>
            <a:r>
              <a:rPr sz="1600" spc="-5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ет, а региональный рынок ос</a:t>
            </a:r>
            <a:r>
              <a:rPr sz="1600" spc="-6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ае</a:t>
            </a:r>
            <a:r>
              <a:rPr sz="1600" spc="-5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ся не занят</a:t>
            </a:r>
          </a:p>
          <a:p>
            <a:pPr marL="530225">
              <a:lnSpc>
                <a:spcPct val="100000"/>
              </a:lnSpc>
              <a:spcBef>
                <a:spcPts val="990"/>
              </a:spcBef>
            </a:pP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СОПРОВОЖДЕНИЕ 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ВО ВРЕМЯ СТАРТА И ПОСЛЕ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– 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маркетинг под ключ, настройка </a:t>
            </a:r>
            <a:r>
              <a:rPr lang="en-US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CRM 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систем, набор всей необходимой документации, чек-листы, база знаний, наработанный опыт сети, регулярное обучение, и другое</a:t>
            </a:r>
            <a:endParaRPr sz="1600" dirty="0">
              <a:latin typeface="PFBagueRoundPro-Regular ☞" charset="0"/>
              <a:ea typeface="PFBagueRoundPro-Regular ☞" charset="0"/>
              <a:cs typeface="PFBagueRoundPro-Regular ☞" charset="0"/>
            </a:endParaRPr>
          </a:p>
          <a:p>
            <a:pPr marL="530225">
              <a:lnSpc>
                <a:spcPct val="100000"/>
              </a:lnSpc>
              <a:spcBef>
                <a:spcPts val="990"/>
              </a:spcBef>
            </a:pP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ОТКРЫТИЕ СТ</a:t>
            </a:r>
            <a:r>
              <a:rPr sz="1600" spc="-5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У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ДИИ «ПОД КЛЮЧ» – 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Управляющая компания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не </a:t>
            </a:r>
            <a:r>
              <a:rPr sz="1600" spc="-5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оль</a:t>
            </a:r>
            <a:r>
              <a:rPr sz="1600" spc="-35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к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о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даё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все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документы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и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инс</a:t>
            </a:r>
            <a:r>
              <a:rPr sz="1600" spc="-1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рукции для открытия массажной студии - </a:t>
            </a:r>
            <a:r>
              <a:rPr sz="1600" spc="-35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к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оманда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lang="en-US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DAR DARY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открывает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бизнес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вмес</a:t>
            </a:r>
            <a:r>
              <a:rPr sz="1600" spc="-5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е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с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партнером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.</a:t>
            </a:r>
          </a:p>
          <a:p>
            <a:pPr marL="530225" marR="5080">
              <a:lnSpc>
                <a:spcPct val="103600"/>
              </a:lnSpc>
              <a:spcBef>
                <a:spcPts val="919"/>
              </a:spcBef>
            </a:pP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ЗАМКНУТЫЙ ЦИКЛ УСЛУГИ – 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в УК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у</a:t>
            </a:r>
            <a:r>
              <a:rPr sz="1600" spc="-2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ж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е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есть </a:t>
            </a:r>
            <a:r>
              <a:rPr sz="1600" spc="-3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р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або</a:t>
            </a:r>
            <a:r>
              <a:rPr sz="1600" spc="-6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ающие </a:t>
            </a:r>
            <a:r>
              <a:rPr sz="1600" spc="-3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с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обственные студи</a:t>
            </a:r>
            <a:r>
              <a:rPr sz="1600" spc="-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и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; </a:t>
            </a:r>
            <a:r>
              <a:rPr sz="1600" spc="-3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р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аз</a:t>
            </a:r>
            <a:r>
              <a:rPr sz="1600" spc="-3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р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або</a:t>
            </a:r>
            <a:r>
              <a:rPr sz="1600" spc="-6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али эксклюзивные </a:t>
            </a:r>
            <a:r>
              <a:rPr sz="1600" spc="-5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ехники масса</a:t>
            </a:r>
            <a:r>
              <a:rPr sz="1600" spc="-2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ж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а; 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есть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ш</a:t>
            </a:r>
            <a:r>
              <a:rPr sz="1600" spc="-35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к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ол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по о</a:t>
            </a:r>
            <a:r>
              <a:rPr sz="1600" spc="-2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б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учению масса</a:t>
            </a:r>
            <a:r>
              <a:rPr sz="1600" spc="-2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ж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 и бизнесу в масса</a:t>
            </a:r>
            <a:r>
              <a:rPr sz="1600" spc="-2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ж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е, студен</a:t>
            </a:r>
            <a:r>
              <a:rPr sz="1600" spc="-6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ами </a:t>
            </a:r>
            <a:r>
              <a:rPr sz="1600" spc="-3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к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о</a:t>
            </a:r>
            <a:r>
              <a:rPr sz="1600" spc="-5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орой с</a:t>
            </a:r>
            <a:r>
              <a:rPr sz="1600" spc="-6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али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более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3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000 челове</a:t>
            </a:r>
            <a:r>
              <a:rPr sz="1600" spc="-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к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; 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УК имеет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sz="1600" spc="-3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р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абочую маркетин</a:t>
            </a:r>
            <a:r>
              <a:rPr sz="1600" spc="-6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г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овую с</a:t>
            </a:r>
            <a:r>
              <a:rPr sz="1600" spc="-1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spc="-35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ра</a:t>
            </a:r>
            <a:r>
              <a:rPr sz="1600" spc="-5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егию;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зарегис</a:t>
            </a:r>
            <a:r>
              <a:rPr sz="1600" spc="-1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рированны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й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sz="1600" spc="-5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т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оварны</a:t>
            </a:r>
            <a:r>
              <a:rPr lang="ru-RU"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й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 </a:t>
            </a:r>
            <a:r>
              <a:rPr sz="1600" dirty="0" err="1">
                <a:latin typeface="PFBagueRoundPro-Regular ☞" charset="0"/>
                <a:ea typeface="PFBagueRoundPro-Regular ☞" charset="0"/>
                <a:cs typeface="PFBagueRoundPro-Regular ☞" charset="0"/>
              </a:rPr>
              <a:t>знак</a:t>
            </a:r>
            <a:r>
              <a:rPr sz="1600" dirty="0">
                <a:latin typeface="PFBagueRoundPro-Regular ☞" charset="0"/>
                <a:ea typeface="PFBagueRoundPro-Regular ☞" charset="0"/>
                <a:cs typeface="PFBagueRoundPro-Regular ☞" charset="0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659683" y="174247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56" y="0"/>
                </a:moveTo>
                <a:lnTo>
                  <a:pt x="99789" y="6940"/>
                </a:lnTo>
                <a:lnTo>
                  <a:pt x="62577" y="25325"/>
                </a:lnTo>
                <a:lnTo>
                  <a:pt x="32391" y="53321"/>
                </a:lnTo>
                <a:lnTo>
                  <a:pt x="11139" y="89081"/>
                </a:lnTo>
                <a:lnTo>
                  <a:pt x="730" y="130757"/>
                </a:lnTo>
                <a:lnTo>
                  <a:pt x="0" y="145645"/>
                </a:lnTo>
                <a:lnTo>
                  <a:pt x="889" y="160237"/>
                </a:lnTo>
                <a:lnTo>
                  <a:pt x="11770" y="201166"/>
                </a:lnTo>
                <a:lnTo>
                  <a:pt x="33515" y="236337"/>
                </a:lnTo>
                <a:lnTo>
                  <a:pt x="64250" y="263831"/>
                </a:lnTo>
                <a:lnTo>
                  <a:pt x="102105" y="281732"/>
                </a:lnTo>
                <a:lnTo>
                  <a:pt x="145207" y="288124"/>
                </a:lnTo>
                <a:lnTo>
                  <a:pt x="159836" y="287274"/>
                </a:lnTo>
                <a:lnTo>
                  <a:pt x="200879" y="276478"/>
                </a:lnTo>
                <a:lnTo>
                  <a:pt x="236156" y="254793"/>
                </a:lnTo>
                <a:lnTo>
                  <a:pt x="263741" y="224123"/>
                </a:lnTo>
                <a:lnTo>
                  <a:pt x="281704" y="186369"/>
                </a:lnTo>
                <a:lnTo>
                  <a:pt x="288120" y="143434"/>
                </a:lnTo>
                <a:lnTo>
                  <a:pt x="287318" y="128759"/>
                </a:lnTo>
                <a:lnTo>
                  <a:pt x="276625" y="87578"/>
                </a:lnTo>
                <a:lnTo>
                  <a:pt x="255013" y="52172"/>
                </a:lnTo>
                <a:lnTo>
                  <a:pt x="224421" y="24481"/>
                </a:lnTo>
                <a:lnTo>
                  <a:pt x="186788" y="6443"/>
                </a:lnTo>
                <a:lnTo>
                  <a:pt x="14405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0768" y="1760937"/>
            <a:ext cx="1454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10" dirty="0">
                <a:solidFill>
                  <a:srgbClr val="FEFEFE"/>
                </a:solidFill>
                <a:latin typeface="PFBagueRoundPro-Bold"/>
                <a:cs typeface="PFBagueRoundPro-Bold"/>
              </a:rPr>
              <a:t>1</a:t>
            </a:r>
            <a:endParaRPr sz="1650">
              <a:latin typeface="PFBagueRoundPro-Bold"/>
              <a:cs typeface="PFBagueRoundPro-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9683" y="237038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56" y="0"/>
                </a:moveTo>
                <a:lnTo>
                  <a:pt x="99789" y="6940"/>
                </a:lnTo>
                <a:lnTo>
                  <a:pt x="62577" y="25325"/>
                </a:lnTo>
                <a:lnTo>
                  <a:pt x="32391" y="53321"/>
                </a:lnTo>
                <a:lnTo>
                  <a:pt x="11139" y="89081"/>
                </a:lnTo>
                <a:lnTo>
                  <a:pt x="730" y="130757"/>
                </a:lnTo>
                <a:lnTo>
                  <a:pt x="0" y="145645"/>
                </a:lnTo>
                <a:lnTo>
                  <a:pt x="889" y="160237"/>
                </a:lnTo>
                <a:lnTo>
                  <a:pt x="11771" y="201167"/>
                </a:lnTo>
                <a:lnTo>
                  <a:pt x="33515" y="236337"/>
                </a:lnTo>
                <a:lnTo>
                  <a:pt x="64251" y="263831"/>
                </a:lnTo>
                <a:lnTo>
                  <a:pt x="102105" y="281732"/>
                </a:lnTo>
                <a:lnTo>
                  <a:pt x="145207" y="288124"/>
                </a:lnTo>
                <a:lnTo>
                  <a:pt x="159836" y="287274"/>
                </a:lnTo>
                <a:lnTo>
                  <a:pt x="200879" y="276478"/>
                </a:lnTo>
                <a:lnTo>
                  <a:pt x="236157" y="254793"/>
                </a:lnTo>
                <a:lnTo>
                  <a:pt x="263741" y="224123"/>
                </a:lnTo>
                <a:lnTo>
                  <a:pt x="281704" y="186369"/>
                </a:lnTo>
                <a:lnTo>
                  <a:pt x="288120" y="143434"/>
                </a:lnTo>
                <a:lnTo>
                  <a:pt x="287318" y="128759"/>
                </a:lnTo>
                <a:lnTo>
                  <a:pt x="276626" y="87579"/>
                </a:lnTo>
                <a:lnTo>
                  <a:pt x="255013" y="52173"/>
                </a:lnTo>
                <a:lnTo>
                  <a:pt x="224421" y="24481"/>
                </a:lnTo>
                <a:lnTo>
                  <a:pt x="186789" y="6443"/>
                </a:lnTo>
                <a:lnTo>
                  <a:pt x="14405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0768" y="2386847"/>
            <a:ext cx="1454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10" dirty="0">
                <a:solidFill>
                  <a:srgbClr val="FEFEFE"/>
                </a:solidFill>
                <a:latin typeface="PFBagueRoundPro-Bold"/>
                <a:cs typeface="PFBagueRoundPro-Bold"/>
              </a:rPr>
              <a:t>2</a:t>
            </a:r>
            <a:endParaRPr sz="1650">
              <a:latin typeface="PFBagueRoundPro-Bold"/>
              <a:cs typeface="PFBagueRoundPro-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9683" y="322351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56" y="0"/>
                </a:moveTo>
                <a:lnTo>
                  <a:pt x="99789" y="6940"/>
                </a:lnTo>
                <a:lnTo>
                  <a:pt x="62577" y="25325"/>
                </a:lnTo>
                <a:lnTo>
                  <a:pt x="32391" y="53321"/>
                </a:lnTo>
                <a:lnTo>
                  <a:pt x="11139" y="89081"/>
                </a:lnTo>
                <a:lnTo>
                  <a:pt x="730" y="130757"/>
                </a:lnTo>
                <a:lnTo>
                  <a:pt x="0" y="145645"/>
                </a:lnTo>
                <a:lnTo>
                  <a:pt x="889" y="160237"/>
                </a:lnTo>
                <a:lnTo>
                  <a:pt x="11770" y="201166"/>
                </a:lnTo>
                <a:lnTo>
                  <a:pt x="33515" y="236337"/>
                </a:lnTo>
                <a:lnTo>
                  <a:pt x="64250" y="263831"/>
                </a:lnTo>
                <a:lnTo>
                  <a:pt x="102105" y="281732"/>
                </a:lnTo>
                <a:lnTo>
                  <a:pt x="145207" y="288124"/>
                </a:lnTo>
                <a:lnTo>
                  <a:pt x="159836" y="287274"/>
                </a:lnTo>
                <a:lnTo>
                  <a:pt x="200879" y="276478"/>
                </a:lnTo>
                <a:lnTo>
                  <a:pt x="236156" y="254793"/>
                </a:lnTo>
                <a:lnTo>
                  <a:pt x="263741" y="224123"/>
                </a:lnTo>
                <a:lnTo>
                  <a:pt x="281704" y="186369"/>
                </a:lnTo>
                <a:lnTo>
                  <a:pt x="288120" y="143434"/>
                </a:lnTo>
                <a:lnTo>
                  <a:pt x="287318" y="128759"/>
                </a:lnTo>
                <a:lnTo>
                  <a:pt x="276625" y="87578"/>
                </a:lnTo>
                <a:lnTo>
                  <a:pt x="255013" y="52172"/>
                </a:lnTo>
                <a:lnTo>
                  <a:pt x="224421" y="24481"/>
                </a:lnTo>
                <a:lnTo>
                  <a:pt x="186788" y="6443"/>
                </a:lnTo>
                <a:lnTo>
                  <a:pt x="14405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9683" y="411269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56" y="0"/>
                </a:moveTo>
                <a:lnTo>
                  <a:pt x="99788" y="6940"/>
                </a:lnTo>
                <a:lnTo>
                  <a:pt x="62576" y="25326"/>
                </a:lnTo>
                <a:lnTo>
                  <a:pt x="32390" y="53322"/>
                </a:lnTo>
                <a:lnTo>
                  <a:pt x="11139" y="89082"/>
                </a:lnTo>
                <a:lnTo>
                  <a:pt x="730" y="130759"/>
                </a:lnTo>
                <a:lnTo>
                  <a:pt x="0" y="145647"/>
                </a:lnTo>
                <a:lnTo>
                  <a:pt x="889" y="160238"/>
                </a:lnTo>
                <a:lnTo>
                  <a:pt x="11771" y="201168"/>
                </a:lnTo>
                <a:lnTo>
                  <a:pt x="33516" y="236338"/>
                </a:lnTo>
                <a:lnTo>
                  <a:pt x="64251" y="263832"/>
                </a:lnTo>
                <a:lnTo>
                  <a:pt x="102106" y="281734"/>
                </a:lnTo>
                <a:lnTo>
                  <a:pt x="145208" y="288125"/>
                </a:lnTo>
                <a:lnTo>
                  <a:pt x="159837" y="287275"/>
                </a:lnTo>
                <a:lnTo>
                  <a:pt x="200880" y="276479"/>
                </a:lnTo>
                <a:lnTo>
                  <a:pt x="236157" y="254794"/>
                </a:lnTo>
                <a:lnTo>
                  <a:pt x="263741" y="224123"/>
                </a:lnTo>
                <a:lnTo>
                  <a:pt x="281704" y="186369"/>
                </a:lnTo>
                <a:lnTo>
                  <a:pt x="288120" y="143434"/>
                </a:lnTo>
                <a:lnTo>
                  <a:pt x="287318" y="128759"/>
                </a:lnTo>
                <a:lnTo>
                  <a:pt x="276625" y="87578"/>
                </a:lnTo>
                <a:lnTo>
                  <a:pt x="255013" y="52172"/>
                </a:lnTo>
                <a:lnTo>
                  <a:pt x="224421" y="24481"/>
                </a:lnTo>
                <a:lnTo>
                  <a:pt x="186788" y="6443"/>
                </a:lnTo>
                <a:lnTo>
                  <a:pt x="14405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683" y="499299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56" y="0"/>
                </a:moveTo>
                <a:lnTo>
                  <a:pt x="99788" y="6941"/>
                </a:lnTo>
                <a:lnTo>
                  <a:pt x="62576" y="25326"/>
                </a:lnTo>
                <a:lnTo>
                  <a:pt x="32390" y="53323"/>
                </a:lnTo>
                <a:lnTo>
                  <a:pt x="11139" y="89083"/>
                </a:lnTo>
                <a:lnTo>
                  <a:pt x="730" y="130759"/>
                </a:lnTo>
                <a:lnTo>
                  <a:pt x="0" y="145647"/>
                </a:lnTo>
                <a:lnTo>
                  <a:pt x="889" y="160239"/>
                </a:lnTo>
                <a:lnTo>
                  <a:pt x="11771" y="201168"/>
                </a:lnTo>
                <a:lnTo>
                  <a:pt x="33516" y="236339"/>
                </a:lnTo>
                <a:lnTo>
                  <a:pt x="64251" y="263833"/>
                </a:lnTo>
                <a:lnTo>
                  <a:pt x="102106" y="281734"/>
                </a:lnTo>
                <a:lnTo>
                  <a:pt x="145208" y="288125"/>
                </a:lnTo>
                <a:lnTo>
                  <a:pt x="159837" y="287275"/>
                </a:lnTo>
                <a:lnTo>
                  <a:pt x="200880" y="276479"/>
                </a:lnTo>
                <a:lnTo>
                  <a:pt x="236157" y="254794"/>
                </a:lnTo>
                <a:lnTo>
                  <a:pt x="263741" y="224124"/>
                </a:lnTo>
                <a:lnTo>
                  <a:pt x="281704" y="186369"/>
                </a:lnTo>
                <a:lnTo>
                  <a:pt x="288120" y="143434"/>
                </a:lnTo>
                <a:lnTo>
                  <a:pt x="287318" y="128759"/>
                </a:lnTo>
                <a:lnTo>
                  <a:pt x="276625" y="87579"/>
                </a:lnTo>
                <a:lnTo>
                  <a:pt x="255013" y="52173"/>
                </a:lnTo>
                <a:lnTo>
                  <a:pt x="224421" y="24481"/>
                </a:lnTo>
                <a:lnTo>
                  <a:pt x="186788" y="6443"/>
                </a:lnTo>
                <a:lnTo>
                  <a:pt x="14405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0768" y="3248860"/>
            <a:ext cx="1454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10" dirty="0">
                <a:solidFill>
                  <a:srgbClr val="FEFEFE"/>
                </a:solidFill>
                <a:latin typeface="PFBagueRoundPro-Bold"/>
                <a:cs typeface="PFBagueRoundPro-Bold"/>
              </a:rPr>
              <a:t>3</a:t>
            </a:r>
            <a:endParaRPr sz="1650">
              <a:latin typeface="PFBagueRoundPro-Bold"/>
              <a:cs typeface="PFBagueRoundPro-Bold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11</a:t>
            </a:fld>
            <a:endParaRPr spc="15" dirty="0"/>
          </a:p>
        </p:txBody>
      </p:sp>
      <p:sp>
        <p:nvSpPr>
          <p:cNvPr id="14" name="object 14"/>
          <p:cNvSpPr txBox="1"/>
          <p:nvPr/>
        </p:nvSpPr>
        <p:spPr>
          <a:xfrm>
            <a:off x="730768" y="4129161"/>
            <a:ext cx="1454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10" dirty="0">
                <a:solidFill>
                  <a:srgbClr val="FEFEFE"/>
                </a:solidFill>
                <a:latin typeface="PFBagueRoundPro-Bold"/>
                <a:cs typeface="PFBagueRoundPro-Bold"/>
              </a:rPr>
              <a:t>4</a:t>
            </a:r>
            <a:endParaRPr sz="1650">
              <a:latin typeface="PFBagueRoundPro-Bold"/>
              <a:cs typeface="PFBagueRoundPro-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0768" y="5009462"/>
            <a:ext cx="1454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10" dirty="0">
                <a:solidFill>
                  <a:srgbClr val="FEFEFE"/>
                </a:solidFill>
                <a:latin typeface="PFBagueRoundPro-Bold"/>
                <a:cs typeface="PFBagueRoundPro-Bold"/>
              </a:rPr>
              <a:t>5</a:t>
            </a:r>
            <a:endParaRPr sz="1650">
              <a:latin typeface="PFBagueRoundPro-Bold"/>
              <a:cs typeface="PFBagueRoundPro-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3"/>
            <a:ext cx="9143992" cy="685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2787" y="494223"/>
            <a:ext cx="5349801" cy="812959"/>
          </a:xfrm>
          <a:custGeom>
            <a:avLst/>
            <a:gdLst/>
            <a:ahLst/>
            <a:cxnLst/>
            <a:rect l="l" t="t" r="r" b="b"/>
            <a:pathLst>
              <a:path w="4603750" h="702944">
                <a:moveTo>
                  <a:pt x="4252448" y="0"/>
                </a:moveTo>
                <a:lnTo>
                  <a:pt x="351158" y="0"/>
                </a:lnTo>
                <a:lnTo>
                  <a:pt x="322466" y="1169"/>
                </a:lnTo>
                <a:lnTo>
                  <a:pt x="267031" y="10251"/>
                </a:lnTo>
                <a:lnTo>
                  <a:pt x="214809" y="27708"/>
                </a:lnTo>
                <a:lnTo>
                  <a:pt x="166537" y="52803"/>
                </a:lnTo>
                <a:lnTo>
                  <a:pt x="122954" y="84798"/>
                </a:lnTo>
                <a:lnTo>
                  <a:pt x="84797" y="122957"/>
                </a:lnTo>
                <a:lnTo>
                  <a:pt x="52802" y="166540"/>
                </a:lnTo>
                <a:lnTo>
                  <a:pt x="27708" y="214812"/>
                </a:lnTo>
                <a:lnTo>
                  <a:pt x="10251" y="267034"/>
                </a:lnTo>
                <a:lnTo>
                  <a:pt x="1169" y="322470"/>
                </a:lnTo>
                <a:lnTo>
                  <a:pt x="0" y="351172"/>
                </a:lnTo>
                <a:lnTo>
                  <a:pt x="1169" y="379865"/>
                </a:lnTo>
                <a:lnTo>
                  <a:pt x="10251" y="435300"/>
                </a:lnTo>
                <a:lnTo>
                  <a:pt x="27708" y="487523"/>
                </a:lnTo>
                <a:lnTo>
                  <a:pt x="52802" y="535794"/>
                </a:lnTo>
                <a:lnTo>
                  <a:pt x="84797" y="579378"/>
                </a:lnTo>
                <a:lnTo>
                  <a:pt x="122954" y="617536"/>
                </a:lnTo>
                <a:lnTo>
                  <a:pt x="166537" y="649531"/>
                </a:lnTo>
                <a:lnTo>
                  <a:pt x="214809" y="674626"/>
                </a:lnTo>
                <a:lnTo>
                  <a:pt x="267031" y="692083"/>
                </a:lnTo>
                <a:lnTo>
                  <a:pt x="322466" y="701165"/>
                </a:lnTo>
                <a:lnTo>
                  <a:pt x="351158" y="702335"/>
                </a:lnTo>
                <a:lnTo>
                  <a:pt x="4252448" y="702335"/>
                </a:lnTo>
                <a:lnTo>
                  <a:pt x="4309214" y="697717"/>
                </a:lnTo>
                <a:lnTo>
                  <a:pt x="4363135" y="684355"/>
                </a:lnTo>
                <a:lnTo>
                  <a:pt x="4413474" y="662987"/>
                </a:lnTo>
                <a:lnTo>
                  <a:pt x="4459493" y="634350"/>
                </a:lnTo>
                <a:lnTo>
                  <a:pt x="4500455" y="599181"/>
                </a:lnTo>
                <a:lnTo>
                  <a:pt x="4535624" y="558218"/>
                </a:lnTo>
                <a:lnTo>
                  <a:pt x="4564260" y="512198"/>
                </a:lnTo>
                <a:lnTo>
                  <a:pt x="4585628" y="461859"/>
                </a:lnTo>
                <a:lnTo>
                  <a:pt x="4598990" y="407938"/>
                </a:lnTo>
                <a:lnTo>
                  <a:pt x="4603607" y="351162"/>
                </a:lnTo>
                <a:lnTo>
                  <a:pt x="4602437" y="322470"/>
                </a:lnTo>
                <a:lnTo>
                  <a:pt x="4593356" y="267034"/>
                </a:lnTo>
                <a:lnTo>
                  <a:pt x="4575899" y="214812"/>
                </a:lnTo>
                <a:lnTo>
                  <a:pt x="4550805" y="166540"/>
                </a:lnTo>
                <a:lnTo>
                  <a:pt x="4518810" y="122957"/>
                </a:lnTo>
                <a:lnTo>
                  <a:pt x="4480652" y="84798"/>
                </a:lnTo>
                <a:lnTo>
                  <a:pt x="4437069" y="52803"/>
                </a:lnTo>
                <a:lnTo>
                  <a:pt x="4388798" y="27708"/>
                </a:lnTo>
                <a:lnTo>
                  <a:pt x="4336576" y="10251"/>
                </a:lnTo>
                <a:lnTo>
                  <a:pt x="4281141" y="1169"/>
                </a:lnTo>
                <a:lnTo>
                  <a:pt x="4252448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601" y="472146"/>
            <a:ext cx="6431988" cy="699484"/>
          </a:xfrm>
          <a:prstGeom prst="rect">
            <a:avLst/>
          </a:prstGeom>
        </p:spPr>
        <p:txBody>
          <a:bodyPr vert="horz" wrap="square" lIns="0" tIns="220279" rIns="0" bIns="0" rtlCol="0">
            <a:spAutoFit/>
          </a:bodyPr>
          <a:lstStyle/>
          <a:p>
            <a:pPr marL="1132840" algn="ctr">
              <a:lnSpc>
                <a:spcPct val="100000"/>
              </a:lnSpc>
            </a:pPr>
            <a:r>
              <a:rPr spc="-25" dirty="0"/>
              <a:t>ЧАСТЫЕ</a:t>
            </a:r>
            <a:r>
              <a:rPr spc="-5" dirty="0"/>
              <a:t> </a:t>
            </a:r>
            <a:r>
              <a:rPr spc="-25" dirty="0"/>
              <a:t>ВОПРОСЫ</a:t>
            </a:r>
            <a:r>
              <a:rPr lang="ru-RU" spc="-25" dirty="0"/>
              <a:t> К УК</a:t>
            </a:r>
            <a:endParaRPr spc="-25" dirty="0"/>
          </a:p>
        </p:txBody>
      </p:sp>
      <p:sp>
        <p:nvSpPr>
          <p:cNvPr id="6" name="object 6"/>
          <p:cNvSpPr/>
          <p:nvPr/>
        </p:nvSpPr>
        <p:spPr>
          <a:xfrm>
            <a:off x="549955" y="174447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56" y="0"/>
                </a:moveTo>
                <a:lnTo>
                  <a:pt x="99789" y="6940"/>
                </a:lnTo>
                <a:lnTo>
                  <a:pt x="62577" y="25325"/>
                </a:lnTo>
                <a:lnTo>
                  <a:pt x="32391" y="53321"/>
                </a:lnTo>
                <a:lnTo>
                  <a:pt x="11139" y="89081"/>
                </a:lnTo>
                <a:lnTo>
                  <a:pt x="730" y="130757"/>
                </a:lnTo>
                <a:lnTo>
                  <a:pt x="0" y="145645"/>
                </a:lnTo>
                <a:lnTo>
                  <a:pt x="889" y="160237"/>
                </a:lnTo>
                <a:lnTo>
                  <a:pt x="11770" y="201166"/>
                </a:lnTo>
                <a:lnTo>
                  <a:pt x="33515" y="236337"/>
                </a:lnTo>
                <a:lnTo>
                  <a:pt x="64250" y="263831"/>
                </a:lnTo>
                <a:lnTo>
                  <a:pt x="102105" y="281732"/>
                </a:lnTo>
                <a:lnTo>
                  <a:pt x="145207" y="288124"/>
                </a:lnTo>
                <a:lnTo>
                  <a:pt x="159836" y="287274"/>
                </a:lnTo>
                <a:lnTo>
                  <a:pt x="200879" y="276478"/>
                </a:lnTo>
                <a:lnTo>
                  <a:pt x="236156" y="254793"/>
                </a:lnTo>
                <a:lnTo>
                  <a:pt x="263741" y="224123"/>
                </a:lnTo>
                <a:lnTo>
                  <a:pt x="281704" y="186369"/>
                </a:lnTo>
                <a:lnTo>
                  <a:pt x="288120" y="143434"/>
                </a:lnTo>
                <a:lnTo>
                  <a:pt x="287318" y="128759"/>
                </a:lnTo>
                <a:lnTo>
                  <a:pt x="276625" y="87578"/>
                </a:lnTo>
                <a:lnTo>
                  <a:pt x="255013" y="52172"/>
                </a:lnTo>
                <a:lnTo>
                  <a:pt x="224421" y="24481"/>
                </a:lnTo>
                <a:lnTo>
                  <a:pt x="186788" y="6443"/>
                </a:lnTo>
                <a:lnTo>
                  <a:pt x="14405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57200" y="1395121"/>
            <a:ext cx="8109292" cy="5318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75">
              <a:lnSpc>
                <a:spcPct val="100000"/>
              </a:lnSpc>
              <a:tabLst>
                <a:tab pos="430530" algn="l"/>
              </a:tabLst>
            </a:pPr>
            <a:r>
              <a:rPr sz="2475" spc="-15" baseline="3367" dirty="0">
                <a:solidFill>
                  <a:srgbClr val="FEFEFE"/>
                </a:solidFill>
                <a:latin typeface="PFBagueRoundPro-Bold"/>
                <a:cs typeface="PFBagueRoundPro-Bold"/>
              </a:rPr>
              <a:t>1	</a:t>
            </a:r>
            <a:r>
              <a:rPr sz="1800" spc="-10" dirty="0"/>
              <a:t>КАКИЕ МОИ </a:t>
            </a:r>
            <a:r>
              <a:rPr sz="1800" spc="-110" dirty="0"/>
              <a:t>Г</a:t>
            </a:r>
            <a:r>
              <a:rPr sz="1800" dirty="0"/>
              <a:t>А</a:t>
            </a:r>
            <a:r>
              <a:rPr sz="1800" spc="-20" dirty="0"/>
              <a:t>Р</a:t>
            </a:r>
            <a:r>
              <a:rPr sz="1800" dirty="0"/>
              <a:t>АНТИИ</a:t>
            </a:r>
            <a:r>
              <a:rPr sz="1800" dirty="0">
                <a:latin typeface="PFBagueRoundPro-Bold"/>
                <a:cs typeface="PFBagueRoundPro-Bold"/>
              </a:rPr>
              <a:t>?</a:t>
            </a:r>
          </a:p>
          <a:p>
            <a:pPr marL="130175"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430530" marR="163830">
              <a:lnSpc>
                <a:spcPts val="1660"/>
              </a:lnSpc>
            </a:pPr>
            <a:r>
              <a:rPr sz="1400" b="0" dirty="0">
                <a:latin typeface="PFBagueRoundPro-Regular"/>
                <a:cs typeface="PFBagueRoundPro-Regular"/>
              </a:rPr>
              <a:t>Инвестиции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- э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о все</a:t>
            </a:r>
            <a:r>
              <a:rPr sz="1400" b="0" spc="-100" dirty="0">
                <a:latin typeface="PFBagueRoundPro-Regular"/>
                <a:cs typeface="PFBagueRoundPro-Regular"/>
              </a:rPr>
              <a:t>г</a:t>
            </a:r>
            <a:r>
              <a:rPr sz="1400" b="0" dirty="0">
                <a:latin typeface="PFBagueRoundPro-Regular"/>
                <a:cs typeface="PFBagueRoundPro-Regular"/>
              </a:rPr>
              <a:t>да, в не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о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ором смысле, на</a:t>
            </a:r>
            <a:r>
              <a:rPr sz="1400" b="0" spc="-60" dirty="0">
                <a:latin typeface="PFBagueRoundPro-Regular"/>
                <a:cs typeface="PFBagueRoundPro-Regular"/>
              </a:rPr>
              <a:t>г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ада за риск. У нас нет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spc="-60" dirty="0">
                <a:latin typeface="PFBagueRoundPro-Regular"/>
                <a:cs typeface="PFBagueRoundPro-Regular"/>
              </a:rPr>
              <a:t>г</a:t>
            </a:r>
            <a:r>
              <a:rPr sz="1400" b="0" dirty="0">
                <a:latin typeface="PFBagueRoundPro-Regular"/>
                <a:cs typeface="PFBagueRoundPro-Regular"/>
              </a:rPr>
              <a:t>а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антий в полном смысле э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о</a:t>
            </a:r>
            <a:r>
              <a:rPr sz="1400" b="0" spc="-60" dirty="0">
                <a:latin typeface="PFBagueRoundPro-Regular"/>
                <a:cs typeface="PFBagueRoundPro-Regular"/>
              </a:rPr>
              <a:t>г</a:t>
            </a:r>
            <a:r>
              <a:rPr sz="1400" b="0" dirty="0">
                <a:latin typeface="PFBagueRoundPro-Regular"/>
                <a:cs typeface="PFBagueRoundPro-Regular"/>
              </a:rPr>
              <a:t>о слова. </a:t>
            </a:r>
            <a:r>
              <a:rPr sz="1400" b="0" spc="-140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ем не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менее, вкладывая средства в открытие студии </a:t>
            </a:r>
            <a:r>
              <a:rPr sz="1400" b="0" spc="-30" dirty="0">
                <a:latin typeface="PFBagueRoundPro-Regular"/>
                <a:cs typeface="PFBagueRoundPro-Regular"/>
              </a:rPr>
              <a:t>с</a:t>
            </a:r>
            <a:r>
              <a:rPr sz="1400" b="0" dirty="0">
                <a:latin typeface="PFBagueRoundPro-Regular"/>
                <a:cs typeface="PFBagueRoundPro-Regular"/>
              </a:rPr>
              <a:t>овместно с партнёром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spc="-30" dirty="0">
                <a:latin typeface="PFBagueRoundPro-Regular"/>
                <a:cs typeface="PFBagueRoundPro-Regular"/>
              </a:rPr>
              <a:t>D</a:t>
            </a:r>
            <a:r>
              <a:rPr sz="1400" b="0" dirty="0">
                <a:latin typeface="PFBagueRoundPro-Regular"/>
                <a:cs typeface="PFBagueRoundPro-Regular"/>
              </a:rPr>
              <a:t>AR </a:t>
            </a:r>
            <a:r>
              <a:rPr sz="1400" b="0" spc="-30" dirty="0">
                <a:latin typeface="PFBagueRoundPro-Regular"/>
                <a:cs typeface="PFBagueRoundPro-Regular"/>
              </a:rPr>
              <a:t>D</a:t>
            </a:r>
            <a:r>
              <a:rPr sz="1400" b="0" dirty="0">
                <a:latin typeface="PFBagueRoundPro-Regular"/>
                <a:cs typeface="PFBagueRoundPro-Regular"/>
              </a:rPr>
              <a:t>A</a:t>
            </a:r>
            <a:r>
              <a:rPr sz="1400" b="0" spc="-30" dirty="0">
                <a:latin typeface="PFBagueRoundPro-Regular"/>
                <a:cs typeface="PFBagueRoundPro-Regular"/>
              </a:rPr>
              <a:t>R</a:t>
            </a:r>
            <a:r>
              <a:rPr sz="1400" b="0" dirty="0">
                <a:latin typeface="PFBagueRoundPro-Regular"/>
                <a:cs typeface="PFBagueRoundPro-Regular"/>
              </a:rPr>
              <a:t>Y, ваши риски значи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ельно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снижены по сле</a:t>
            </a:r>
            <a:r>
              <a:rPr sz="1400" b="0" spc="10" dirty="0">
                <a:latin typeface="PFBagueRoundPro-Regular"/>
                <a:cs typeface="PFBagueRoundPro-Regular"/>
              </a:rPr>
              <a:t>д</a:t>
            </a:r>
            <a:r>
              <a:rPr sz="1400" b="0" dirty="0">
                <a:latin typeface="PFBagueRoundPro-Regular"/>
                <a:cs typeface="PFBagueRoundPro-Regular"/>
              </a:rPr>
              <a:t>ующим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причинам:</a:t>
            </a:r>
            <a:endParaRPr sz="1400" dirty="0">
              <a:latin typeface="PFBagueRoundPro-Regular"/>
              <a:cs typeface="PFBagueRoundPro-Regular"/>
            </a:endParaRPr>
          </a:p>
          <a:p>
            <a:pPr marL="130175">
              <a:lnSpc>
                <a:spcPct val="100000"/>
              </a:lnSpc>
              <a:spcBef>
                <a:spcPts val="41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430530">
              <a:lnSpc>
                <a:spcPts val="1675"/>
              </a:lnSpc>
            </a:pPr>
            <a:r>
              <a:rPr sz="1400" dirty="0">
                <a:latin typeface="PFBagueRoundPro-Bold"/>
                <a:cs typeface="PFBagueRoundPro-Bold"/>
              </a:rPr>
              <a:t>− </a:t>
            </a:r>
            <a:r>
              <a:rPr sz="1400" dirty="0"/>
              <a:t>Мощная о</a:t>
            </a:r>
            <a:r>
              <a:rPr sz="1400" spc="-15" dirty="0"/>
              <a:t>б</a:t>
            </a:r>
            <a:r>
              <a:rPr sz="1400" dirty="0"/>
              <a:t>учающая база</a:t>
            </a:r>
            <a:r>
              <a:rPr sz="1400" spc="-5" dirty="0"/>
              <a:t> </a:t>
            </a:r>
            <a:r>
              <a:rPr sz="1400" spc="-60" dirty="0"/>
              <a:t>г</a:t>
            </a:r>
            <a:r>
              <a:rPr sz="1400" dirty="0"/>
              <a:t>оловно</a:t>
            </a:r>
            <a:r>
              <a:rPr sz="1400" spc="-60" dirty="0"/>
              <a:t>г</a:t>
            </a:r>
            <a:r>
              <a:rPr sz="1400" dirty="0"/>
              <a:t>о офис</a:t>
            </a:r>
            <a:r>
              <a:rPr sz="1400" spc="-5" dirty="0"/>
              <a:t>а</a:t>
            </a:r>
            <a:r>
              <a:rPr sz="1400" dirty="0">
                <a:latin typeface="PFBagueRoundPro-Bold"/>
                <a:cs typeface="PFBagueRoundPro-Bold"/>
              </a:rPr>
              <a:t>.</a:t>
            </a:r>
          </a:p>
          <a:p>
            <a:pPr marL="430530" marR="5080">
              <a:lnSpc>
                <a:spcPts val="1660"/>
              </a:lnSpc>
              <a:spcBef>
                <a:spcPts val="65"/>
              </a:spcBef>
            </a:pPr>
            <a:r>
              <a:rPr sz="1400" b="0" dirty="0">
                <a:latin typeface="PFBagueRoundPro-Regular"/>
                <a:cs typeface="PFBagueRoundPro-Regular"/>
              </a:rPr>
              <a:t>Нами </a:t>
            </a:r>
            <a:r>
              <a:rPr sz="1400" b="0" spc="-30" dirty="0">
                <a:latin typeface="PFBagueRoundPro-Regular"/>
                <a:cs typeface="PFBagueRoundPro-Regular"/>
              </a:rPr>
              <a:t>с</a:t>
            </a:r>
            <a:r>
              <a:rPr sz="1400" b="0" dirty="0">
                <a:latin typeface="PFBagueRoundPro-Regular"/>
                <a:cs typeface="PFBagueRoundPro-Regular"/>
              </a:rPr>
              <a:t>оздана ш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ола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бизнеса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в массаже,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и мы не 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оль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о о</a:t>
            </a:r>
            <a:r>
              <a:rPr sz="1400" b="0" spc="-15" dirty="0">
                <a:latin typeface="PFBagueRoundPro-Regular"/>
                <a:cs typeface="PFBagueRoundPro-Regular"/>
              </a:rPr>
              <a:t>б</a:t>
            </a:r>
            <a:r>
              <a:rPr sz="1400" b="0" dirty="0">
                <a:latin typeface="PFBagueRoundPro-Regular"/>
                <a:cs typeface="PFBagueRoundPro-Regular"/>
              </a:rPr>
              <a:t>учаем вос</a:t>
            </a:r>
            <a:r>
              <a:rPr sz="1400" b="0" spc="-70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ребованным 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ехни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ам массаж</a:t>
            </a:r>
            <a:r>
              <a:rPr sz="1400" b="0" spc="-5" dirty="0">
                <a:latin typeface="PFBagueRoundPro-Regular"/>
                <a:cs typeface="PFBagueRoundPro-Regular"/>
              </a:rPr>
              <a:t>а</a:t>
            </a:r>
            <a:r>
              <a:rPr sz="1400" b="0" dirty="0">
                <a:latin typeface="PFBagueRoundPro-Regular"/>
                <a:cs typeface="PFBagueRoundPro-Regular"/>
              </a:rPr>
              <a:t>, но и об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азовываем наших студен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ов в вопросах бизнес</a:t>
            </a:r>
            <a:r>
              <a:rPr sz="1400" b="0" spc="-5" dirty="0">
                <a:latin typeface="PFBagueRoundPro-Regular"/>
                <a:cs typeface="PFBagueRoundPro-Regular"/>
              </a:rPr>
              <a:t>а</a:t>
            </a:r>
            <a:r>
              <a:rPr sz="1400" b="0" dirty="0">
                <a:latin typeface="PFBagueRoundPro-Regular"/>
                <a:cs typeface="PFBagueRoundPro-Regular"/>
              </a:rPr>
              <a:t>, финан</a:t>
            </a:r>
            <a:r>
              <a:rPr sz="1400" b="0" spc="-30" dirty="0">
                <a:latin typeface="PFBagueRoundPro-Regular"/>
                <a:cs typeface="PFBagueRoundPro-Regular"/>
              </a:rPr>
              <a:t>с</a:t>
            </a:r>
            <a:r>
              <a:rPr sz="1400" b="0" dirty="0">
                <a:latin typeface="PFBagueRoundPro-Regular"/>
                <a:cs typeface="PFBagueRoundPro-Regular"/>
              </a:rPr>
              <a:t>овой </a:t>
            </a:r>
            <a:r>
              <a:rPr sz="1400" b="0" spc="-60" dirty="0">
                <a:latin typeface="PFBagueRoundPro-Regular"/>
                <a:cs typeface="PFBagueRoundPro-Regular"/>
              </a:rPr>
              <a:t>г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амотност</a:t>
            </a:r>
            <a:r>
              <a:rPr sz="1400" b="0" spc="-5" dirty="0">
                <a:latin typeface="PFBagueRoundPro-Regular"/>
                <a:cs typeface="PFBagueRoundPro-Regular"/>
              </a:rPr>
              <a:t>и</a:t>
            </a:r>
            <a:r>
              <a:rPr sz="1400" b="0" dirty="0">
                <a:latin typeface="PFBagueRoundPro-Regular"/>
                <a:cs typeface="PFBagueRoundPro-Regular"/>
              </a:rPr>
              <a:t>, маркетин</a:t>
            </a:r>
            <a:r>
              <a:rPr sz="1400" b="0" spc="-60" dirty="0">
                <a:latin typeface="PFBagueRoundPro-Regular"/>
                <a:cs typeface="PFBagueRoundPro-Regular"/>
              </a:rPr>
              <a:t>г</a:t>
            </a:r>
            <a:r>
              <a:rPr sz="1400" b="0" dirty="0">
                <a:latin typeface="PFBagueRoundPro-Regular"/>
                <a:cs typeface="PFBagueRoundPro-Regular"/>
              </a:rPr>
              <a:t>а, продаж, 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аботы с клиен</a:t>
            </a:r>
            <a:r>
              <a:rPr sz="1400" b="0" spc="-60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ами и </a:t>
            </a:r>
            <a:r>
              <a:rPr sz="1400" b="0" spc="-60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ак далее.</a:t>
            </a:r>
            <a:endParaRPr sz="1400" dirty="0">
              <a:latin typeface="PFBagueRoundPro-Regular"/>
              <a:cs typeface="PFBagueRoundPro-Regular"/>
            </a:endParaRPr>
          </a:p>
          <a:p>
            <a:pPr marL="130175">
              <a:lnSpc>
                <a:spcPct val="100000"/>
              </a:lnSpc>
              <a:spcBef>
                <a:spcPts val="48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430530" marR="198120">
              <a:lnSpc>
                <a:spcPts val="1660"/>
              </a:lnSpc>
            </a:pPr>
            <a:r>
              <a:rPr sz="1400" b="0" dirty="0">
                <a:latin typeface="PFBagueRoundPro-Regular"/>
                <a:cs typeface="PFBagueRoundPro-Regular"/>
              </a:rPr>
              <a:t>Мы не доп</a:t>
            </a:r>
            <a:r>
              <a:rPr sz="1400" b="0" spc="-15" dirty="0">
                <a:latin typeface="PFBagueRoundPro-Regular"/>
                <a:cs typeface="PFBagueRoundPro-Regular"/>
              </a:rPr>
              <a:t>у</a:t>
            </a:r>
            <a:r>
              <a:rPr sz="1400" b="0" dirty="0">
                <a:latin typeface="PFBagueRoundPro-Regular"/>
                <a:cs typeface="PFBagueRoundPro-Regular"/>
              </a:rPr>
              <a:t>с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аем к покупке нашей ф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аншизы все</a:t>
            </a:r>
            <a:r>
              <a:rPr sz="1400" b="0" spc="-5" dirty="0">
                <a:latin typeface="PFBagueRoundPro-Regular"/>
                <a:cs typeface="PFBagueRoundPro-Regular"/>
              </a:rPr>
              <a:t>х</a:t>
            </a:r>
            <a:r>
              <a:rPr sz="1400" b="0" dirty="0">
                <a:latin typeface="PFBagueRoundPro-Regular"/>
                <a:cs typeface="PFBagueRoundPro-Regular"/>
              </a:rPr>
              <a:t>. </a:t>
            </a:r>
            <a:r>
              <a:rPr sz="1400" b="0" spc="-60" dirty="0">
                <a:latin typeface="PFBagueRoundPro-Regular"/>
                <a:cs typeface="PFBagueRoundPro-Regular"/>
              </a:rPr>
              <a:t>С</a:t>
            </a:r>
            <a:r>
              <a:rPr sz="1400" b="0" dirty="0">
                <a:latin typeface="PFBagueRoundPro-Regular"/>
                <a:cs typeface="PFBagueRoundPro-Regular"/>
              </a:rPr>
              <a:t>тудент сначала должен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пройти о</a:t>
            </a:r>
            <a:r>
              <a:rPr sz="1400" b="0" spc="-15" dirty="0">
                <a:latin typeface="PFBagueRoundPro-Regular"/>
                <a:cs typeface="PFBagueRoundPro-Regular"/>
              </a:rPr>
              <a:t>б</a:t>
            </a:r>
            <a:r>
              <a:rPr sz="1400" b="0" dirty="0">
                <a:latin typeface="PFBagueRoundPro-Regular"/>
                <a:cs typeface="PFBagueRoundPro-Regular"/>
              </a:rPr>
              <a:t>учение и сдать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и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о</a:t>
            </a:r>
            <a:r>
              <a:rPr sz="1400" b="0" spc="-60" dirty="0">
                <a:latin typeface="PFBagueRoundPro-Regular"/>
                <a:cs typeface="PFBagueRoundPro-Regular"/>
              </a:rPr>
              <a:t>г</a:t>
            </a:r>
            <a:r>
              <a:rPr sz="1400" b="0" dirty="0">
                <a:latin typeface="PFBagueRoundPro-Regular"/>
                <a:cs typeface="PFBagueRoundPro-Regular"/>
              </a:rPr>
              <a:t>овые 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есты. Если вы чи</a:t>
            </a:r>
            <a:r>
              <a:rPr sz="1400" b="0" spc="-60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ае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е эти с</a:t>
            </a:r>
            <a:r>
              <a:rPr sz="1400" b="0" spc="-70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роки, значи</a:t>
            </a:r>
            <a:r>
              <a:rPr sz="1400" b="0" spc="-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, человек,</a:t>
            </a:r>
            <a:r>
              <a:rPr sz="1400" b="0" spc="95" dirty="0">
                <a:latin typeface="PFBagueRoundPro-Regular"/>
                <a:cs typeface="PFBagueRoundPro-Regular"/>
              </a:rPr>
              <a:t> 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о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орый дал Вам эту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презен</a:t>
            </a:r>
            <a:r>
              <a:rPr sz="1400" b="0" spc="-60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ацию, прошёл наш «бизне</a:t>
            </a:r>
            <a:r>
              <a:rPr sz="1400" b="0" spc="-5" dirty="0">
                <a:latin typeface="PFBagueRoundPro-Regular"/>
                <a:cs typeface="PFBagueRoundPro-Regular"/>
              </a:rPr>
              <a:t>с</a:t>
            </a:r>
            <a:r>
              <a:rPr sz="1400" b="0" dirty="0">
                <a:latin typeface="PFBagueRoundPro-Regular"/>
                <a:cs typeface="PFBagueRoundPro-Regular"/>
              </a:rPr>
              <a:t>-инкуба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ор» и был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одобрен 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ак по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енциальный партнёр. Ему </a:t>
            </a:r>
            <a:r>
              <a:rPr sz="1400" b="0" spc="-60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акже </a:t>
            </a:r>
            <a:r>
              <a:rPr sz="1400" b="0" spc="-15" dirty="0">
                <a:latin typeface="PFBagueRoundPro-Regular"/>
                <a:cs typeface="PFBagueRoundPro-Regular"/>
              </a:rPr>
              <a:t>б</a:t>
            </a:r>
            <a:r>
              <a:rPr sz="1400" b="0" dirty="0">
                <a:latin typeface="PFBagueRoundPro-Regular"/>
                <a:cs typeface="PFBagueRoundPro-Regular"/>
              </a:rPr>
              <a:t>удет доступна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вся о</a:t>
            </a:r>
            <a:r>
              <a:rPr sz="1400" b="0" spc="-15" dirty="0">
                <a:latin typeface="PFBagueRoundPro-Regular"/>
                <a:cs typeface="PFBagueRoundPro-Regular"/>
              </a:rPr>
              <a:t>б</a:t>
            </a:r>
            <a:r>
              <a:rPr sz="1400" b="0" dirty="0">
                <a:latin typeface="PFBagueRoundPro-Regular"/>
                <a:cs typeface="PFBagueRoundPro-Regular"/>
              </a:rPr>
              <a:t>учающая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база ш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олы, и </a:t>
            </a:r>
            <a:r>
              <a:rPr sz="1400" b="0" spc="-60" dirty="0">
                <a:latin typeface="PFBagueRoundPro-Regular"/>
                <a:cs typeface="PFBagueRoundPro-Regular"/>
              </a:rPr>
              <a:t>г</a:t>
            </a:r>
            <a:r>
              <a:rPr sz="1400" b="0" dirty="0">
                <a:latin typeface="PFBagueRoundPro-Regular"/>
                <a:cs typeface="PFBagueRoundPro-Regular"/>
              </a:rPr>
              <a:t>оловной офис берет на себя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отве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ственность за повышение квалифи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ации партнё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 </a:t>
            </a:r>
            <a:r>
              <a:rPr sz="1400" b="0" spc="-30" dirty="0">
                <a:latin typeface="PFBagueRoundPro-Regular"/>
                <a:cs typeface="PFBagueRoundPro-Regular"/>
              </a:rPr>
              <a:t>D</a:t>
            </a:r>
            <a:r>
              <a:rPr sz="1400" b="0" dirty="0">
                <a:latin typeface="PFBagueRoundPro-Regular"/>
                <a:cs typeface="PFBagueRoundPro-Regular"/>
              </a:rPr>
              <a:t>AR </a:t>
            </a:r>
            <a:r>
              <a:rPr sz="1400" b="0" spc="-30" dirty="0">
                <a:latin typeface="PFBagueRoundPro-Regular"/>
                <a:cs typeface="PFBagueRoundPro-Regular"/>
              </a:rPr>
              <a:t>D</a:t>
            </a:r>
            <a:r>
              <a:rPr sz="1400" b="0" dirty="0">
                <a:latin typeface="PFBagueRoundPro-Regular"/>
                <a:cs typeface="PFBagueRoundPro-Regular"/>
              </a:rPr>
              <a:t>A</a:t>
            </a:r>
            <a:r>
              <a:rPr sz="1400" b="0" spc="-30" dirty="0">
                <a:latin typeface="PFBagueRoundPro-Regular"/>
                <a:cs typeface="PFBagueRoundPro-Regular"/>
              </a:rPr>
              <a:t>R</a:t>
            </a:r>
            <a:r>
              <a:rPr sz="1400" b="0" spc="-180" dirty="0">
                <a:latin typeface="PFBagueRoundPro-Regular"/>
                <a:cs typeface="PFBagueRoundPro-Regular"/>
              </a:rPr>
              <a:t>Y</a:t>
            </a:r>
            <a:r>
              <a:rPr sz="1400" b="0" dirty="0">
                <a:latin typeface="PFBagueRoundPro-Regular"/>
                <a:cs typeface="PFBagueRoundPro-Regular"/>
              </a:rPr>
              <a:t>.</a:t>
            </a:r>
            <a:endParaRPr sz="1400" dirty="0">
              <a:latin typeface="PFBagueRoundPro-Regular"/>
              <a:cs typeface="PFBagueRoundPro-Regular"/>
            </a:endParaRPr>
          </a:p>
          <a:p>
            <a:pPr marL="130175">
              <a:lnSpc>
                <a:spcPct val="100000"/>
              </a:lnSpc>
              <a:spcBef>
                <a:spcPts val="41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430530">
              <a:lnSpc>
                <a:spcPts val="1675"/>
              </a:lnSpc>
            </a:pPr>
            <a:r>
              <a:rPr sz="1400" dirty="0">
                <a:latin typeface="PFBagueRoundPro-Bold"/>
                <a:cs typeface="PFBagueRoundPro-Bold"/>
              </a:rPr>
              <a:t>− </a:t>
            </a:r>
            <a:r>
              <a:rPr sz="1400" dirty="0"/>
              <a:t>Заин</a:t>
            </a:r>
            <a:r>
              <a:rPr sz="1400" spc="-45" dirty="0"/>
              <a:t>т</a:t>
            </a:r>
            <a:r>
              <a:rPr sz="1400" dirty="0"/>
              <a:t>ере</a:t>
            </a:r>
            <a:r>
              <a:rPr sz="1400" spc="-30" dirty="0"/>
              <a:t>с</a:t>
            </a:r>
            <a:r>
              <a:rPr sz="1400" dirty="0"/>
              <a:t>ованность </a:t>
            </a:r>
            <a:r>
              <a:rPr sz="1400" spc="-60" dirty="0"/>
              <a:t>г</a:t>
            </a:r>
            <a:r>
              <a:rPr sz="1400" dirty="0"/>
              <a:t>оловно</a:t>
            </a:r>
            <a:r>
              <a:rPr sz="1400" spc="-60" dirty="0"/>
              <a:t>г</a:t>
            </a:r>
            <a:r>
              <a:rPr sz="1400" dirty="0"/>
              <a:t>о офиса</a:t>
            </a:r>
            <a:r>
              <a:rPr sz="1400" spc="-5" dirty="0"/>
              <a:t> </a:t>
            </a:r>
            <a:r>
              <a:rPr sz="1400" dirty="0"/>
              <a:t>в финан</a:t>
            </a:r>
            <a:r>
              <a:rPr sz="1400" spc="-30" dirty="0"/>
              <a:t>с</a:t>
            </a:r>
            <a:r>
              <a:rPr sz="1400" dirty="0"/>
              <a:t>овом резул</a:t>
            </a:r>
            <a:r>
              <a:rPr sz="1400" spc="-60" dirty="0"/>
              <a:t>ьт</a:t>
            </a:r>
            <a:r>
              <a:rPr sz="1400" spc="-30" dirty="0"/>
              <a:t>а</a:t>
            </a:r>
            <a:r>
              <a:rPr sz="1400" spc="-45" dirty="0"/>
              <a:t>т</a:t>
            </a:r>
            <a:r>
              <a:rPr sz="1400" dirty="0"/>
              <a:t>е ф</a:t>
            </a:r>
            <a:r>
              <a:rPr sz="1400" spc="-30" dirty="0"/>
              <a:t>р</a:t>
            </a:r>
            <a:r>
              <a:rPr sz="1400" dirty="0"/>
              <a:t>анчайз</a:t>
            </a:r>
            <a:r>
              <a:rPr sz="1400" spc="-5" dirty="0"/>
              <a:t>и</a:t>
            </a:r>
            <a:r>
              <a:rPr sz="1400" dirty="0">
                <a:latin typeface="PFBagueRoundPro-Bold"/>
                <a:cs typeface="PFBagueRoundPro-Bold"/>
              </a:rPr>
              <a:t>.</a:t>
            </a:r>
          </a:p>
          <a:p>
            <a:pPr marL="430530" marR="359410">
              <a:lnSpc>
                <a:spcPts val="1660"/>
              </a:lnSpc>
              <a:spcBef>
                <a:spcPts val="65"/>
              </a:spcBef>
            </a:pPr>
            <a:r>
              <a:rPr sz="1400" b="0" spc="-245" dirty="0">
                <a:latin typeface="PFBagueRoundPro-Regular"/>
                <a:cs typeface="PFBagueRoundPro-Regular"/>
              </a:rPr>
              <a:t>Г</a:t>
            </a:r>
            <a:r>
              <a:rPr sz="1400" b="0" dirty="0">
                <a:latin typeface="PFBagueRoundPro-Regular"/>
                <a:cs typeface="PFBagueRoundPro-Regular"/>
              </a:rPr>
              <a:t>оловной офис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за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абатывает 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о</a:t>
            </a:r>
            <a:r>
              <a:rPr sz="1400" b="0" spc="-100" dirty="0">
                <a:latin typeface="PFBagueRoundPro-Regular"/>
                <a:cs typeface="PFBagueRoundPro-Regular"/>
              </a:rPr>
              <a:t>г</a:t>
            </a:r>
            <a:r>
              <a:rPr sz="1400" b="0" dirty="0">
                <a:latin typeface="PFBagueRoundPro-Regular"/>
                <a:cs typeface="PFBagueRoundPro-Regular"/>
              </a:rPr>
              <a:t>да, 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о</a:t>
            </a:r>
            <a:r>
              <a:rPr sz="1400" b="0" spc="-100" dirty="0">
                <a:latin typeface="PFBagueRoundPro-Regular"/>
                <a:cs typeface="PFBagueRoundPro-Regular"/>
              </a:rPr>
              <a:t>г</a:t>
            </a:r>
            <a:r>
              <a:rPr sz="1400" b="0" dirty="0">
                <a:latin typeface="PFBagueRoundPro-Regular"/>
                <a:cs typeface="PFBagueRoundPro-Regular"/>
              </a:rPr>
              <a:t>да за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абатывает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ф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анчайзи - у нас минимальная часть роялти, основную часть </a:t>
            </a:r>
            <a:r>
              <a:rPr sz="1400" b="0" spc="-30" dirty="0">
                <a:latin typeface="PFBagueRoundPro-Regular"/>
                <a:cs typeface="PFBagueRoundPro-Regular"/>
              </a:rPr>
              <a:t>с</a:t>
            </a:r>
            <a:r>
              <a:rPr sz="1400" b="0" dirty="0">
                <a:latin typeface="PFBagueRoundPro-Regular"/>
                <a:cs typeface="PFBagueRoundPro-Regular"/>
              </a:rPr>
              <a:t>ос</a:t>
            </a:r>
            <a:r>
              <a:rPr sz="1400" b="0" spc="-60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авляет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процент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от выручки. Поэ</a:t>
            </a:r>
            <a:r>
              <a:rPr sz="1400" b="0" spc="-45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ому мы берём на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себя весь маркетинг ф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анчайзи в 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ам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ах оплаты роялти,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а </a:t>
            </a:r>
            <a:r>
              <a:rPr sz="1400" b="0" spc="-60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акже 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он</a:t>
            </a:r>
            <a:r>
              <a:rPr sz="1400" b="0" spc="-70" dirty="0">
                <a:latin typeface="PFBagueRoundPro-Regular"/>
                <a:cs typeface="PFBagueRoundPro-Regular"/>
              </a:rPr>
              <a:t>т</a:t>
            </a:r>
            <a:r>
              <a:rPr sz="1400" b="0" dirty="0">
                <a:latin typeface="PFBagueRoundPro-Regular"/>
                <a:cs typeface="PFBagueRoundPro-Regular"/>
              </a:rPr>
              <a:t>ролир</a:t>
            </a:r>
            <a:r>
              <a:rPr sz="1400" b="0" spc="-15" dirty="0">
                <a:latin typeface="PFBagueRoundPro-Regular"/>
                <a:cs typeface="PFBagueRoundPro-Regular"/>
              </a:rPr>
              <a:t>у</a:t>
            </a:r>
            <a:r>
              <a:rPr sz="1400" b="0" dirty="0">
                <a:latin typeface="PFBagueRoundPro-Regular"/>
                <a:cs typeface="PFBagueRoundPro-Regular"/>
              </a:rPr>
              <a:t>ем </a:t>
            </a:r>
            <a:r>
              <a:rPr sz="1400" b="0" spc="-30" dirty="0">
                <a:latin typeface="PFBagueRoundPro-Regular"/>
                <a:cs typeface="PFBagueRoundPro-Regular"/>
              </a:rPr>
              <a:t>к</a:t>
            </a:r>
            <a:r>
              <a:rPr sz="1400" b="0" dirty="0">
                <a:latin typeface="PFBagueRoundPro-Regular"/>
                <a:cs typeface="PFBagueRoundPro-Regular"/>
              </a:rPr>
              <a:t>онверсии и средний чек</a:t>
            </a:r>
            <a:r>
              <a:rPr sz="1400" b="0" spc="-5" dirty="0">
                <a:latin typeface="PFBagueRoundPro-Regular"/>
                <a:cs typeface="PFBagueRoundPro-Regular"/>
              </a:rPr>
              <a:t> </a:t>
            </a:r>
            <a:r>
              <a:rPr sz="1400" b="0" dirty="0">
                <a:latin typeface="PFBagueRoundPro-Regular"/>
                <a:cs typeface="PFBagueRoundPro-Regular"/>
              </a:rPr>
              <a:t>в студии партнё</a:t>
            </a:r>
            <a:r>
              <a:rPr sz="1400" b="0" spc="-30" dirty="0">
                <a:latin typeface="PFBagueRoundPro-Regular"/>
                <a:cs typeface="PFBagueRoundPro-Regular"/>
              </a:rPr>
              <a:t>р</a:t>
            </a:r>
            <a:r>
              <a:rPr sz="1400" b="0" dirty="0">
                <a:latin typeface="PFBagueRoundPro-Regular"/>
                <a:cs typeface="PFBagueRoundPro-Regular"/>
              </a:rPr>
              <a:t>а.</a:t>
            </a:r>
            <a:endParaRPr sz="1400" dirty="0">
              <a:latin typeface="PFBagueRoundPro-Regular"/>
              <a:cs typeface="PFBagueRoundPro-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747684" y="6562648"/>
            <a:ext cx="19367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12</a:t>
            </a:fld>
            <a:endParaRPr spc="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3"/>
            <a:ext cx="9143992" cy="685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0196" y="582162"/>
            <a:ext cx="5426004" cy="713238"/>
          </a:xfrm>
          <a:custGeom>
            <a:avLst/>
            <a:gdLst/>
            <a:ahLst/>
            <a:cxnLst/>
            <a:rect l="l" t="t" r="r" b="b"/>
            <a:pathLst>
              <a:path w="4603750" h="702944">
                <a:moveTo>
                  <a:pt x="4252448" y="0"/>
                </a:moveTo>
                <a:lnTo>
                  <a:pt x="351158" y="0"/>
                </a:lnTo>
                <a:lnTo>
                  <a:pt x="322466" y="1169"/>
                </a:lnTo>
                <a:lnTo>
                  <a:pt x="267031" y="10251"/>
                </a:lnTo>
                <a:lnTo>
                  <a:pt x="214809" y="27708"/>
                </a:lnTo>
                <a:lnTo>
                  <a:pt x="166537" y="52803"/>
                </a:lnTo>
                <a:lnTo>
                  <a:pt x="122954" y="84798"/>
                </a:lnTo>
                <a:lnTo>
                  <a:pt x="84797" y="122957"/>
                </a:lnTo>
                <a:lnTo>
                  <a:pt x="52802" y="166540"/>
                </a:lnTo>
                <a:lnTo>
                  <a:pt x="27708" y="214812"/>
                </a:lnTo>
                <a:lnTo>
                  <a:pt x="10251" y="267034"/>
                </a:lnTo>
                <a:lnTo>
                  <a:pt x="1169" y="322470"/>
                </a:lnTo>
                <a:lnTo>
                  <a:pt x="0" y="351172"/>
                </a:lnTo>
                <a:lnTo>
                  <a:pt x="1169" y="379865"/>
                </a:lnTo>
                <a:lnTo>
                  <a:pt x="10251" y="435300"/>
                </a:lnTo>
                <a:lnTo>
                  <a:pt x="27708" y="487523"/>
                </a:lnTo>
                <a:lnTo>
                  <a:pt x="52802" y="535794"/>
                </a:lnTo>
                <a:lnTo>
                  <a:pt x="84797" y="579378"/>
                </a:lnTo>
                <a:lnTo>
                  <a:pt x="122954" y="617536"/>
                </a:lnTo>
                <a:lnTo>
                  <a:pt x="166537" y="649531"/>
                </a:lnTo>
                <a:lnTo>
                  <a:pt x="214809" y="674626"/>
                </a:lnTo>
                <a:lnTo>
                  <a:pt x="267031" y="692083"/>
                </a:lnTo>
                <a:lnTo>
                  <a:pt x="322466" y="701165"/>
                </a:lnTo>
                <a:lnTo>
                  <a:pt x="351158" y="702335"/>
                </a:lnTo>
                <a:lnTo>
                  <a:pt x="4252448" y="702335"/>
                </a:lnTo>
                <a:lnTo>
                  <a:pt x="4309214" y="697717"/>
                </a:lnTo>
                <a:lnTo>
                  <a:pt x="4363135" y="684355"/>
                </a:lnTo>
                <a:lnTo>
                  <a:pt x="4413474" y="662987"/>
                </a:lnTo>
                <a:lnTo>
                  <a:pt x="4459493" y="634350"/>
                </a:lnTo>
                <a:lnTo>
                  <a:pt x="4500455" y="599181"/>
                </a:lnTo>
                <a:lnTo>
                  <a:pt x="4535624" y="558218"/>
                </a:lnTo>
                <a:lnTo>
                  <a:pt x="4564260" y="512198"/>
                </a:lnTo>
                <a:lnTo>
                  <a:pt x="4585628" y="461859"/>
                </a:lnTo>
                <a:lnTo>
                  <a:pt x="4598990" y="407938"/>
                </a:lnTo>
                <a:lnTo>
                  <a:pt x="4603607" y="351162"/>
                </a:lnTo>
                <a:lnTo>
                  <a:pt x="4602437" y="322470"/>
                </a:lnTo>
                <a:lnTo>
                  <a:pt x="4593356" y="267034"/>
                </a:lnTo>
                <a:lnTo>
                  <a:pt x="4575899" y="214812"/>
                </a:lnTo>
                <a:lnTo>
                  <a:pt x="4550805" y="166540"/>
                </a:lnTo>
                <a:lnTo>
                  <a:pt x="4518810" y="122957"/>
                </a:lnTo>
                <a:lnTo>
                  <a:pt x="4480652" y="84798"/>
                </a:lnTo>
                <a:lnTo>
                  <a:pt x="4437069" y="52803"/>
                </a:lnTo>
                <a:lnTo>
                  <a:pt x="4388798" y="27708"/>
                </a:lnTo>
                <a:lnTo>
                  <a:pt x="4336576" y="10251"/>
                </a:lnTo>
                <a:lnTo>
                  <a:pt x="4281141" y="1169"/>
                </a:lnTo>
                <a:lnTo>
                  <a:pt x="4252448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955" y="175334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56" y="0"/>
                </a:moveTo>
                <a:lnTo>
                  <a:pt x="99789" y="6940"/>
                </a:lnTo>
                <a:lnTo>
                  <a:pt x="62577" y="25325"/>
                </a:lnTo>
                <a:lnTo>
                  <a:pt x="32391" y="53321"/>
                </a:lnTo>
                <a:lnTo>
                  <a:pt x="11139" y="89081"/>
                </a:lnTo>
                <a:lnTo>
                  <a:pt x="730" y="130757"/>
                </a:lnTo>
                <a:lnTo>
                  <a:pt x="0" y="145645"/>
                </a:lnTo>
                <a:lnTo>
                  <a:pt x="889" y="160237"/>
                </a:lnTo>
                <a:lnTo>
                  <a:pt x="11770" y="201166"/>
                </a:lnTo>
                <a:lnTo>
                  <a:pt x="33515" y="236337"/>
                </a:lnTo>
                <a:lnTo>
                  <a:pt x="64250" y="263831"/>
                </a:lnTo>
                <a:lnTo>
                  <a:pt x="102105" y="281732"/>
                </a:lnTo>
                <a:lnTo>
                  <a:pt x="145207" y="288124"/>
                </a:lnTo>
                <a:lnTo>
                  <a:pt x="159836" y="287274"/>
                </a:lnTo>
                <a:lnTo>
                  <a:pt x="200879" y="276478"/>
                </a:lnTo>
                <a:lnTo>
                  <a:pt x="236156" y="254793"/>
                </a:lnTo>
                <a:lnTo>
                  <a:pt x="263741" y="224123"/>
                </a:lnTo>
                <a:lnTo>
                  <a:pt x="281704" y="186369"/>
                </a:lnTo>
                <a:lnTo>
                  <a:pt x="288120" y="143434"/>
                </a:lnTo>
                <a:lnTo>
                  <a:pt x="287318" y="128759"/>
                </a:lnTo>
                <a:lnTo>
                  <a:pt x="276625" y="87578"/>
                </a:lnTo>
                <a:lnTo>
                  <a:pt x="255013" y="52172"/>
                </a:lnTo>
                <a:lnTo>
                  <a:pt x="224421" y="24481"/>
                </a:lnTo>
                <a:lnTo>
                  <a:pt x="186788" y="6443"/>
                </a:lnTo>
                <a:lnTo>
                  <a:pt x="14405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1040" y="1757638"/>
            <a:ext cx="7846695" cy="334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5" marR="1078230" indent="-288290">
              <a:lnSpc>
                <a:spcPct val="103200"/>
              </a:lnSpc>
              <a:tabLst>
                <a:tab pos="300355" algn="l"/>
              </a:tabLst>
            </a:pPr>
            <a:r>
              <a:rPr sz="2475" b="1" spc="-15" baseline="3367" dirty="0">
                <a:solidFill>
                  <a:srgbClr val="FEFEFE"/>
                </a:solidFill>
                <a:latin typeface="PFBagueRoundPro-Bold"/>
                <a:cs typeface="PFBagueRoundPro-Bold"/>
              </a:rPr>
              <a:t>2	</a:t>
            </a:r>
            <a:r>
              <a:rPr sz="1800" b="1" spc="-10" dirty="0">
                <a:latin typeface="PFBagueRoundPro-Bold"/>
                <a:cs typeface="PFBagueRoundPro-Bold"/>
              </a:rPr>
              <a:t>КАК МНЕ ПОНЯТЬ, Ч</a:t>
            </a:r>
            <a:r>
              <a:rPr sz="1800" b="1" spc="-90" dirty="0">
                <a:latin typeface="PFBagueRoundPro-Bold"/>
                <a:cs typeface="PFBagueRoundPro-Bold"/>
              </a:rPr>
              <a:t>Т</a:t>
            </a:r>
            <a:r>
              <a:rPr sz="1800" b="1" dirty="0">
                <a:latin typeface="PFBagueRoundPro-Bold"/>
                <a:cs typeface="PFBagueRoundPro-Bold"/>
              </a:rPr>
              <a:t>О ПАРТНЕР Б</a:t>
            </a:r>
            <a:r>
              <a:rPr sz="1800" b="1" spc="-55" dirty="0">
                <a:latin typeface="PFBagueRoundPro-Bold"/>
                <a:cs typeface="PFBagueRoundPro-Bold"/>
              </a:rPr>
              <a:t>У</a:t>
            </a:r>
            <a:r>
              <a:rPr sz="1800" b="1" dirty="0">
                <a:latin typeface="PFBagueRoundPro-Bold"/>
                <a:cs typeface="PFBagueRoundPro-Bold"/>
              </a:rPr>
              <a:t>ДЕТ ДОБРОСОВЕСТНО ВЫПЛ</a:t>
            </a:r>
            <a:r>
              <a:rPr sz="1800" b="1" spc="-90" dirty="0">
                <a:latin typeface="PFBagueRoundPro-Bold"/>
                <a:cs typeface="PFBagueRoundPro-Bold"/>
              </a:rPr>
              <a:t>А</a:t>
            </a:r>
            <a:r>
              <a:rPr sz="1800" b="1" dirty="0">
                <a:latin typeface="PFBagueRoundPro-Bold"/>
                <a:cs typeface="PFBagueRoundPro-Bold"/>
              </a:rPr>
              <a:t>ЧИВ</a:t>
            </a:r>
            <a:r>
              <a:rPr sz="1800" b="1" spc="-75" dirty="0">
                <a:latin typeface="PFBagueRoundPro-Bold"/>
                <a:cs typeface="PFBagueRoundPro-Bold"/>
              </a:rPr>
              <a:t>А</a:t>
            </a:r>
            <a:r>
              <a:rPr sz="1800" b="1" dirty="0">
                <a:latin typeface="PFBagueRoundPro-Bold"/>
                <a:cs typeface="PFBagueRoundPro-Bold"/>
              </a:rPr>
              <a:t>ТЬ ДИВИДЕНДЫ И НЕ Б</a:t>
            </a:r>
            <a:r>
              <a:rPr sz="1800" b="1" spc="-55" dirty="0">
                <a:latin typeface="PFBagueRoundPro-Bold"/>
                <a:cs typeface="PFBagueRoundPro-Bold"/>
              </a:rPr>
              <a:t>У</a:t>
            </a:r>
            <a:r>
              <a:rPr sz="1800" b="1" dirty="0">
                <a:latin typeface="PFBagueRoundPro-Bold"/>
                <a:cs typeface="PFBagueRoundPro-Bold"/>
              </a:rPr>
              <a:t>ДЕТ ЗАВЫШ</a:t>
            </a:r>
            <a:r>
              <a:rPr sz="1800" b="1" spc="-75" dirty="0">
                <a:latin typeface="PFBagueRoundPro-Bold"/>
                <a:cs typeface="PFBagueRoundPro-Bold"/>
              </a:rPr>
              <a:t>А</a:t>
            </a:r>
            <a:r>
              <a:rPr sz="1800" b="1" dirty="0">
                <a:latin typeface="PFBagueRoundPro-Bold"/>
                <a:cs typeface="PFBagueRoundPro-Bold"/>
              </a:rPr>
              <a:t>ТЬ </a:t>
            </a:r>
            <a:r>
              <a:rPr sz="1800" b="1" spc="-20" dirty="0">
                <a:latin typeface="PFBagueRoundPro-Bold"/>
                <a:cs typeface="PFBagueRoundPro-Bold"/>
              </a:rPr>
              <a:t>Р</a:t>
            </a:r>
            <a:r>
              <a:rPr sz="1800" b="1" dirty="0">
                <a:latin typeface="PFBagueRoundPro-Bold"/>
                <a:cs typeface="PFBagueRoundPro-Bold"/>
              </a:rPr>
              <a:t>АСХОДЫ/ЗАНИЖ</a:t>
            </a:r>
            <a:r>
              <a:rPr sz="1800" b="1" spc="-75" dirty="0">
                <a:latin typeface="PFBagueRoundPro-Bold"/>
                <a:cs typeface="PFBagueRoundPro-Bold"/>
              </a:rPr>
              <a:t>А</a:t>
            </a:r>
            <a:r>
              <a:rPr sz="1800" b="1" dirty="0">
                <a:latin typeface="PFBagueRoundPro-Bold"/>
                <a:cs typeface="PFBagueRoundPro-Bold"/>
              </a:rPr>
              <a:t>ТЬ ДОХОДЫ?</a:t>
            </a:r>
            <a:endParaRPr sz="1800" dirty="0">
              <a:latin typeface="PFBagueRoundPro-Bold"/>
              <a:cs typeface="PFBagueRoundPro-Bold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00355" marR="5080">
              <a:lnSpc>
                <a:spcPts val="1660"/>
              </a:lnSpc>
            </a:pPr>
            <a:r>
              <a:rPr sz="1400" spc="-45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або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 студии выс</a:t>
            </a:r>
            <a:r>
              <a:rPr sz="1400" spc="-7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роена аб</a:t>
            </a:r>
            <a:r>
              <a:rPr sz="1400" spc="-30" dirty="0">
                <a:latin typeface="PFBagueRoundPro-Regular"/>
                <a:cs typeface="PFBagueRoundPro-Regular"/>
              </a:rPr>
              <a:t>с</a:t>
            </a:r>
            <a:r>
              <a:rPr sz="1400" dirty="0">
                <a:latin typeface="PFBagueRoundPro-Regular"/>
                <a:cs typeface="PFBagueRoundPro-Regular"/>
              </a:rPr>
              <a:t>олютно проз</a:t>
            </a:r>
            <a:r>
              <a:rPr sz="1400" spc="-30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ачна и ле</a:t>
            </a:r>
            <a:r>
              <a:rPr sz="1400" spc="-60" dirty="0">
                <a:latin typeface="PFBagueRoundPro-Regular"/>
                <a:cs typeface="PFBagueRoundPro-Regular"/>
              </a:rPr>
              <a:t>г</a:t>
            </a:r>
            <a:r>
              <a:rPr sz="1400" dirty="0">
                <a:latin typeface="PFBagueRoundPro-Regular"/>
                <a:cs typeface="PFBagueRoundPro-Regular"/>
              </a:rPr>
              <a:t>альна. Вся выруч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а и клиен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с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ая база фиксир</a:t>
            </a:r>
            <a:r>
              <a:rPr sz="1400" spc="-15" dirty="0">
                <a:latin typeface="PFBagueRoundPro-Regular"/>
                <a:cs typeface="PFBagueRoundPro-Regular"/>
              </a:rPr>
              <a:t>у</a:t>
            </a:r>
            <a:r>
              <a:rPr sz="1400" dirty="0">
                <a:latin typeface="PFBagueRoundPro-Regular"/>
                <a:cs typeface="PFBagueRoundPro-Regular"/>
              </a:rPr>
              <a:t>е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ся в CRM-сис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еме, </a:t>
            </a:r>
            <a:r>
              <a:rPr sz="1400" spc="-60" dirty="0" err="1">
                <a:latin typeface="PFBagueRoundPro-Regular"/>
                <a:cs typeface="PFBagueRoundPro-Regular"/>
              </a:rPr>
              <a:t>т</a:t>
            </a:r>
            <a:r>
              <a:rPr sz="1400" dirty="0" err="1">
                <a:latin typeface="PFBagueRoundPro-Regular"/>
                <a:cs typeface="PFBagueRoundPro-Regular"/>
              </a:rPr>
              <a:t>аким</a:t>
            </a:r>
            <a:r>
              <a:rPr sz="1400" dirty="0">
                <a:latin typeface="PFBagueRoundPro-Regular"/>
                <a:cs typeface="PFBagueRoundPro-Regular"/>
              </a:rPr>
              <a:t> об</a:t>
            </a:r>
            <a:r>
              <a:rPr sz="1400" spc="-30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азом в любой период времени могут быть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предос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авлены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сводные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данные о выручке,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spc="-30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ас</a:t>
            </a:r>
            <a:r>
              <a:rPr sz="1400" spc="-30" dirty="0">
                <a:latin typeface="PFBagueRoundPro-Regular"/>
                <a:cs typeface="PFBagueRoundPro-Regular"/>
              </a:rPr>
              <a:t>х</a:t>
            </a:r>
            <a:r>
              <a:rPr sz="1400" dirty="0">
                <a:latin typeface="PFBagueRoundPro-Regular"/>
                <a:cs typeface="PFBagueRoundPro-Regular"/>
              </a:rPr>
              <a:t>одах и прибыли.</a:t>
            </a: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00355" marR="482600">
              <a:lnSpc>
                <a:spcPts val="1660"/>
              </a:lnSpc>
            </a:pPr>
            <a:r>
              <a:rPr sz="1400" dirty="0">
                <a:latin typeface="PFBagueRoundPro-Regular"/>
                <a:cs typeface="PFBagueRoundPro-Regular"/>
              </a:rPr>
              <a:t>Дополни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ельно 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аким обяза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ельством наделяе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ся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Партнёр – на ежемесячной основе предос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авлять по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аза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ели эффективности </a:t>
            </a:r>
            <a:r>
              <a:rPr sz="1400" spc="-30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аботы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студии.</a:t>
            </a: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00355" marR="76835">
              <a:lnSpc>
                <a:spcPts val="1660"/>
              </a:lnSpc>
            </a:pPr>
            <a:r>
              <a:rPr sz="1400" dirty="0">
                <a:latin typeface="PFBagueRoundPro-Regular"/>
                <a:cs typeface="PFBagueRoundPro-Regular"/>
              </a:rPr>
              <a:t>Ну и, 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онечно - человек, 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о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орый предос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авил Вам данную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презен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ацию, уже прошёл о</a:t>
            </a:r>
            <a:r>
              <a:rPr sz="1400" spc="-15" dirty="0">
                <a:latin typeface="PFBagueRoundPro-Regular"/>
                <a:cs typeface="PFBagueRoundPro-Regular"/>
              </a:rPr>
              <a:t>б</a:t>
            </a:r>
            <a:r>
              <a:rPr sz="1400" dirty="0">
                <a:latin typeface="PFBagueRoundPro-Regular"/>
                <a:cs typeface="PFBagueRoundPro-Regular"/>
              </a:rPr>
              <a:t>учение в ш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оле DAR </a:t>
            </a:r>
            <a:r>
              <a:rPr sz="1400" spc="-30" dirty="0">
                <a:latin typeface="PFBagueRoundPro-Regular"/>
                <a:cs typeface="PFBagueRoundPro-Regular"/>
              </a:rPr>
              <a:t>D</a:t>
            </a:r>
            <a:r>
              <a:rPr sz="1400" dirty="0">
                <a:latin typeface="PFBagueRoundPro-Regular"/>
                <a:cs typeface="PFBagueRoundPro-Regular"/>
              </a:rPr>
              <a:t>A</a:t>
            </a:r>
            <a:r>
              <a:rPr sz="1400" spc="-30" dirty="0">
                <a:latin typeface="PFBagueRoundPro-Regular"/>
                <a:cs typeface="PFBagueRoundPro-Regular"/>
              </a:rPr>
              <a:t>R</a:t>
            </a:r>
            <a:r>
              <a:rPr sz="1400" dirty="0">
                <a:latin typeface="PFBagueRoundPro-Regular"/>
                <a:cs typeface="PFBagueRoundPro-Regular"/>
              </a:rPr>
              <a:t>Y с личными 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онсул</a:t>
            </a:r>
            <a:r>
              <a:rPr sz="1400" spc="-60" dirty="0">
                <a:latin typeface="PFBagueRoundPro-Regular"/>
                <a:cs typeface="PFBagueRoundPro-Regular"/>
              </a:rPr>
              <a:t>ьт</a:t>
            </a:r>
            <a:r>
              <a:rPr sz="1400" dirty="0">
                <a:latin typeface="PFBagueRoundPro-Regular"/>
                <a:cs typeface="PFBagueRoundPro-Regular"/>
              </a:rPr>
              <a:t>ациями, </a:t>
            </a:r>
            <a:r>
              <a:rPr sz="1400" spc="-30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азбо</a:t>
            </a:r>
            <a:r>
              <a:rPr sz="1400" spc="-30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ами, </a:t>
            </a:r>
            <a:r>
              <a:rPr sz="1400" spc="-15" dirty="0">
                <a:latin typeface="PFBagueRoundPro-Regular"/>
                <a:cs typeface="PFBagueRoundPro-Regular"/>
              </a:rPr>
              <a:t>у</a:t>
            </a:r>
            <a:r>
              <a:rPr sz="1400" dirty="0">
                <a:latin typeface="PFBagueRoundPro-Regular"/>
                <a:cs typeface="PFBagueRoundPro-Regular"/>
              </a:rPr>
              <a:t>спешно сдал 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есты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и проявил себя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ак надежный по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енциальный партнё</a:t>
            </a:r>
            <a:r>
              <a:rPr sz="1400" spc="-5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747684" y="6562648"/>
            <a:ext cx="19367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13</a:t>
            </a:fld>
            <a:endParaRPr spc="15" dirty="0"/>
          </a:p>
        </p:txBody>
      </p:sp>
      <p:sp>
        <p:nvSpPr>
          <p:cNvPr id="11" name="object 5">
            <a:extLst>
              <a:ext uri="{FF2B5EF4-FFF2-40B4-BE49-F238E27FC236}">
                <a16:creationId xmlns="" xmlns:a16="http://schemas.microsoft.com/office/drawing/2014/main" id="{B19B6FF9-98B4-4B46-B358-ECFF2C1757F6}"/>
              </a:ext>
            </a:extLst>
          </p:cNvPr>
          <p:cNvSpPr txBox="1">
            <a:spLocks/>
          </p:cNvSpPr>
          <p:nvPr/>
        </p:nvSpPr>
        <p:spPr>
          <a:xfrm>
            <a:off x="1066800" y="472146"/>
            <a:ext cx="6629400" cy="699484"/>
          </a:xfrm>
          <a:prstGeom prst="rect">
            <a:avLst/>
          </a:prstGeom>
        </p:spPr>
        <p:txBody>
          <a:bodyPr vert="horz" wrap="square" lIns="0" tIns="220279" rIns="0" bIns="0" rtlCol="0">
            <a:spAutoFit/>
          </a:bodyPr>
          <a:lstStyle>
            <a:lvl1pPr>
              <a:defRPr sz="3100" b="1" i="0">
                <a:solidFill>
                  <a:srgbClr val="FEFEFE"/>
                </a:solidFill>
                <a:latin typeface="PFBagueRoundPro-Bold"/>
                <a:ea typeface="+mj-ea"/>
                <a:cs typeface="PFBagueRoundPro-Bold"/>
              </a:defRPr>
            </a:lvl1pPr>
          </a:lstStyle>
          <a:p>
            <a:pPr marL="1132840" algn="ctr"/>
            <a:r>
              <a:rPr lang="ru-RU" kern="0" spc="-25" dirty="0"/>
              <a:t>ЧАСТЫЕ</a:t>
            </a:r>
            <a:r>
              <a:rPr lang="ru-RU" kern="0" spc="-5" dirty="0"/>
              <a:t> </a:t>
            </a:r>
            <a:r>
              <a:rPr lang="ru-RU" kern="0" spc="-25" dirty="0"/>
              <a:t>ВОПРОСЫ К УК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3"/>
            <a:ext cx="9143992" cy="685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0196" y="582162"/>
            <a:ext cx="5266386" cy="702945"/>
          </a:xfrm>
          <a:custGeom>
            <a:avLst/>
            <a:gdLst/>
            <a:ahLst/>
            <a:cxnLst/>
            <a:rect l="l" t="t" r="r" b="b"/>
            <a:pathLst>
              <a:path w="4603750" h="702944">
                <a:moveTo>
                  <a:pt x="4252448" y="0"/>
                </a:moveTo>
                <a:lnTo>
                  <a:pt x="351158" y="0"/>
                </a:lnTo>
                <a:lnTo>
                  <a:pt x="322466" y="1169"/>
                </a:lnTo>
                <a:lnTo>
                  <a:pt x="267031" y="10251"/>
                </a:lnTo>
                <a:lnTo>
                  <a:pt x="214809" y="27708"/>
                </a:lnTo>
                <a:lnTo>
                  <a:pt x="166537" y="52803"/>
                </a:lnTo>
                <a:lnTo>
                  <a:pt x="122954" y="84798"/>
                </a:lnTo>
                <a:lnTo>
                  <a:pt x="84797" y="122957"/>
                </a:lnTo>
                <a:lnTo>
                  <a:pt x="52802" y="166540"/>
                </a:lnTo>
                <a:lnTo>
                  <a:pt x="27708" y="214812"/>
                </a:lnTo>
                <a:lnTo>
                  <a:pt x="10251" y="267034"/>
                </a:lnTo>
                <a:lnTo>
                  <a:pt x="1169" y="322470"/>
                </a:lnTo>
                <a:lnTo>
                  <a:pt x="0" y="351172"/>
                </a:lnTo>
                <a:lnTo>
                  <a:pt x="1169" y="379865"/>
                </a:lnTo>
                <a:lnTo>
                  <a:pt x="10251" y="435300"/>
                </a:lnTo>
                <a:lnTo>
                  <a:pt x="27708" y="487523"/>
                </a:lnTo>
                <a:lnTo>
                  <a:pt x="52802" y="535794"/>
                </a:lnTo>
                <a:lnTo>
                  <a:pt x="84797" y="579378"/>
                </a:lnTo>
                <a:lnTo>
                  <a:pt x="122954" y="617536"/>
                </a:lnTo>
                <a:lnTo>
                  <a:pt x="166537" y="649531"/>
                </a:lnTo>
                <a:lnTo>
                  <a:pt x="214809" y="674626"/>
                </a:lnTo>
                <a:lnTo>
                  <a:pt x="267031" y="692083"/>
                </a:lnTo>
                <a:lnTo>
                  <a:pt x="322466" y="701165"/>
                </a:lnTo>
                <a:lnTo>
                  <a:pt x="351158" y="702335"/>
                </a:lnTo>
                <a:lnTo>
                  <a:pt x="4252448" y="702335"/>
                </a:lnTo>
                <a:lnTo>
                  <a:pt x="4309214" y="697717"/>
                </a:lnTo>
                <a:lnTo>
                  <a:pt x="4363135" y="684355"/>
                </a:lnTo>
                <a:lnTo>
                  <a:pt x="4413474" y="662987"/>
                </a:lnTo>
                <a:lnTo>
                  <a:pt x="4459493" y="634350"/>
                </a:lnTo>
                <a:lnTo>
                  <a:pt x="4500455" y="599181"/>
                </a:lnTo>
                <a:lnTo>
                  <a:pt x="4535624" y="558218"/>
                </a:lnTo>
                <a:lnTo>
                  <a:pt x="4564260" y="512198"/>
                </a:lnTo>
                <a:lnTo>
                  <a:pt x="4585628" y="461859"/>
                </a:lnTo>
                <a:lnTo>
                  <a:pt x="4598990" y="407938"/>
                </a:lnTo>
                <a:lnTo>
                  <a:pt x="4603607" y="351162"/>
                </a:lnTo>
                <a:lnTo>
                  <a:pt x="4602437" y="322470"/>
                </a:lnTo>
                <a:lnTo>
                  <a:pt x="4593356" y="267034"/>
                </a:lnTo>
                <a:lnTo>
                  <a:pt x="4575899" y="214812"/>
                </a:lnTo>
                <a:lnTo>
                  <a:pt x="4550805" y="166540"/>
                </a:lnTo>
                <a:lnTo>
                  <a:pt x="4518810" y="122957"/>
                </a:lnTo>
                <a:lnTo>
                  <a:pt x="4480652" y="84798"/>
                </a:lnTo>
                <a:lnTo>
                  <a:pt x="4437069" y="52803"/>
                </a:lnTo>
                <a:lnTo>
                  <a:pt x="4388798" y="27708"/>
                </a:lnTo>
                <a:lnTo>
                  <a:pt x="4336576" y="10251"/>
                </a:lnTo>
                <a:lnTo>
                  <a:pt x="4281141" y="1169"/>
                </a:lnTo>
                <a:lnTo>
                  <a:pt x="4252448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7417" y="483834"/>
            <a:ext cx="5929165" cy="788035"/>
          </a:xfrm>
          <a:prstGeom prst="rect">
            <a:avLst/>
          </a:prstGeom>
        </p:spPr>
        <p:txBody>
          <a:bodyPr vert="horz" wrap="square" lIns="0" tIns="220279" rIns="0" bIns="0" rtlCol="0">
            <a:spAutoFit/>
          </a:bodyPr>
          <a:lstStyle/>
          <a:p>
            <a:pPr marL="1132840">
              <a:lnSpc>
                <a:spcPct val="100000"/>
              </a:lnSpc>
            </a:pPr>
            <a:r>
              <a:rPr spc="-25" dirty="0"/>
              <a:t>ЧАСТЫЕ</a:t>
            </a:r>
            <a:r>
              <a:rPr spc="-5" dirty="0"/>
              <a:t> </a:t>
            </a:r>
            <a:r>
              <a:rPr spc="-25" dirty="0"/>
              <a:t>ВОПРОСЫ</a:t>
            </a:r>
          </a:p>
        </p:txBody>
      </p:sp>
      <p:sp>
        <p:nvSpPr>
          <p:cNvPr id="6" name="object 6"/>
          <p:cNvSpPr/>
          <p:nvPr/>
        </p:nvSpPr>
        <p:spPr>
          <a:xfrm>
            <a:off x="549955" y="174447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56" y="0"/>
                </a:moveTo>
                <a:lnTo>
                  <a:pt x="99789" y="6940"/>
                </a:lnTo>
                <a:lnTo>
                  <a:pt x="62577" y="25325"/>
                </a:lnTo>
                <a:lnTo>
                  <a:pt x="32391" y="53321"/>
                </a:lnTo>
                <a:lnTo>
                  <a:pt x="11139" y="89081"/>
                </a:lnTo>
                <a:lnTo>
                  <a:pt x="730" y="130757"/>
                </a:lnTo>
                <a:lnTo>
                  <a:pt x="0" y="145645"/>
                </a:lnTo>
                <a:lnTo>
                  <a:pt x="889" y="160237"/>
                </a:lnTo>
                <a:lnTo>
                  <a:pt x="11770" y="201166"/>
                </a:lnTo>
                <a:lnTo>
                  <a:pt x="33515" y="236337"/>
                </a:lnTo>
                <a:lnTo>
                  <a:pt x="64250" y="263831"/>
                </a:lnTo>
                <a:lnTo>
                  <a:pt x="102105" y="281732"/>
                </a:lnTo>
                <a:lnTo>
                  <a:pt x="145207" y="288124"/>
                </a:lnTo>
                <a:lnTo>
                  <a:pt x="159836" y="287274"/>
                </a:lnTo>
                <a:lnTo>
                  <a:pt x="200879" y="276478"/>
                </a:lnTo>
                <a:lnTo>
                  <a:pt x="236156" y="254793"/>
                </a:lnTo>
                <a:lnTo>
                  <a:pt x="263741" y="224123"/>
                </a:lnTo>
                <a:lnTo>
                  <a:pt x="281704" y="186369"/>
                </a:lnTo>
                <a:lnTo>
                  <a:pt x="288120" y="143434"/>
                </a:lnTo>
                <a:lnTo>
                  <a:pt x="287318" y="128759"/>
                </a:lnTo>
                <a:lnTo>
                  <a:pt x="276625" y="87578"/>
                </a:lnTo>
                <a:lnTo>
                  <a:pt x="255013" y="52172"/>
                </a:lnTo>
                <a:lnTo>
                  <a:pt x="224421" y="24481"/>
                </a:lnTo>
                <a:lnTo>
                  <a:pt x="186788" y="6443"/>
                </a:lnTo>
                <a:lnTo>
                  <a:pt x="14405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1040" y="1757638"/>
            <a:ext cx="7984490" cy="366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75" b="1" spc="-15" baseline="3367" dirty="0">
                <a:solidFill>
                  <a:srgbClr val="FEFEFE"/>
                </a:solidFill>
                <a:latin typeface="PFBagueRoundPro-Bold"/>
                <a:cs typeface="PFBagueRoundPro-Bold"/>
              </a:rPr>
              <a:t>3	</a:t>
            </a:r>
            <a:r>
              <a:rPr sz="1800" b="1" spc="-10" dirty="0">
                <a:latin typeface="PFBagueRoundPro-Bold"/>
                <a:cs typeface="PFBagueRoundPro-Bold"/>
              </a:rPr>
              <a:t>ЕСТЬ ЛИ ПЕРСПЕКТИВЫ РОС</a:t>
            </a:r>
            <a:r>
              <a:rPr sz="1800" b="1" spc="-75" dirty="0">
                <a:latin typeface="PFBagueRoundPro-Bold"/>
                <a:cs typeface="PFBagueRoundPro-Bold"/>
              </a:rPr>
              <a:t>Т</a:t>
            </a:r>
            <a:r>
              <a:rPr sz="1800" b="1" dirty="0">
                <a:latin typeface="PFBagueRoundPro-Bold"/>
                <a:cs typeface="PFBagueRoundPro-Bold"/>
              </a:rPr>
              <a:t>А У ОТКРЫ</a:t>
            </a:r>
            <a:r>
              <a:rPr sz="1800" b="1" spc="-90" dirty="0">
                <a:latin typeface="PFBagueRoundPro-Bold"/>
                <a:cs typeface="PFBagueRoundPro-Bold"/>
              </a:rPr>
              <a:t>Т</a:t>
            </a:r>
            <a:r>
              <a:rPr sz="1800" b="1" dirty="0">
                <a:latin typeface="PFBagueRoundPro-Bold"/>
                <a:cs typeface="PFBagueRoundPro-Bold"/>
              </a:rPr>
              <a:t>ОЙ СТ</a:t>
            </a:r>
            <a:r>
              <a:rPr sz="1800" b="1" spc="-55" dirty="0">
                <a:latin typeface="PFBagueRoundPro-Bold"/>
                <a:cs typeface="PFBagueRoundPro-Bold"/>
              </a:rPr>
              <a:t>У</a:t>
            </a:r>
            <a:r>
              <a:rPr sz="1800" b="1" dirty="0">
                <a:latin typeface="PFBagueRoundPro-Bold"/>
                <a:cs typeface="PFBagueRoundPro-Bold"/>
              </a:rPr>
              <a:t>ДИИ?</a:t>
            </a:r>
            <a:endParaRPr sz="1800">
              <a:latin typeface="PFBagueRoundPro-Bold"/>
              <a:cs typeface="PFBagueRoundPro-Bold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500">
              <a:latin typeface="Times New Roman"/>
              <a:cs typeface="Times New Roman"/>
            </a:endParaRPr>
          </a:p>
          <a:p>
            <a:pPr marL="299085" marR="245745">
              <a:lnSpc>
                <a:spcPts val="1660"/>
              </a:lnSpc>
            </a:pPr>
            <a:r>
              <a:rPr sz="1400" dirty="0">
                <a:latin typeface="PFBagueRoundPro-Regular"/>
                <a:cs typeface="PFBagueRoundPro-Regular"/>
              </a:rPr>
              <a:t>Как уже было с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азано выше, </a:t>
            </a:r>
            <a:r>
              <a:rPr sz="1400" spc="-60" dirty="0">
                <a:latin typeface="PFBagueRoundPro-Regular"/>
                <a:cs typeface="PFBagueRoundPro-Regular"/>
              </a:rPr>
              <a:t>г</a:t>
            </a:r>
            <a:r>
              <a:rPr sz="1400" dirty="0">
                <a:latin typeface="PFBagueRoundPro-Regular"/>
                <a:cs typeface="PFBagueRoundPro-Regular"/>
              </a:rPr>
              <a:t>оловной офис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напрямую заин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ере</a:t>
            </a:r>
            <a:r>
              <a:rPr sz="1400" spc="-30" dirty="0">
                <a:latin typeface="PFBagueRoundPro-Regular"/>
                <a:cs typeface="PFBagueRoundPro-Regular"/>
              </a:rPr>
              <a:t>с</a:t>
            </a:r>
            <a:r>
              <a:rPr sz="1400" dirty="0">
                <a:latin typeface="PFBagueRoundPro-Regular"/>
                <a:cs typeface="PFBagueRoundPro-Regular"/>
              </a:rPr>
              <a:t>ован в рос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 бизнеса партнё</a:t>
            </a:r>
            <a:r>
              <a:rPr sz="1400" spc="-30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а. Поэ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ому наша задача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- </a:t>
            </a:r>
            <a:r>
              <a:rPr sz="1400" spc="-15" dirty="0">
                <a:latin typeface="PFBagueRoundPro-Regular"/>
                <a:cs typeface="PFBagueRoundPro-Regular"/>
              </a:rPr>
              <a:t>у</a:t>
            </a:r>
            <a:r>
              <a:rPr sz="1400" dirty="0">
                <a:latin typeface="PFBagueRoundPro-Regular"/>
                <a:cs typeface="PFBagueRoundPro-Regular"/>
              </a:rPr>
              <a:t>спешное открытие первой студии с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после</a:t>
            </a:r>
            <a:r>
              <a:rPr sz="1400" spc="10" dirty="0">
                <a:latin typeface="PFBagueRoundPro-Regular"/>
                <a:cs typeface="PFBagueRoundPro-Regular"/>
              </a:rPr>
              <a:t>д</a:t>
            </a:r>
            <a:r>
              <a:rPr sz="1400" dirty="0">
                <a:latin typeface="PFBagueRoundPro-Regular"/>
                <a:cs typeface="PFBagueRoundPro-Regular"/>
              </a:rPr>
              <a:t>ующим масш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абированием сети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spc="-30" dirty="0">
                <a:latin typeface="PFBagueRoundPro-Regular"/>
                <a:cs typeface="PFBagueRoundPro-Regular"/>
              </a:rPr>
              <a:t>D</a:t>
            </a:r>
            <a:r>
              <a:rPr sz="1400" dirty="0">
                <a:latin typeface="PFBagueRoundPro-Regular"/>
                <a:cs typeface="PFBagueRoundPro-Regular"/>
              </a:rPr>
              <a:t>AR </a:t>
            </a:r>
            <a:r>
              <a:rPr sz="1400" spc="-30" dirty="0">
                <a:latin typeface="PFBagueRoundPro-Regular"/>
                <a:cs typeface="PFBagueRoundPro-Regular"/>
              </a:rPr>
              <a:t>D</a:t>
            </a:r>
            <a:r>
              <a:rPr sz="1400" dirty="0">
                <a:latin typeface="PFBagueRoundPro-Regular"/>
                <a:cs typeface="PFBagueRoundPro-Regular"/>
              </a:rPr>
              <a:t>A</a:t>
            </a:r>
            <a:r>
              <a:rPr sz="1400" spc="-30" dirty="0">
                <a:latin typeface="PFBagueRoundPro-Regular"/>
                <a:cs typeface="PFBagueRoundPro-Regular"/>
              </a:rPr>
              <a:t>R</a:t>
            </a:r>
            <a:r>
              <a:rPr sz="1400" dirty="0">
                <a:latin typeface="PFBagueRoundPro-Regular"/>
                <a:cs typeface="PFBagueRoundPro-Regular"/>
              </a:rPr>
              <a:t>Y в регионе.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При </a:t>
            </a:r>
            <a:r>
              <a:rPr sz="1400" spc="-15" dirty="0">
                <a:latin typeface="PFBagueRoundPro-Regular"/>
                <a:cs typeface="PFBagueRoundPro-Regular"/>
              </a:rPr>
              <a:t>у</a:t>
            </a:r>
            <a:r>
              <a:rPr sz="1400" dirty="0">
                <a:latin typeface="PFBagueRoundPro-Regular"/>
                <a:cs typeface="PFBagueRoundPro-Regular"/>
              </a:rPr>
              <a:t>спешном открытии первой 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очки мы </a:t>
            </a:r>
            <a:r>
              <a:rPr sz="1400" spc="-15" dirty="0">
                <a:latin typeface="PFBagueRoundPro-Regular"/>
                <a:cs typeface="PFBagueRoundPro-Regular"/>
              </a:rPr>
              <a:t>б</a:t>
            </a:r>
            <a:r>
              <a:rPr sz="1400" dirty="0">
                <a:latin typeface="PFBagueRoundPro-Regular"/>
                <a:cs typeface="PFBagueRoundPro-Regular"/>
              </a:rPr>
              <a:t>удем нас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оя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ельно ре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омендовать партнёру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быс</a:t>
            </a:r>
            <a:r>
              <a:rPr sz="1400" spc="-7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ро масш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абироваться за счёт привлеченных инвестиций. При э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ом на после</a:t>
            </a:r>
            <a:r>
              <a:rPr sz="1400" spc="10" dirty="0">
                <a:latin typeface="PFBagueRoundPro-Regular"/>
                <a:cs typeface="PFBagueRoundPro-Regular"/>
              </a:rPr>
              <a:t>д</a:t>
            </a:r>
            <a:r>
              <a:rPr sz="1400" dirty="0">
                <a:latin typeface="PFBagueRoundPro-Regular"/>
                <a:cs typeface="PFBagueRoundPro-Regular"/>
              </a:rPr>
              <a:t>ующие студии паушальный взнос снижен и </a:t>
            </a:r>
            <a:r>
              <a:rPr sz="1400" spc="-30" dirty="0">
                <a:latin typeface="PFBagueRoundPro-Regular"/>
                <a:cs typeface="PFBagueRoundPro-Regular"/>
              </a:rPr>
              <a:t>с</a:t>
            </a:r>
            <a:r>
              <a:rPr sz="1400" dirty="0">
                <a:latin typeface="PFBagueRoundPro-Regular"/>
                <a:cs typeface="PFBagueRoundPro-Regular"/>
              </a:rPr>
              <a:t>ос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авляет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50% от первоначальной с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оимости.</a:t>
            </a:r>
            <a:endParaRPr sz="1400">
              <a:latin typeface="PFBagueRoundPro-Regular"/>
              <a:cs typeface="PFBagueRoundPro-Regula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299085" marR="1077595">
              <a:lnSpc>
                <a:spcPct val="103200"/>
              </a:lnSpc>
            </a:pPr>
            <a:r>
              <a:rPr sz="1400" b="1" dirty="0">
                <a:latin typeface="PFBagueRoundPro-Bold"/>
                <a:cs typeface="PFBagueRoundPro-Bold"/>
              </a:rPr>
              <a:t>Кроме </a:t>
            </a:r>
            <a:r>
              <a:rPr sz="1400" b="1" spc="-30" dirty="0">
                <a:latin typeface="PFBagueRoundPro-Bold"/>
                <a:cs typeface="PFBagueRoundPro-Bold"/>
              </a:rPr>
              <a:t>к</a:t>
            </a:r>
            <a:r>
              <a:rPr sz="1400" b="1" dirty="0">
                <a:latin typeface="PFBagueRoundPro-Bold"/>
                <a:cs typeface="PFBagueRoundPro-Bold"/>
              </a:rPr>
              <a:t>оличественно</a:t>
            </a:r>
            <a:r>
              <a:rPr sz="1400" b="1" spc="-60" dirty="0">
                <a:latin typeface="PFBagueRoundPro-Bold"/>
                <a:cs typeface="PFBagueRoundPro-Bold"/>
              </a:rPr>
              <a:t>г</a:t>
            </a:r>
            <a:r>
              <a:rPr sz="1400" b="1" dirty="0">
                <a:latin typeface="PFBagueRoundPro-Bold"/>
                <a:cs typeface="PFBagueRoundPro-Bold"/>
              </a:rPr>
              <a:t>о рос</a:t>
            </a:r>
            <a:r>
              <a:rPr sz="1400" b="1" spc="-60" dirty="0">
                <a:latin typeface="PFBagueRoundPro-Bold"/>
                <a:cs typeface="PFBagueRoundPro-Bold"/>
              </a:rPr>
              <a:t>т</a:t>
            </a:r>
            <a:r>
              <a:rPr sz="1400" b="1" dirty="0">
                <a:latin typeface="PFBagueRoundPro-Bold"/>
                <a:cs typeface="PFBagueRoundPro-Bold"/>
              </a:rPr>
              <a:t>а студий, мы</a:t>
            </a:r>
            <a:r>
              <a:rPr sz="1400" b="1" spc="-5" dirty="0">
                <a:latin typeface="PFBagueRoundPro-Bold"/>
                <a:cs typeface="PFBagueRoundPro-Bold"/>
              </a:rPr>
              <a:t> </a:t>
            </a:r>
            <a:r>
              <a:rPr sz="1400" b="1" spc="-30" dirty="0">
                <a:latin typeface="PFBagueRoundPro-Bold"/>
                <a:cs typeface="PFBagueRoundPro-Bold"/>
              </a:rPr>
              <a:t>р</a:t>
            </a:r>
            <a:r>
              <a:rPr sz="1400" b="1" dirty="0">
                <a:latin typeface="PFBagueRoundPro-Bold"/>
                <a:cs typeface="PFBagueRoundPro-Bold"/>
              </a:rPr>
              <a:t>або</a:t>
            </a:r>
            <a:r>
              <a:rPr sz="1400" b="1" spc="-60" dirty="0">
                <a:latin typeface="PFBagueRoundPro-Bold"/>
                <a:cs typeface="PFBagueRoundPro-Bold"/>
              </a:rPr>
              <a:t>т</a:t>
            </a:r>
            <a:r>
              <a:rPr sz="1400" b="1" dirty="0">
                <a:latin typeface="PFBagueRoundPro-Bold"/>
                <a:cs typeface="PFBagueRoundPro-Bold"/>
              </a:rPr>
              <a:t>аем над увеличением</a:t>
            </a:r>
            <a:r>
              <a:rPr sz="1400" b="1" spc="-5" dirty="0">
                <a:latin typeface="PFBagueRoundPro-Bold"/>
                <a:cs typeface="PFBagueRoundPro-Bold"/>
              </a:rPr>
              <a:t> </a:t>
            </a:r>
            <a:r>
              <a:rPr sz="1400" b="1" dirty="0">
                <a:latin typeface="PFBagueRoundPro-Bold"/>
                <a:cs typeface="PFBagueRoundPro-Bold"/>
              </a:rPr>
              <a:t>прибыли в</a:t>
            </a:r>
            <a:r>
              <a:rPr sz="1400" b="1" spc="-15" dirty="0">
                <a:latin typeface="PFBagueRoundPro-Bold"/>
                <a:cs typeface="PFBagueRoundPro-Bold"/>
              </a:rPr>
              <a:t>н</a:t>
            </a:r>
            <a:r>
              <a:rPr sz="1400" b="1" dirty="0">
                <a:latin typeface="PFBagueRoundPro-Bold"/>
                <a:cs typeface="PFBagueRoundPro-Bold"/>
              </a:rPr>
              <a:t>у</a:t>
            </a:r>
            <a:r>
              <a:rPr sz="1400" b="1" spc="-85" dirty="0">
                <a:latin typeface="PFBagueRoundPro-Bold"/>
                <a:cs typeface="PFBagueRoundPro-Bold"/>
              </a:rPr>
              <a:t>т</a:t>
            </a:r>
            <a:r>
              <a:rPr sz="1400" b="1" dirty="0">
                <a:latin typeface="PFBagueRoundPro-Bold"/>
                <a:cs typeface="PFBagueRoundPro-Bold"/>
              </a:rPr>
              <a:t>ри студии,</a:t>
            </a:r>
            <a:r>
              <a:rPr sz="1400" b="1" spc="-5" dirty="0">
                <a:latin typeface="PFBagueRoundPro-Bold"/>
                <a:cs typeface="PFBagueRoundPro-Bold"/>
              </a:rPr>
              <a:t> </a:t>
            </a:r>
            <a:r>
              <a:rPr sz="1400" b="1" dirty="0">
                <a:latin typeface="PFBagueRoundPro-Bold"/>
                <a:cs typeface="PFBagueRoundPro-Bold"/>
              </a:rPr>
              <a:t>в </a:t>
            </a:r>
            <a:r>
              <a:rPr sz="1400" b="1" spc="-45" dirty="0">
                <a:latin typeface="PFBagueRoundPro-Bold"/>
                <a:cs typeface="PFBagueRoundPro-Bold"/>
              </a:rPr>
              <a:t>т</a:t>
            </a:r>
            <a:r>
              <a:rPr sz="1400" b="1" dirty="0">
                <a:latin typeface="PFBagueRoundPro-Bold"/>
                <a:cs typeface="PFBagueRoundPro-Bold"/>
              </a:rPr>
              <a:t>ом числе:</a:t>
            </a:r>
            <a:endParaRPr sz="1400">
              <a:latin typeface="PFBagueRoundPro-Bold"/>
              <a:cs typeface="PFBagueRoundPro-Bold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450">
              <a:latin typeface="Times New Roman"/>
              <a:cs typeface="Times New Roman"/>
            </a:endParaRPr>
          </a:p>
          <a:p>
            <a:pPr marL="756285" indent="-457200">
              <a:lnSpc>
                <a:spcPct val="100000"/>
              </a:lnSpc>
              <a:buFont typeface="PFBagueRoundPro-Bold"/>
              <a:buAutoNum type="alphaLcParenR"/>
              <a:tabLst>
                <a:tab pos="756920" algn="l"/>
              </a:tabLst>
            </a:pPr>
            <a:r>
              <a:rPr sz="1400" spc="-45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або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аем с про</a:t>
            </a:r>
            <a:r>
              <a:rPr sz="1400" spc="10" dirty="0">
                <a:latin typeface="PFBagueRoundPro-Regular"/>
                <a:cs typeface="PFBagueRoundPro-Regular"/>
              </a:rPr>
              <a:t>д</a:t>
            </a:r>
            <a:r>
              <a:rPr sz="1400" dirty="0">
                <a:latin typeface="PFBagueRoundPro-Regular"/>
                <a:cs typeface="PFBagueRoundPro-Regular"/>
              </a:rPr>
              <a:t>ук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овой ма</a:t>
            </a:r>
            <a:r>
              <a:rPr sz="1400" spc="-7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рицей и скрип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ами продаж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для увеличения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средне</a:t>
            </a:r>
            <a:r>
              <a:rPr sz="1400" spc="-60" dirty="0">
                <a:latin typeface="PFBagueRoundPro-Regular"/>
                <a:cs typeface="PFBagueRoundPro-Regular"/>
              </a:rPr>
              <a:t>г</a:t>
            </a:r>
            <a:r>
              <a:rPr sz="1400" dirty="0">
                <a:latin typeface="PFBagueRoundPro-Regular"/>
                <a:cs typeface="PFBagueRoundPro-Regular"/>
              </a:rPr>
              <a:t>о че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а.</a:t>
            </a:r>
            <a:endParaRPr sz="1400">
              <a:latin typeface="PFBagueRoundPro-Regular"/>
              <a:cs typeface="PFBagueRoundPro-Regular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Font typeface="PFBagueRoundPro-Bold"/>
              <a:buAutoNum type="alphaLcParenR"/>
            </a:pPr>
            <a:endParaRPr sz="1500">
              <a:latin typeface="Times New Roman"/>
              <a:cs typeface="Times New Roman"/>
            </a:endParaRPr>
          </a:p>
          <a:p>
            <a:pPr marL="756285" marR="360045" indent="-457200">
              <a:lnSpc>
                <a:spcPct val="99000"/>
              </a:lnSpc>
              <a:buFont typeface="PFBagueRoundPro-Bold"/>
              <a:buAutoNum type="alphaLcParenR"/>
              <a:tabLst>
                <a:tab pos="756920" algn="l"/>
              </a:tabLst>
            </a:pPr>
            <a:r>
              <a:rPr sz="1400" dirty="0">
                <a:latin typeface="PFBagueRoundPro-Regular"/>
                <a:cs typeface="PFBagueRoundPro-Regular"/>
              </a:rPr>
              <a:t>Преоб</a:t>
            </a:r>
            <a:r>
              <a:rPr sz="1400" spc="-30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аз</a:t>
            </a:r>
            <a:r>
              <a:rPr sz="1400" spc="-15" dirty="0">
                <a:latin typeface="PFBagueRoundPro-Regular"/>
                <a:cs typeface="PFBagueRoundPro-Regular"/>
              </a:rPr>
              <a:t>у</a:t>
            </a:r>
            <a:r>
              <a:rPr sz="1400" dirty="0">
                <a:latin typeface="PFBagueRoundPro-Regular"/>
                <a:cs typeface="PFBagueRoundPro-Regular"/>
              </a:rPr>
              <a:t>ем действующие студии в о</a:t>
            </a:r>
            <a:r>
              <a:rPr sz="1400" spc="-15" dirty="0">
                <a:latin typeface="PFBagueRoundPro-Regular"/>
                <a:cs typeface="PFBagueRoundPro-Regular"/>
              </a:rPr>
              <a:t>б</a:t>
            </a:r>
            <a:r>
              <a:rPr sz="1400" dirty="0">
                <a:latin typeface="PFBagueRoundPro-Regular"/>
                <a:cs typeface="PFBagueRoundPro-Regular"/>
              </a:rPr>
              <a:t>учающие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цен</a:t>
            </a:r>
            <a:r>
              <a:rPr sz="1400" spc="-7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ры, предвари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ельно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проведя под</a:t>
            </a:r>
            <a:r>
              <a:rPr sz="1400" spc="-60" dirty="0">
                <a:latin typeface="PFBagueRoundPro-Regular"/>
                <a:cs typeface="PFBagueRoundPro-Regular"/>
              </a:rPr>
              <a:t>г</a:t>
            </a:r>
            <a:r>
              <a:rPr sz="1400" dirty="0">
                <a:latin typeface="PFBagueRoundPro-Regular"/>
                <a:cs typeface="PFBagueRoundPro-Regular"/>
              </a:rPr>
              <a:t>о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овку преподава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еля в вашей студии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spc="-30" dirty="0">
                <a:latin typeface="PFBagueRoundPro-Regular"/>
                <a:cs typeface="PFBagueRoundPro-Regular"/>
              </a:rPr>
              <a:t>D</a:t>
            </a:r>
            <a:r>
              <a:rPr sz="1400" dirty="0">
                <a:latin typeface="PFBagueRoundPro-Regular"/>
                <a:cs typeface="PFBagueRoundPro-Regular"/>
              </a:rPr>
              <a:t>AR </a:t>
            </a:r>
            <a:r>
              <a:rPr sz="1400" spc="-30" dirty="0">
                <a:latin typeface="PFBagueRoundPro-Regular"/>
                <a:cs typeface="PFBagueRoundPro-Regular"/>
              </a:rPr>
              <a:t>D</a:t>
            </a:r>
            <a:r>
              <a:rPr sz="1400" dirty="0">
                <a:latin typeface="PFBagueRoundPro-Regular"/>
                <a:cs typeface="PFBagueRoundPro-Regular"/>
              </a:rPr>
              <a:t>A</a:t>
            </a:r>
            <a:r>
              <a:rPr sz="1400" spc="-30" dirty="0">
                <a:latin typeface="PFBagueRoundPro-Regular"/>
                <a:cs typeface="PFBagueRoundPro-Regular"/>
              </a:rPr>
              <a:t>R</a:t>
            </a:r>
            <a:r>
              <a:rPr sz="1400" dirty="0">
                <a:latin typeface="PFBagueRoundPro-Regular"/>
                <a:cs typeface="PFBagueRoundPro-Regular"/>
              </a:rPr>
              <a:t>Y для 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</a:t>
            </a:r>
            <a:r>
              <a:rPr sz="1400" spc="-60" dirty="0">
                <a:latin typeface="PFBagueRoundPro-Regular"/>
                <a:cs typeface="PFBagueRoundPro-Regular"/>
              </a:rPr>
              <a:t>г</a:t>
            </a:r>
            <a:r>
              <a:rPr sz="1400" dirty="0">
                <a:latin typeface="PFBagueRoundPro-Regular"/>
                <a:cs typeface="PFBagueRoundPro-Regular"/>
              </a:rPr>
              <a:t>о, ч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обы партнёр за</a:t>
            </a:r>
            <a:r>
              <a:rPr sz="1400" spc="-30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абатывал </a:t>
            </a:r>
            <a:r>
              <a:rPr sz="1400" spc="-6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акже на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о</a:t>
            </a:r>
            <a:r>
              <a:rPr sz="1400" spc="-15" dirty="0">
                <a:latin typeface="PFBagueRoundPro-Regular"/>
                <a:cs typeface="PFBagueRoundPro-Regular"/>
              </a:rPr>
              <a:t>б</a:t>
            </a:r>
            <a:r>
              <a:rPr sz="1400" dirty="0">
                <a:latin typeface="PFBagueRoundPro-Regular"/>
                <a:cs typeface="PFBagueRoundPro-Regular"/>
              </a:rPr>
              <a:t>учении массажис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ов.</a:t>
            </a:r>
            <a:endParaRPr sz="1400">
              <a:latin typeface="PFBagueRoundPro-Regular"/>
              <a:cs typeface="PFBagueRoundPro-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747684" y="6562648"/>
            <a:ext cx="19367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14</a:t>
            </a:fld>
            <a:endParaRPr spc="15" dirty="0"/>
          </a:p>
        </p:txBody>
      </p:sp>
      <p:sp>
        <p:nvSpPr>
          <p:cNvPr id="8" name="object 8"/>
          <p:cNvSpPr txBox="1"/>
          <p:nvPr/>
        </p:nvSpPr>
        <p:spPr>
          <a:xfrm>
            <a:off x="907742" y="5648811"/>
            <a:ext cx="23525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PFBagueRoundPro-Bold"/>
                <a:cs typeface="PFBagueRoundPro-Bold"/>
              </a:rPr>
              <a:t>c)</a:t>
            </a:r>
            <a:endParaRPr sz="1400" dirty="0">
              <a:latin typeface="PFBagueRoundPro-Bold"/>
              <a:cs typeface="PFBagueRoundPro-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4916" y="5645294"/>
            <a:ext cx="6382385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70"/>
              </a:lnSpc>
            </a:pPr>
            <a:r>
              <a:rPr sz="1400" dirty="0">
                <a:latin typeface="PFBagueRoundPro-Regular"/>
                <a:cs typeface="PFBagueRoundPro-Regular"/>
              </a:rPr>
              <a:t>Зап</a:t>
            </a:r>
            <a:r>
              <a:rPr sz="1400" spc="-15" dirty="0">
                <a:latin typeface="PFBagueRoundPro-Regular"/>
                <a:cs typeface="PFBagueRoundPro-Regular"/>
              </a:rPr>
              <a:t>у</a:t>
            </a:r>
            <a:r>
              <a:rPr sz="1400" dirty="0">
                <a:latin typeface="PFBagueRoundPro-Regular"/>
                <a:cs typeface="PFBagueRoundPro-Regular"/>
              </a:rPr>
              <a:t>с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аем партнёрскую про</a:t>
            </a:r>
            <a:r>
              <a:rPr sz="1400" spc="-60" dirty="0">
                <a:latin typeface="PFBagueRoundPro-Regular"/>
                <a:cs typeface="PFBagueRoundPro-Regular"/>
              </a:rPr>
              <a:t>г</a:t>
            </a:r>
            <a:r>
              <a:rPr sz="1400" spc="-30" dirty="0">
                <a:latin typeface="PFBagueRoundPro-Regular"/>
                <a:cs typeface="PFBagueRoundPro-Regular"/>
              </a:rPr>
              <a:t>р</a:t>
            </a:r>
            <a:r>
              <a:rPr sz="1400" dirty="0">
                <a:latin typeface="PFBagueRoundPro-Regular"/>
                <a:cs typeface="PFBagueRoundPro-Regular"/>
              </a:rPr>
              <a:t>амму для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продажи инфопро</a:t>
            </a:r>
            <a:r>
              <a:rPr sz="1400" spc="10" dirty="0">
                <a:latin typeface="PFBagueRoundPro-Regular"/>
                <a:cs typeface="PFBagueRoundPro-Regular"/>
              </a:rPr>
              <a:t>д</a:t>
            </a:r>
            <a:r>
              <a:rPr sz="1400" dirty="0">
                <a:latin typeface="PFBagueRoundPro-Regular"/>
                <a:cs typeface="PFBagueRoundPro-Regular"/>
              </a:rPr>
              <a:t>ук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ов  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онечным по</a:t>
            </a:r>
            <a:r>
              <a:rPr sz="1400" spc="-70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реби</a:t>
            </a:r>
            <a:r>
              <a:rPr sz="1400" spc="-45" dirty="0">
                <a:latin typeface="PFBagueRoundPro-Regular"/>
                <a:cs typeface="PFBagueRoundPro-Regular"/>
              </a:rPr>
              <a:t>т</a:t>
            </a:r>
            <a:r>
              <a:rPr sz="1400" dirty="0">
                <a:latin typeface="PFBagueRoundPro-Regular"/>
                <a:cs typeface="PFBagueRoundPro-Regular"/>
              </a:rPr>
              <a:t>елям в ло</a:t>
            </a:r>
            <a:r>
              <a:rPr sz="1400" spc="-30" dirty="0">
                <a:latin typeface="PFBagueRoundPro-Regular"/>
                <a:cs typeface="PFBagueRoundPro-Regular"/>
              </a:rPr>
              <a:t>к</a:t>
            </a:r>
            <a:r>
              <a:rPr sz="1400" dirty="0">
                <a:latin typeface="PFBagueRoundPro-Regular"/>
                <a:cs typeface="PFBagueRoundPro-Regular"/>
              </a:rPr>
              <a:t>альных</a:t>
            </a:r>
            <a:r>
              <a:rPr sz="1400" spc="-5" dirty="0">
                <a:latin typeface="PFBagueRoundPro-Regular"/>
                <a:cs typeface="PFBagueRoundPro-Regular"/>
              </a:rPr>
              <a:t> </a:t>
            </a:r>
            <a:r>
              <a:rPr sz="1400" dirty="0">
                <a:latin typeface="PFBagueRoundPro-Regular"/>
                <a:cs typeface="PFBagueRoundPro-Regular"/>
              </a:rPr>
              <a:t>студия</a:t>
            </a:r>
            <a:r>
              <a:rPr sz="1400" spc="-5" dirty="0">
                <a:latin typeface="PFBagueRoundPro-Regular"/>
                <a:cs typeface="PFBagueRoundPro-Regular"/>
              </a:rPr>
              <a:t>х</a:t>
            </a:r>
            <a:r>
              <a:rPr sz="1400" dirty="0">
                <a:latin typeface="PFBagueRoundPro-Regular"/>
                <a:cs typeface="PFBagueRoundPro-Regular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2" cy="685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3234" y="262587"/>
            <a:ext cx="5448256" cy="642620"/>
          </a:xfrm>
          <a:custGeom>
            <a:avLst/>
            <a:gdLst/>
            <a:ahLst/>
            <a:cxnLst/>
            <a:rect l="l" t="t" r="r" b="b"/>
            <a:pathLst>
              <a:path w="4603750" h="642619">
                <a:moveTo>
                  <a:pt x="4282570" y="0"/>
                </a:moveTo>
                <a:lnTo>
                  <a:pt x="321040" y="0"/>
                </a:lnTo>
                <a:lnTo>
                  <a:pt x="294809" y="1069"/>
                </a:lnTo>
                <a:lnTo>
                  <a:pt x="244127" y="9372"/>
                </a:lnTo>
                <a:lnTo>
                  <a:pt x="196384" y="25332"/>
                </a:lnTo>
                <a:lnTo>
                  <a:pt x="152253" y="48274"/>
                </a:lnTo>
                <a:lnTo>
                  <a:pt x="112408" y="77525"/>
                </a:lnTo>
                <a:lnTo>
                  <a:pt x="77523" y="112411"/>
                </a:lnTo>
                <a:lnTo>
                  <a:pt x="48273" y="152256"/>
                </a:lnTo>
                <a:lnTo>
                  <a:pt x="25331" y="196388"/>
                </a:lnTo>
                <a:lnTo>
                  <a:pt x="9372" y="244131"/>
                </a:lnTo>
                <a:lnTo>
                  <a:pt x="1069" y="294813"/>
                </a:lnTo>
                <a:lnTo>
                  <a:pt x="0" y="321052"/>
                </a:lnTo>
                <a:lnTo>
                  <a:pt x="1069" y="347282"/>
                </a:lnTo>
                <a:lnTo>
                  <a:pt x="9372" y="397962"/>
                </a:lnTo>
                <a:lnTo>
                  <a:pt x="25331" y="445704"/>
                </a:lnTo>
                <a:lnTo>
                  <a:pt x="48273" y="489834"/>
                </a:lnTo>
                <a:lnTo>
                  <a:pt x="77523" y="529679"/>
                </a:lnTo>
                <a:lnTo>
                  <a:pt x="112408" y="564564"/>
                </a:lnTo>
                <a:lnTo>
                  <a:pt x="152253" y="593814"/>
                </a:lnTo>
                <a:lnTo>
                  <a:pt x="196384" y="616757"/>
                </a:lnTo>
                <a:lnTo>
                  <a:pt x="244127" y="632716"/>
                </a:lnTo>
                <a:lnTo>
                  <a:pt x="294809" y="641019"/>
                </a:lnTo>
                <a:lnTo>
                  <a:pt x="321040" y="642089"/>
                </a:lnTo>
                <a:lnTo>
                  <a:pt x="4282570" y="642089"/>
                </a:lnTo>
                <a:lnTo>
                  <a:pt x="4334467" y="637867"/>
                </a:lnTo>
                <a:lnTo>
                  <a:pt x="4383762" y="625651"/>
                </a:lnTo>
                <a:lnTo>
                  <a:pt x="4429783" y="606116"/>
                </a:lnTo>
                <a:lnTo>
                  <a:pt x="4471855" y="579936"/>
                </a:lnTo>
                <a:lnTo>
                  <a:pt x="4509304" y="547784"/>
                </a:lnTo>
                <a:lnTo>
                  <a:pt x="4541455" y="510335"/>
                </a:lnTo>
                <a:lnTo>
                  <a:pt x="4567636" y="468263"/>
                </a:lnTo>
                <a:lnTo>
                  <a:pt x="4587170" y="422242"/>
                </a:lnTo>
                <a:lnTo>
                  <a:pt x="4599386" y="372947"/>
                </a:lnTo>
                <a:lnTo>
                  <a:pt x="4603607" y="321044"/>
                </a:lnTo>
                <a:lnTo>
                  <a:pt x="4602538" y="294813"/>
                </a:lnTo>
                <a:lnTo>
                  <a:pt x="4594235" y="244131"/>
                </a:lnTo>
                <a:lnTo>
                  <a:pt x="4578276" y="196388"/>
                </a:lnTo>
                <a:lnTo>
                  <a:pt x="4555334" y="152256"/>
                </a:lnTo>
                <a:lnTo>
                  <a:pt x="4526084" y="112411"/>
                </a:lnTo>
                <a:lnTo>
                  <a:pt x="4491199" y="77525"/>
                </a:lnTo>
                <a:lnTo>
                  <a:pt x="4451355" y="48274"/>
                </a:lnTo>
                <a:lnTo>
                  <a:pt x="4407224" y="25332"/>
                </a:lnTo>
                <a:lnTo>
                  <a:pt x="4359482" y="9372"/>
                </a:lnTo>
                <a:lnTo>
                  <a:pt x="4308801" y="1069"/>
                </a:lnTo>
                <a:lnTo>
                  <a:pt x="428257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5910" y="347061"/>
            <a:ext cx="5002903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100" b="1" spc="-25" dirty="0">
                <a:solidFill>
                  <a:srgbClr val="FEFEFE"/>
                </a:solidFill>
                <a:latin typeface="PFBagueRoundPro-Bold"/>
                <a:cs typeface="PFBagueRoundPro-Bold"/>
              </a:rPr>
              <a:t>ОСНОВАТЕЛИ </a:t>
            </a:r>
            <a:r>
              <a:rPr sz="3100" b="1" spc="-25" dirty="0">
                <a:solidFill>
                  <a:srgbClr val="FEFEFE"/>
                </a:solidFill>
                <a:latin typeface="PFBagueRoundPro-Bold"/>
                <a:cs typeface="PFBagueRoundPro-Bold"/>
              </a:rPr>
              <a:t>ПРОЕК</a:t>
            </a:r>
            <a:r>
              <a:rPr sz="3100" b="1" spc="-145" dirty="0">
                <a:solidFill>
                  <a:srgbClr val="FEFEFE"/>
                </a:solidFill>
                <a:latin typeface="PFBagueRoundPro-Bold"/>
                <a:cs typeface="PFBagueRoundPro-Bold"/>
              </a:rPr>
              <a:t>Т</a:t>
            </a:r>
            <a:r>
              <a:rPr sz="3100" b="1" spc="-25" dirty="0">
                <a:solidFill>
                  <a:srgbClr val="FEFEFE"/>
                </a:solidFill>
                <a:latin typeface="PFBagueRoundPro-Bold"/>
                <a:cs typeface="PFBagueRoundPro-Bold"/>
              </a:rPr>
              <a:t>А</a:t>
            </a:r>
            <a:endParaRPr sz="3100" dirty="0">
              <a:latin typeface="PFBagueRoundPro-Bold"/>
              <a:cs typeface="PFBagueRoundPro-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2223803"/>
            <a:ext cx="1659588" cy="165958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41838" y="4148772"/>
            <a:ext cx="2045219" cy="134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ctr">
              <a:lnSpc>
                <a:spcPts val="2035"/>
              </a:lnSpc>
            </a:pPr>
            <a:r>
              <a:rPr sz="1800" b="1" spc="10" dirty="0">
                <a:latin typeface="PFBagueRoundPro-Bold"/>
                <a:cs typeface="PFBagueRoundPro-Bold"/>
              </a:rPr>
              <a:t>Вадим Палий</a:t>
            </a:r>
            <a:endParaRPr sz="1800" dirty="0">
              <a:latin typeface="PFBagueRoundPro-Bold"/>
              <a:cs typeface="PFBagueRoundPro-Bold"/>
            </a:endParaRPr>
          </a:p>
          <a:p>
            <a:pPr marL="12065" marR="5080" indent="6985" algn="ctr">
              <a:lnSpc>
                <a:spcPts val="1280"/>
              </a:lnSpc>
              <a:spcBef>
                <a:spcPts val="1095"/>
              </a:spcBef>
            </a:pPr>
            <a:r>
              <a:rPr sz="1300" dirty="0">
                <a:latin typeface="PFBagueRoundPro-Regular"/>
                <a:cs typeface="PFBagueRoundPro-Regular"/>
              </a:rPr>
              <a:t>Ру</a:t>
            </a:r>
            <a:r>
              <a:rPr sz="1300" spc="-30" dirty="0">
                <a:latin typeface="PFBagueRoundPro-Regular"/>
                <a:cs typeface="PFBagueRoundPro-Regular"/>
              </a:rPr>
              <a:t>к</a:t>
            </a:r>
            <a:r>
              <a:rPr sz="1300" dirty="0">
                <a:latin typeface="PFBagueRoundPro-Regular"/>
                <a:cs typeface="PFBagueRoundPro-Regular"/>
              </a:rPr>
              <a:t>оводи</a:t>
            </a:r>
            <a:r>
              <a:rPr sz="1300" spc="-40" dirty="0">
                <a:latin typeface="PFBagueRoundPro-Regular"/>
                <a:cs typeface="PFBagueRoundPro-Regular"/>
              </a:rPr>
              <a:t>т</a:t>
            </a:r>
            <a:r>
              <a:rPr sz="1300" dirty="0">
                <a:latin typeface="PFBagueRoundPro-Regular"/>
                <a:cs typeface="PFBagueRoundPro-Regular"/>
              </a:rPr>
              <a:t>ель проек</a:t>
            </a:r>
            <a:r>
              <a:rPr sz="1300" spc="-55" dirty="0">
                <a:latin typeface="PFBagueRoundPro-Regular"/>
                <a:cs typeface="PFBagueRoundPro-Regular"/>
              </a:rPr>
              <a:t>т</a:t>
            </a:r>
            <a:r>
              <a:rPr sz="1300" dirty="0">
                <a:latin typeface="PFBagueRoundPro-Regular"/>
                <a:cs typeface="PFBagueRoundPro-Regular"/>
              </a:rPr>
              <a:t>а</a:t>
            </a:r>
            <a:r>
              <a:rPr lang="ru-RU" sz="1300" dirty="0">
                <a:latin typeface="PFBagueRoundPro-Regular"/>
                <a:cs typeface="PFBagueRoundPro-Regular"/>
              </a:rPr>
              <a:t>. Тренер по продажам. </a:t>
            </a:r>
            <a:r>
              <a:rPr lang="ru-RU" sz="1300" dirty="0" err="1">
                <a:latin typeface="PFBagueRoundPro-Regular"/>
                <a:cs typeface="PFBagueRoundPro-Regular"/>
              </a:rPr>
              <a:t>Коуч</a:t>
            </a:r>
            <a:r>
              <a:rPr lang="ru-RU" sz="1300" dirty="0">
                <a:latin typeface="PFBagueRoundPro-Regular"/>
                <a:cs typeface="PFBagueRoundPro-Regular"/>
              </a:rPr>
              <a:t>. Маркетолог</a:t>
            </a:r>
            <a:br>
              <a:rPr lang="ru-RU" sz="1300" dirty="0">
                <a:latin typeface="PFBagueRoundPro-Regular"/>
                <a:cs typeface="PFBagueRoundPro-Regular"/>
              </a:rPr>
            </a:br>
            <a:endParaRPr lang="ru-RU" sz="1100" u="sng" dirty="0">
              <a:latin typeface="PFBagueRoundPro-Regular"/>
              <a:cs typeface="PFBagueRoundPro-Regular"/>
              <a:hlinkClick r:id="rId5"/>
            </a:endParaRPr>
          </a:p>
          <a:p>
            <a:pPr marL="12065" marR="5080" algn="ctr">
              <a:lnSpc>
                <a:spcPts val="1080"/>
              </a:lnSpc>
            </a:pPr>
            <a:r>
              <a:rPr sz="1100" u="sng" dirty="0">
                <a:latin typeface="PFBagueRoundPro-Regular"/>
                <a:cs typeface="PFBagueRoundPro-Regular"/>
                <a:hlinkClick r:id="rId5"/>
              </a:rPr>
              <a:t>https://ww</a:t>
            </a:r>
            <a:r>
              <a:rPr sz="1100" u="sng" spc="-90" dirty="0">
                <a:latin typeface="PFBagueRoundPro-Regular"/>
                <a:cs typeface="PFBagueRoundPro-Regular"/>
                <a:hlinkClick r:id="rId5"/>
              </a:rPr>
              <a:t>w</a:t>
            </a:r>
            <a:r>
              <a:rPr sz="1100" u="sng" dirty="0">
                <a:latin typeface="PFBagueRoundPro-Regular"/>
                <a:cs typeface="PFBagueRoundPro-Regular"/>
                <a:hlinkClick r:id="rId5"/>
              </a:rPr>
              <a:t>.instag</a:t>
            </a:r>
            <a:r>
              <a:rPr sz="1100" u="sng" spc="-45" dirty="0">
                <a:latin typeface="PFBagueRoundPro-Regular"/>
                <a:cs typeface="PFBagueRoundPro-Regular"/>
                <a:hlinkClick r:id="rId5"/>
              </a:rPr>
              <a:t>r</a:t>
            </a:r>
            <a:r>
              <a:rPr sz="1100" u="sng" dirty="0">
                <a:latin typeface="PFBagueRoundPro-Regular"/>
                <a:cs typeface="PFBagueRoundPro-Regular"/>
                <a:hlinkClick r:id="rId5"/>
              </a:rPr>
              <a:t>am.com/vadimpalii/</a:t>
            </a:r>
            <a:endParaRPr sz="1100" u="sng" dirty="0">
              <a:latin typeface="PFBagueRoundPro-Regular"/>
              <a:cs typeface="PFBagueRoundPro-Regula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6243" y="4148772"/>
            <a:ext cx="224536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ts val="2035"/>
              </a:lnSpc>
            </a:pPr>
            <a:r>
              <a:rPr sz="1800" b="1" spc="10" dirty="0">
                <a:latin typeface="PFBagueRoundPro-Bold"/>
                <a:cs typeface="PFBagueRoundPro-Bold"/>
              </a:rPr>
              <a:t>Дарья Орлова</a:t>
            </a:r>
            <a:endParaRPr sz="1800" dirty="0">
              <a:latin typeface="PFBagueRoundPro-Bold"/>
              <a:cs typeface="PFBagueRoundPro-Bold"/>
            </a:endParaRPr>
          </a:p>
          <a:p>
            <a:pPr marL="50165" marR="43180" algn="ctr">
              <a:lnSpc>
                <a:spcPts val="1280"/>
              </a:lnSpc>
              <a:spcBef>
                <a:spcPts val="950"/>
              </a:spcBef>
            </a:pPr>
            <a:r>
              <a:rPr lang="ru-RU" sz="1300" dirty="0">
                <a:latin typeface="PFBagueRoundPro-Regular"/>
                <a:cs typeface="PFBagueRoundPro-Regular"/>
              </a:rPr>
              <a:t>Основатель бренда. Тренер </a:t>
            </a:r>
            <a:r>
              <a:rPr sz="1300" dirty="0">
                <a:latin typeface="PFBagueRoundPro-Regular"/>
                <a:cs typeface="PFBagueRoundPro-Regular"/>
              </a:rPr>
              <a:t>личностно</a:t>
            </a:r>
            <a:r>
              <a:rPr sz="1300" spc="-55" dirty="0">
                <a:latin typeface="PFBagueRoundPro-Regular"/>
                <a:cs typeface="PFBagueRoundPro-Regular"/>
              </a:rPr>
              <a:t>г</a:t>
            </a:r>
            <a:r>
              <a:rPr sz="1300" dirty="0">
                <a:latin typeface="PFBagueRoundPro-Regular"/>
                <a:cs typeface="PFBagueRoundPro-Regular"/>
              </a:rPr>
              <a:t>о рос</a:t>
            </a:r>
            <a:r>
              <a:rPr sz="1300" spc="-55" dirty="0">
                <a:latin typeface="PFBagueRoundPro-Regular"/>
                <a:cs typeface="PFBagueRoundPro-Regular"/>
              </a:rPr>
              <a:t>т</a:t>
            </a:r>
            <a:r>
              <a:rPr sz="1300" dirty="0">
                <a:latin typeface="PFBagueRoundPro-Regular"/>
                <a:cs typeface="PFBagueRoundPro-Regular"/>
              </a:rPr>
              <a:t>а. </a:t>
            </a:r>
            <a:r>
              <a:rPr lang="ru-RU" sz="1300" dirty="0">
                <a:latin typeface="PFBagueRoundPro-Regular"/>
                <a:cs typeface="PFBagueRoundPro-Regular"/>
              </a:rPr>
              <a:t>П</a:t>
            </a:r>
            <a:r>
              <a:rPr sz="1300" dirty="0">
                <a:latin typeface="PFBagueRoundPro-Regular"/>
                <a:cs typeface="PFBagueRoundPro-Regular"/>
              </a:rPr>
              <a:t>реподава</a:t>
            </a:r>
            <a:r>
              <a:rPr sz="1300" spc="-40" dirty="0">
                <a:latin typeface="PFBagueRoundPro-Regular"/>
                <a:cs typeface="PFBagueRoundPro-Regular"/>
              </a:rPr>
              <a:t>т</a:t>
            </a:r>
            <a:r>
              <a:rPr sz="1300" dirty="0">
                <a:latin typeface="PFBagueRoundPro-Regular"/>
                <a:cs typeface="PFBagueRoundPro-Regular"/>
              </a:rPr>
              <a:t>ель массажных </a:t>
            </a:r>
            <a:r>
              <a:rPr sz="1300" spc="-40" dirty="0">
                <a:latin typeface="PFBagueRoundPro-Regular"/>
                <a:cs typeface="PFBagueRoundPro-Regular"/>
              </a:rPr>
              <a:t>т</a:t>
            </a:r>
            <a:r>
              <a:rPr sz="1300" dirty="0">
                <a:latin typeface="PFBagueRoundPro-Regular"/>
                <a:cs typeface="PFBagueRoundPro-Regular"/>
              </a:rPr>
              <a:t>ехник. </a:t>
            </a:r>
            <a:endParaRPr lang="ru-RU" sz="1300" dirty="0">
              <a:latin typeface="PFBagueRoundPro-Regular"/>
              <a:cs typeface="PFBagueRoundPro-Regular"/>
            </a:endParaRPr>
          </a:p>
          <a:p>
            <a:pPr marL="12700" marR="5080" algn="ctr">
              <a:lnSpc>
                <a:spcPts val="1280"/>
              </a:lnSpc>
            </a:pPr>
            <a:endParaRPr lang="ru-RU" sz="1300" u="sng" dirty="0">
              <a:latin typeface="PFBagueRoundPro-Regular"/>
              <a:cs typeface="PFBagueRoundPro-Regular"/>
              <a:hlinkClick r:id="rId6"/>
            </a:endParaRPr>
          </a:p>
          <a:p>
            <a:pPr marL="12700" marR="5080" algn="ctr">
              <a:lnSpc>
                <a:spcPts val="1280"/>
              </a:lnSpc>
            </a:pPr>
            <a:r>
              <a:rPr sz="1100" u="sng" dirty="0">
                <a:latin typeface="PFBagueRoundPro-Regular"/>
                <a:cs typeface="PFBagueRoundPro-Regular"/>
                <a:hlinkClick r:id="rId6"/>
              </a:rPr>
              <a:t>https://ww</a:t>
            </a:r>
            <a:r>
              <a:rPr sz="1100" u="sng" spc="-90" dirty="0">
                <a:latin typeface="PFBagueRoundPro-Regular"/>
                <a:cs typeface="PFBagueRoundPro-Regular"/>
                <a:hlinkClick r:id="rId6"/>
              </a:rPr>
              <a:t>w</a:t>
            </a:r>
            <a:r>
              <a:rPr sz="1100" u="sng" dirty="0">
                <a:latin typeface="PFBagueRoundPro-Regular"/>
                <a:cs typeface="PFBagueRoundPro-Regular"/>
                <a:hlinkClick r:id="rId6"/>
              </a:rPr>
              <a:t>.instag</a:t>
            </a:r>
            <a:r>
              <a:rPr sz="1100" u="sng" spc="-45" dirty="0">
                <a:latin typeface="PFBagueRoundPro-Regular"/>
                <a:cs typeface="PFBagueRoundPro-Regular"/>
                <a:hlinkClick r:id="rId6"/>
              </a:rPr>
              <a:t>r</a:t>
            </a:r>
            <a:r>
              <a:rPr sz="1100" u="sng" dirty="0">
                <a:latin typeface="PFBagueRoundPro-Regular"/>
                <a:cs typeface="PFBagueRoundPro-Regular"/>
                <a:hlinkClick r:id="rId6"/>
              </a:rPr>
              <a:t>am.com/o</a:t>
            </a:r>
            <a:r>
              <a:rPr sz="1100" u="sng" spc="-45" dirty="0">
                <a:latin typeface="PFBagueRoundPro-Regular"/>
                <a:cs typeface="PFBagueRoundPro-Regular"/>
                <a:hlinkClick r:id="rId6"/>
              </a:rPr>
              <a:t>r</a:t>
            </a:r>
            <a:r>
              <a:rPr sz="1100" u="sng" dirty="0">
                <a:latin typeface="PFBagueRoundPro-Regular"/>
                <a:cs typeface="PFBagueRoundPro-Regular"/>
                <a:hlinkClick r:id="rId6"/>
              </a:rPr>
              <a:t>r_da</a:t>
            </a:r>
            <a:endParaRPr sz="1100" u="sng" dirty="0">
              <a:latin typeface="PFBagueRoundPro-Regular"/>
              <a:cs typeface="PFBagueRoundPro-Regular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15</a:t>
            </a:fld>
            <a:endParaRPr spc="15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9" t="19223" r="20202" b="45422"/>
          <a:stretch/>
        </p:blipFill>
        <p:spPr>
          <a:xfrm>
            <a:off x="2422631" y="2218175"/>
            <a:ext cx="1666691" cy="1666691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285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8" y="13110"/>
            <a:ext cx="9143992" cy="685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3234" y="262587"/>
            <a:ext cx="5448256" cy="642620"/>
          </a:xfrm>
          <a:custGeom>
            <a:avLst/>
            <a:gdLst/>
            <a:ahLst/>
            <a:cxnLst/>
            <a:rect l="l" t="t" r="r" b="b"/>
            <a:pathLst>
              <a:path w="4603750" h="642619">
                <a:moveTo>
                  <a:pt x="4282570" y="0"/>
                </a:moveTo>
                <a:lnTo>
                  <a:pt x="321040" y="0"/>
                </a:lnTo>
                <a:lnTo>
                  <a:pt x="294809" y="1069"/>
                </a:lnTo>
                <a:lnTo>
                  <a:pt x="244127" y="9372"/>
                </a:lnTo>
                <a:lnTo>
                  <a:pt x="196384" y="25332"/>
                </a:lnTo>
                <a:lnTo>
                  <a:pt x="152253" y="48274"/>
                </a:lnTo>
                <a:lnTo>
                  <a:pt x="112408" y="77525"/>
                </a:lnTo>
                <a:lnTo>
                  <a:pt x="77523" y="112411"/>
                </a:lnTo>
                <a:lnTo>
                  <a:pt x="48273" y="152256"/>
                </a:lnTo>
                <a:lnTo>
                  <a:pt x="25331" y="196388"/>
                </a:lnTo>
                <a:lnTo>
                  <a:pt x="9372" y="244131"/>
                </a:lnTo>
                <a:lnTo>
                  <a:pt x="1069" y="294813"/>
                </a:lnTo>
                <a:lnTo>
                  <a:pt x="0" y="321052"/>
                </a:lnTo>
                <a:lnTo>
                  <a:pt x="1069" y="347282"/>
                </a:lnTo>
                <a:lnTo>
                  <a:pt x="9372" y="397962"/>
                </a:lnTo>
                <a:lnTo>
                  <a:pt x="25331" y="445704"/>
                </a:lnTo>
                <a:lnTo>
                  <a:pt x="48273" y="489834"/>
                </a:lnTo>
                <a:lnTo>
                  <a:pt x="77523" y="529679"/>
                </a:lnTo>
                <a:lnTo>
                  <a:pt x="112408" y="564564"/>
                </a:lnTo>
                <a:lnTo>
                  <a:pt x="152253" y="593814"/>
                </a:lnTo>
                <a:lnTo>
                  <a:pt x="196384" y="616757"/>
                </a:lnTo>
                <a:lnTo>
                  <a:pt x="244127" y="632716"/>
                </a:lnTo>
                <a:lnTo>
                  <a:pt x="294809" y="641019"/>
                </a:lnTo>
                <a:lnTo>
                  <a:pt x="321040" y="642089"/>
                </a:lnTo>
                <a:lnTo>
                  <a:pt x="4282570" y="642089"/>
                </a:lnTo>
                <a:lnTo>
                  <a:pt x="4334467" y="637867"/>
                </a:lnTo>
                <a:lnTo>
                  <a:pt x="4383762" y="625651"/>
                </a:lnTo>
                <a:lnTo>
                  <a:pt x="4429783" y="606116"/>
                </a:lnTo>
                <a:lnTo>
                  <a:pt x="4471855" y="579936"/>
                </a:lnTo>
                <a:lnTo>
                  <a:pt x="4509304" y="547784"/>
                </a:lnTo>
                <a:lnTo>
                  <a:pt x="4541455" y="510335"/>
                </a:lnTo>
                <a:lnTo>
                  <a:pt x="4567636" y="468263"/>
                </a:lnTo>
                <a:lnTo>
                  <a:pt x="4587170" y="422242"/>
                </a:lnTo>
                <a:lnTo>
                  <a:pt x="4599386" y="372947"/>
                </a:lnTo>
                <a:lnTo>
                  <a:pt x="4603607" y="321044"/>
                </a:lnTo>
                <a:lnTo>
                  <a:pt x="4602538" y="294813"/>
                </a:lnTo>
                <a:lnTo>
                  <a:pt x="4594235" y="244131"/>
                </a:lnTo>
                <a:lnTo>
                  <a:pt x="4578276" y="196388"/>
                </a:lnTo>
                <a:lnTo>
                  <a:pt x="4555334" y="152256"/>
                </a:lnTo>
                <a:lnTo>
                  <a:pt x="4526084" y="112411"/>
                </a:lnTo>
                <a:lnTo>
                  <a:pt x="4491199" y="77525"/>
                </a:lnTo>
                <a:lnTo>
                  <a:pt x="4451355" y="48274"/>
                </a:lnTo>
                <a:lnTo>
                  <a:pt x="4407224" y="25332"/>
                </a:lnTo>
                <a:lnTo>
                  <a:pt x="4359482" y="9372"/>
                </a:lnTo>
                <a:lnTo>
                  <a:pt x="4308801" y="1069"/>
                </a:lnTo>
                <a:lnTo>
                  <a:pt x="428257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5910" y="347061"/>
            <a:ext cx="5002903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100" b="1" spc="-25" dirty="0">
                <a:solidFill>
                  <a:srgbClr val="FEFEFE"/>
                </a:solidFill>
                <a:latin typeface="PFBagueRoundPro-Bold"/>
                <a:cs typeface="PFBagueRoundPro-Bold"/>
              </a:rPr>
              <a:t>ПРЕПОДАВАТЕЛИ ТЕХНИК</a:t>
            </a:r>
            <a:endParaRPr sz="3100" dirty="0">
              <a:latin typeface="PFBagueRoundPro-Bold"/>
              <a:cs typeface="PFBagueRoundPro-Bold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16</a:t>
            </a:fld>
            <a:endParaRPr spc="15" dirty="0"/>
          </a:p>
        </p:txBody>
      </p:sp>
      <p:sp>
        <p:nvSpPr>
          <p:cNvPr id="21" name="object 26"/>
          <p:cNvSpPr txBox="1"/>
          <p:nvPr/>
        </p:nvSpPr>
        <p:spPr>
          <a:xfrm>
            <a:off x="682473" y="4222845"/>
            <a:ext cx="2452611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lnSpc>
                <a:spcPts val="2035"/>
              </a:lnSpc>
            </a:pPr>
            <a:r>
              <a:rPr lang="ru-RU" b="1" spc="10" dirty="0">
                <a:solidFill>
                  <a:prstClr val="black"/>
                </a:solidFill>
                <a:latin typeface="PFBagueRoundPro-Bold"/>
                <a:cs typeface="PFBagueRoundPro-Bold"/>
              </a:rPr>
              <a:t>Юлия Рубцова</a:t>
            </a:r>
            <a:endParaRPr lang="ru-RU" sz="1300" dirty="0">
              <a:solidFill>
                <a:prstClr val="black"/>
              </a:solidFill>
              <a:latin typeface="PFBagueRoundPro-Regular"/>
              <a:cs typeface="PFBagueRoundPro-Regular"/>
            </a:endParaRPr>
          </a:p>
          <a:p>
            <a:pPr marL="556895" marR="555625" lvl="0" algn="ctr">
              <a:lnSpc>
                <a:spcPts val="1280"/>
              </a:lnSpc>
            </a:pPr>
            <a:endParaRPr lang="ru-RU" sz="1300" spc="-30" dirty="0">
              <a:solidFill>
                <a:prstClr val="black"/>
              </a:solidFill>
              <a:latin typeface="PFBagueRoundPro-Regular"/>
              <a:cs typeface="PFBagueRoundPro-Regular"/>
            </a:endParaRPr>
          </a:p>
          <a:p>
            <a:pPr marL="556895" marR="555625" lvl="0" algn="ctr">
              <a:lnSpc>
                <a:spcPts val="1280"/>
              </a:lnSpc>
            </a:pPr>
            <a:r>
              <a:rPr lang="ru-RU" sz="1300" spc="-35" dirty="0">
                <a:solidFill>
                  <a:prstClr val="black"/>
                </a:solidFill>
                <a:latin typeface="PFBagueRoundPro-Regular"/>
                <a:cs typeface="PFBagueRoundPro-Regular"/>
              </a:rPr>
              <a:t>Преподаватель </a:t>
            </a:r>
            <a:r>
              <a:rPr lang="ru-RU" sz="1300" spc="-30" dirty="0">
                <a:solidFill>
                  <a:prstClr val="black"/>
                </a:solidFill>
                <a:latin typeface="PFBagueRoundPro-Regular"/>
                <a:cs typeface="PFBagueRoundPro-Regular"/>
              </a:rPr>
              <a:t>телесных практик:</a:t>
            </a:r>
            <a:r>
              <a:rPr lang="ru-RU" sz="1300" dirty="0">
                <a:solidFill>
                  <a:prstClr val="black"/>
                </a:solidFill>
                <a:latin typeface="PFBagueRoundPro-Regular"/>
                <a:cs typeface="PFBagueRoundPro-Regular"/>
              </a:rPr>
              <a:t> специалист по коррекции тела и массажу лица</a:t>
            </a:r>
            <a:endParaRPr lang="ru-RU" sz="1300" spc="-30" dirty="0">
              <a:solidFill>
                <a:prstClr val="black"/>
              </a:solidFill>
              <a:latin typeface="PFBagueRoundPro-Regular"/>
              <a:cs typeface="PFBagueRoundPro-Regular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5577472" y="4217793"/>
            <a:ext cx="2884055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2035"/>
              </a:lnSpc>
            </a:pPr>
            <a:r>
              <a:rPr lang="ru-RU" sz="1800" b="1" spc="10" dirty="0">
                <a:latin typeface="PFBagueRoundPro-Bold"/>
                <a:cs typeface="PFBagueRoundPro-Bold"/>
              </a:rPr>
              <a:t>Ирина </a:t>
            </a:r>
            <a:r>
              <a:rPr lang="ru-RU" sz="1800" b="1" spc="10" dirty="0" err="1">
                <a:latin typeface="PFBagueRoundPro-Bold"/>
                <a:cs typeface="PFBagueRoundPro-Bold"/>
              </a:rPr>
              <a:t>Шкарина</a:t>
            </a:r>
            <a:endParaRPr sz="1300" dirty="0">
              <a:latin typeface="PFBagueRoundPro-Regular"/>
              <a:cs typeface="PFBagueRoundPro-Regular"/>
            </a:endParaRPr>
          </a:p>
          <a:p>
            <a:pPr marL="12065" marR="5080" algn="ctr">
              <a:lnSpc>
                <a:spcPts val="1280"/>
              </a:lnSpc>
              <a:spcBef>
                <a:spcPts val="950"/>
              </a:spcBef>
            </a:pPr>
            <a:r>
              <a:rPr lang="ru-RU" sz="1300" spc="-35" dirty="0">
                <a:solidFill>
                  <a:prstClr val="black"/>
                </a:solidFill>
                <a:latin typeface="PFBagueRoundPro-Regular"/>
                <a:cs typeface="PFBagueRoundPro-Regular"/>
              </a:rPr>
              <a:t>Преподаватель </a:t>
            </a:r>
            <a:br>
              <a:rPr lang="ru-RU" sz="1300" spc="-35" dirty="0">
                <a:solidFill>
                  <a:prstClr val="black"/>
                </a:solidFill>
                <a:latin typeface="PFBagueRoundPro-Regular"/>
                <a:cs typeface="PFBagueRoundPro-Regular"/>
              </a:rPr>
            </a:br>
            <a:r>
              <a:rPr lang="ru-RU" sz="1300" spc="-35" dirty="0">
                <a:latin typeface="PFBagueRoundPro-Regular"/>
                <a:cs typeface="PFBagueRoundPro-Regular"/>
              </a:rPr>
              <a:t>телесных практик: </a:t>
            </a:r>
            <a:br>
              <a:rPr lang="ru-RU" sz="1300" spc="-35" dirty="0">
                <a:latin typeface="PFBagueRoundPro-Regular"/>
                <a:cs typeface="PFBagueRoundPro-Regular"/>
              </a:rPr>
            </a:br>
            <a:r>
              <a:rPr lang="ru-RU" sz="1300" spc="-35" dirty="0" err="1">
                <a:latin typeface="PFBagueRoundPro-Regular"/>
                <a:cs typeface="PFBagueRoundPro-Regular"/>
              </a:rPr>
              <a:t>кинезиолог</a:t>
            </a:r>
            <a:r>
              <a:rPr lang="ru-RU" sz="1300" spc="-35" dirty="0">
                <a:latin typeface="PFBagueRoundPro-Regular"/>
                <a:cs typeface="PFBagueRoundPro-Regular"/>
              </a:rPr>
              <a:t>, мастер мануальных </a:t>
            </a:r>
            <a:br>
              <a:rPr lang="ru-RU" sz="1300" spc="-35" dirty="0">
                <a:latin typeface="PFBagueRoundPro-Regular"/>
                <a:cs typeface="PFBagueRoundPro-Regular"/>
              </a:rPr>
            </a:br>
            <a:r>
              <a:rPr lang="ru-RU" sz="1300" spc="-35" dirty="0">
                <a:latin typeface="PFBagueRoundPro-Regular"/>
                <a:cs typeface="PFBagueRoundPro-Regular"/>
              </a:rPr>
              <a:t>техник, эксперт по работе с </a:t>
            </a:r>
            <a:r>
              <a:rPr lang="ru-RU" sz="1300" spc="-35" dirty="0" err="1">
                <a:latin typeface="PFBagueRoundPro-Regular"/>
                <a:cs typeface="PFBagueRoundPro-Regular"/>
              </a:rPr>
              <a:t>миофасциальными</a:t>
            </a:r>
            <a:r>
              <a:rPr lang="ru-RU" sz="1300" spc="-35" dirty="0">
                <a:latin typeface="PFBagueRoundPro-Regular"/>
                <a:cs typeface="PFBagueRoundPro-Regular"/>
              </a:rPr>
              <a:t> цепями</a:t>
            </a:r>
            <a:endParaRPr lang="ru-RU" sz="1300" spc="-15" dirty="0">
              <a:latin typeface="PFBagueRoundPro-Regular"/>
              <a:cs typeface="PFBagueRoundPro-Regular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6306" r="42157" b="34338"/>
          <a:stretch/>
        </p:blipFill>
        <p:spPr>
          <a:xfrm>
            <a:off x="1057083" y="2296709"/>
            <a:ext cx="1659588" cy="1659588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1407" r="44246" b="18711"/>
          <a:stretch/>
        </p:blipFill>
        <p:spPr>
          <a:xfrm>
            <a:off x="6189706" y="2296709"/>
            <a:ext cx="1659588" cy="1659588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6" name="object 26">
            <a:extLst>
              <a:ext uri="{FF2B5EF4-FFF2-40B4-BE49-F238E27FC236}">
                <a16:creationId xmlns="" xmlns:a16="http://schemas.microsoft.com/office/drawing/2014/main" id="{0BF3D007-66BF-EF46-9540-0842259113DE}"/>
              </a:ext>
            </a:extLst>
          </p:cNvPr>
          <p:cNvSpPr txBox="1"/>
          <p:nvPr/>
        </p:nvSpPr>
        <p:spPr>
          <a:xfrm>
            <a:off x="3120588" y="4217793"/>
            <a:ext cx="2679400" cy="1220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lnSpc>
                <a:spcPts val="2035"/>
              </a:lnSpc>
            </a:pPr>
            <a:r>
              <a:rPr lang="ru-RU" b="1" spc="10" dirty="0">
                <a:solidFill>
                  <a:prstClr val="black"/>
                </a:solidFill>
                <a:latin typeface="PFBagueRoundPro-Bold"/>
                <a:cs typeface="PFBagueRoundPro-Bold"/>
              </a:rPr>
              <a:t>Юлия </a:t>
            </a:r>
            <a:r>
              <a:rPr lang="ru-RU" b="1" spc="10" dirty="0" err="1">
                <a:solidFill>
                  <a:prstClr val="black"/>
                </a:solidFill>
                <a:latin typeface="PFBagueRoundPro-Bold"/>
                <a:cs typeface="PFBagueRoundPro-Bold"/>
              </a:rPr>
              <a:t>Соблолева</a:t>
            </a:r>
            <a:endParaRPr lang="ru-RU" sz="1300" dirty="0">
              <a:solidFill>
                <a:prstClr val="black"/>
              </a:solidFill>
              <a:latin typeface="PFBagueRoundPro-Regular"/>
              <a:cs typeface="PFBagueRoundPro-Regular"/>
            </a:endParaRPr>
          </a:p>
          <a:p>
            <a:pPr marL="521334" marR="520065" lvl="0" algn="ctr">
              <a:lnSpc>
                <a:spcPts val="1280"/>
              </a:lnSpc>
              <a:spcBef>
                <a:spcPts val="950"/>
              </a:spcBef>
            </a:pPr>
            <a:r>
              <a:rPr lang="ru-RU" sz="1300" spc="-35" dirty="0">
                <a:solidFill>
                  <a:prstClr val="black"/>
                </a:solidFill>
                <a:latin typeface="PFBagueRoundPro-Regular"/>
                <a:cs typeface="PFBagueRoundPro-Regular"/>
              </a:rPr>
              <a:t>Преподаватель телесных практик: эксперт по </a:t>
            </a:r>
            <a:r>
              <a:rPr lang="ru-RU" sz="1300" spc="-35" dirty="0" err="1">
                <a:solidFill>
                  <a:prstClr val="black"/>
                </a:solidFill>
                <a:latin typeface="PFBagueRoundPro-Regular"/>
                <a:cs typeface="PFBagueRoundPro-Regular"/>
              </a:rPr>
              <a:t>косметцевтике</a:t>
            </a:r>
            <a:r>
              <a:rPr lang="ru-RU" sz="1300" spc="-35" dirty="0">
                <a:solidFill>
                  <a:prstClr val="black"/>
                </a:solidFill>
                <a:latin typeface="PFBagueRoundPro-Regular"/>
                <a:cs typeface="PFBagueRoundPro-Regular"/>
              </a:rPr>
              <a:t> для ухода за лицом и телом</a:t>
            </a:r>
            <a:endParaRPr lang="ru-RU" sz="1300" dirty="0">
              <a:solidFill>
                <a:prstClr val="black"/>
              </a:solidFill>
              <a:latin typeface="PFBagueRoundPro-Regular"/>
              <a:cs typeface="PFBagueRoundPro-Regular"/>
            </a:endParaRPr>
          </a:p>
        </p:txBody>
      </p:sp>
      <p:pic>
        <p:nvPicPr>
          <p:cNvPr id="17" name="Рисунок 16" descr="Изображение выглядит как человек, внутренний, женщина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792355A-D347-CD4C-979A-D41D1CEBAF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20392" r="21365" b="28086"/>
          <a:stretch/>
        </p:blipFill>
        <p:spPr>
          <a:xfrm>
            <a:off x="3628812" y="2296709"/>
            <a:ext cx="1661270" cy="1659588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3231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3"/>
            <a:ext cx="9143992" cy="685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5540" y="1143000"/>
            <a:ext cx="6671945" cy="582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5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КОН</a:t>
            </a:r>
            <a:r>
              <a:rPr sz="4550" b="1" spc="-185" dirty="0">
                <a:solidFill>
                  <a:srgbClr val="FEFEFE"/>
                </a:solidFill>
                <a:latin typeface="PFBagueRoundPro-Bold"/>
                <a:cs typeface="PFBagueRoundPro-Bold"/>
              </a:rPr>
              <a:t>Т</a:t>
            </a:r>
            <a:r>
              <a:rPr sz="455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АКТНЫЕ</a:t>
            </a:r>
            <a:r>
              <a:rPr sz="4550" b="1" spc="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455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ДАННЫЕ:</a:t>
            </a:r>
            <a:endParaRPr sz="4550" dirty="0">
              <a:latin typeface="PFBagueRoundPro-Bold"/>
              <a:cs typeface="PFBagueRoundPro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7156" y="2725794"/>
            <a:ext cx="6369685" cy="2377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EFEFE"/>
                </a:solidFill>
                <a:latin typeface="PFBagueRoundPro-Regular"/>
                <a:cs typeface="PFBagueRoundPro-Regular"/>
              </a:rPr>
              <a:t>Ру</a:t>
            </a:r>
            <a:r>
              <a:rPr sz="1800" spc="-40" dirty="0">
                <a:solidFill>
                  <a:srgbClr val="FEFEFE"/>
                </a:solidFill>
                <a:latin typeface="PFBagueRoundPro-Regular"/>
                <a:cs typeface="PFBagueRoundPro-Regular"/>
              </a:rPr>
              <a:t>к</a:t>
            </a:r>
            <a:r>
              <a:rPr sz="1800" dirty="0">
                <a:solidFill>
                  <a:srgbClr val="FEFEFE"/>
                </a:solidFill>
                <a:latin typeface="PFBagueRoundPro-Regular"/>
                <a:cs typeface="PFBagueRoundPro-Regular"/>
              </a:rPr>
              <a:t>оводи</a:t>
            </a:r>
            <a:r>
              <a:rPr sz="1800" spc="-55" dirty="0">
                <a:solidFill>
                  <a:srgbClr val="FEFEFE"/>
                </a:solidFill>
                <a:latin typeface="PFBagueRoundPro-Regular"/>
                <a:cs typeface="PFBagueRoundPro-Regular"/>
              </a:rPr>
              <a:t>т</a:t>
            </a:r>
            <a:r>
              <a:rPr sz="1800" dirty="0">
                <a:solidFill>
                  <a:srgbClr val="FEFEFE"/>
                </a:solidFill>
                <a:latin typeface="PFBagueRoundPro-Regular"/>
                <a:cs typeface="PFBagueRoundPro-Regular"/>
              </a:rPr>
              <a:t>ель проек</a:t>
            </a:r>
            <a:r>
              <a:rPr sz="1800" spc="-75" dirty="0">
                <a:solidFill>
                  <a:srgbClr val="FEFEFE"/>
                </a:solidFill>
                <a:latin typeface="PFBagueRoundPro-Regular"/>
                <a:cs typeface="PFBagueRoundPro-Regular"/>
              </a:rPr>
              <a:t>т</a:t>
            </a:r>
            <a:r>
              <a:rPr sz="1800" dirty="0">
                <a:solidFill>
                  <a:srgbClr val="FEFEFE"/>
                </a:solidFill>
                <a:latin typeface="PFBagueRoundPro-Regular"/>
                <a:cs typeface="PFBagueRoundPro-Regular"/>
              </a:rPr>
              <a:t>а:</a:t>
            </a:r>
            <a:endParaRPr sz="1800" dirty="0">
              <a:latin typeface="PFBagueRoundPro-Regular"/>
              <a:cs typeface="PFBagueRoundPro-Regular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4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Вадим Палий, </a:t>
            </a:r>
            <a:r>
              <a:rPr sz="2400" b="1" spc="-75" dirty="0">
                <a:solidFill>
                  <a:srgbClr val="FEFEFE"/>
                </a:solidFill>
                <a:latin typeface="PFBagueRoundPro-Bold"/>
                <a:cs typeface="PFBagueRoundPro-Bold"/>
              </a:rPr>
              <a:t>т</a:t>
            </a:r>
            <a:r>
              <a:rPr sz="24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ел. +7 (908) 604-35-75</a:t>
            </a:r>
            <a:endParaRPr sz="2400" dirty="0">
              <a:latin typeface="PFBagueRoundPro-Bold"/>
              <a:cs typeface="PFBagueRoundPro-Bold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FEFEFE"/>
                </a:solidFill>
                <a:latin typeface="PFBagueRoundPro-Regular"/>
                <a:cs typeface="PFBagueRoundPro-Regular"/>
              </a:rPr>
              <a:t>Менеджер по работе с партнерами</a:t>
            </a:r>
            <a:r>
              <a:rPr sz="1800" dirty="0">
                <a:solidFill>
                  <a:srgbClr val="FEFEFE"/>
                </a:solidFill>
                <a:latin typeface="PFBagueRoundPro-Regular"/>
                <a:cs typeface="PFBagueRoundPro-Regular"/>
              </a:rPr>
              <a:t>:</a:t>
            </a:r>
            <a:endParaRPr sz="1800" dirty="0">
              <a:latin typeface="PFBagueRoundPro-Regular"/>
              <a:cs typeface="PFBagueRoundPro-Regular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ru-RU" sz="24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Лилия Широкова</a:t>
            </a:r>
            <a:r>
              <a:rPr sz="24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, </a:t>
            </a:r>
            <a:r>
              <a:rPr sz="2400" b="1" spc="-75" dirty="0">
                <a:solidFill>
                  <a:srgbClr val="FEFEFE"/>
                </a:solidFill>
                <a:latin typeface="PFBagueRoundPro-Bold"/>
                <a:cs typeface="PFBagueRoundPro-Bold"/>
              </a:rPr>
              <a:t>т</a:t>
            </a:r>
            <a:r>
              <a:rPr sz="24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ел.: +7 (</a:t>
            </a:r>
            <a:r>
              <a:rPr lang="ru-RU" sz="24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908</a:t>
            </a:r>
            <a:r>
              <a:rPr sz="24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) 600-1</a:t>
            </a:r>
            <a:r>
              <a:rPr lang="ru-RU" sz="24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6</a:t>
            </a:r>
            <a:r>
              <a:rPr sz="24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-</a:t>
            </a:r>
            <a:r>
              <a:rPr lang="ru-RU" sz="24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4</a:t>
            </a:r>
            <a:r>
              <a:rPr sz="2400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0</a:t>
            </a:r>
            <a:endParaRPr sz="2400" dirty="0">
              <a:latin typeface="PFBagueRoundPro-Bold"/>
              <a:cs typeface="PFBagueRoundPro-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EFEFE"/>
                </a:solidFill>
                <a:latin typeface="PFBagueRoundPro-Regular"/>
                <a:cs typeface="PFBagueRoundPro-Regular"/>
              </a:rPr>
              <a:t>Сайт: </a:t>
            </a:r>
            <a:r>
              <a:rPr lang="en-US" b="1" dirty="0" smtClean="0">
                <a:solidFill>
                  <a:srgbClr val="FEFEFE"/>
                </a:solidFill>
                <a:latin typeface="PFBagueRoundPro-Bold"/>
                <a:cs typeface="PFBagueRoundPro-Bold"/>
              </a:rPr>
              <a:t>https</a:t>
            </a:r>
            <a:r>
              <a:rPr lang="en-US" b="1" dirty="0">
                <a:solidFill>
                  <a:srgbClr val="FEFEFE"/>
                </a:solidFill>
                <a:latin typeface="PFBagueRoundPro-Bold"/>
                <a:cs typeface="PFBagueRoundPro-Bold"/>
              </a:rPr>
              <a:t>://dardary.studio</a:t>
            </a:r>
            <a:endParaRPr sz="1800" dirty="0">
              <a:latin typeface="PFBagueRoundPro-Bold"/>
              <a:cs typeface="PFBagueRoundPro-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185" y="5364568"/>
            <a:ext cx="7189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PFBagueRoundPro-Bold"/>
              </a:rPr>
              <a:t>Франчайзи</a:t>
            </a:r>
            <a:r>
              <a:rPr lang="ru-RU" dirty="0" smtClean="0">
                <a:solidFill>
                  <a:schemeClr val="bg1"/>
                </a:solidFill>
                <a:latin typeface="PFBagueRoundPro-Bold"/>
              </a:rPr>
              <a:t> (Красноярск): </a:t>
            </a:r>
            <a:br>
              <a:rPr lang="ru-RU" dirty="0" smtClean="0">
                <a:solidFill>
                  <a:schemeClr val="bg1"/>
                </a:solidFill>
                <a:latin typeface="PFBagueRoundPro-Bold"/>
              </a:rPr>
            </a:br>
            <a:r>
              <a:rPr lang="ru-RU" sz="2400" b="1" dirty="0">
                <a:solidFill>
                  <a:schemeClr val="bg1"/>
                </a:solidFill>
                <a:latin typeface="PFBagueRoundPro-Bold"/>
              </a:rPr>
              <a:t>Игорь </a:t>
            </a:r>
            <a:r>
              <a:rPr lang="ru-RU" sz="2400" b="1" dirty="0" smtClean="0">
                <a:solidFill>
                  <a:schemeClr val="bg1"/>
                </a:solidFill>
                <a:latin typeface="PFBagueRoundPro-Bold"/>
              </a:rPr>
              <a:t>Федосеев, тел. +7 (965) 903-99-93</a:t>
            </a:r>
            <a:endParaRPr lang="ru-RU" sz="2400" b="1" dirty="0">
              <a:solidFill>
                <a:schemeClr val="bg1"/>
              </a:solidFill>
              <a:latin typeface="PFBagueRoundPro-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747" y="591689"/>
            <a:ext cx="6336665" cy="683895"/>
          </a:xfrm>
          <a:custGeom>
            <a:avLst/>
            <a:gdLst/>
            <a:ahLst/>
            <a:cxnLst/>
            <a:rect l="l" t="t" r="r" b="b"/>
            <a:pathLst>
              <a:path w="6336665" h="683894">
                <a:moveTo>
                  <a:pt x="5994868" y="0"/>
                </a:moveTo>
                <a:lnTo>
                  <a:pt x="341636" y="0"/>
                </a:lnTo>
                <a:lnTo>
                  <a:pt x="313721" y="1138"/>
                </a:lnTo>
                <a:lnTo>
                  <a:pt x="259789" y="9973"/>
                </a:lnTo>
                <a:lnTo>
                  <a:pt x="208983" y="26956"/>
                </a:lnTo>
                <a:lnTo>
                  <a:pt x="162020" y="51370"/>
                </a:lnTo>
                <a:lnTo>
                  <a:pt x="119619" y="82498"/>
                </a:lnTo>
                <a:lnTo>
                  <a:pt x="82496" y="119621"/>
                </a:lnTo>
                <a:lnTo>
                  <a:pt x="51370" y="162022"/>
                </a:lnTo>
                <a:lnTo>
                  <a:pt x="26956" y="208985"/>
                </a:lnTo>
                <a:lnTo>
                  <a:pt x="9973" y="259792"/>
                </a:lnTo>
                <a:lnTo>
                  <a:pt x="1138" y="313725"/>
                </a:lnTo>
                <a:lnTo>
                  <a:pt x="0" y="341646"/>
                </a:lnTo>
                <a:lnTo>
                  <a:pt x="1138" y="369560"/>
                </a:lnTo>
                <a:lnTo>
                  <a:pt x="9973" y="423491"/>
                </a:lnTo>
                <a:lnTo>
                  <a:pt x="26956" y="474297"/>
                </a:lnTo>
                <a:lnTo>
                  <a:pt x="51370" y="521259"/>
                </a:lnTo>
                <a:lnTo>
                  <a:pt x="82496" y="563660"/>
                </a:lnTo>
                <a:lnTo>
                  <a:pt x="119619" y="600783"/>
                </a:lnTo>
                <a:lnTo>
                  <a:pt x="162020" y="631911"/>
                </a:lnTo>
                <a:lnTo>
                  <a:pt x="208983" y="656325"/>
                </a:lnTo>
                <a:lnTo>
                  <a:pt x="259789" y="673309"/>
                </a:lnTo>
                <a:lnTo>
                  <a:pt x="313721" y="682144"/>
                </a:lnTo>
                <a:lnTo>
                  <a:pt x="341636" y="683282"/>
                </a:lnTo>
                <a:lnTo>
                  <a:pt x="5994868" y="683282"/>
                </a:lnTo>
                <a:lnTo>
                  <a:pt x="6050095" y="678790"/>
                </a:lnTo>
                <a:lnTo>
                  <a:pt x="6102554" y="665790"/>
                </a:lnTo>
                <a:lnTo>
                  <a:pt x="6151528" y="645002"/>
                </a:lnTo>
                <a:lnTo>
                  <a:pt x="6196300" y="617141"/>
                </a:lnTo>
                <a:lnTo>
                  <a:pt x="6236152" y="582926"/>
                </a:lnTo>
                <a:lnTo>
                  <a:pt x="6270367" y="543074"/>
                </a:lnTo>
                <a:lnTo>
                  <a:pt x="6298227" y="498303"/>
                </a:lnTo>
                <a:lnTo>
                  <a:pt x="6319015" y="449329"/>
                </a:lnTo>
                <a:lnTo>
                  <a:pt x="6332015" y="396871"/>
                </a:lnTo>
                <a:lnTo>
                  <a:pt x="6336507" y="341640"/>
                </a:lnTo>
                <a:lnTo>
                  <a:pt x="6335369" y="313725"/>
                </a:lnTo>
                <a:lnTo>
                  <a:pt x="6326534" y="259792"/>
                </a:lnTo>
                <a:lnTo>
                  <a:pt x="6309550" y="208985"/>
                </a:lnTo>
                <a:lnTo>
                  <a:pt x="6285136" y="162022"/>
                </a:lnTo>
                <a:lnTo>
                  <a:pt x="6254009" y="119621"/>
                </a:lnTo>
                <a:lnTo>
                  <a:pt x="6216886" y="82498"/>
                </a:lnTo>
                <a:lnTo>
                  <a:pt x="6174484" y="51370"/>
                </a:lnTo>
                <a:lnTo>
                  <a:pt x="6127522" y="26956"/>
                </a:lnTo>
                <a:lnTo>
                  <a:pt x="6076715" y="9973"/>
                </a:lnTo>
                <a:lnTo>
                  <a:pt x="6022783" y="1138"/>
                </a:lnTo>
                <a:lnTo>
                  <a:pt x="5994868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7417" y="480731"/>
            <a:ext cx="5929165" cy="788035"/>
          </a:xfrm>
          <a:prstGeom prst="rect">
            <a:avLst/>
          </a:prstGeom>
        </p:spPr>
        <p:txBody>
          <a:bodyPr vert="horz" wrap="square" lIns="0" tIns="220279" rIns="0" bIns="0" rtlCol="0">
            <a:spAutoFit/>
          </a:bodyPr>
          <a:lstStyle/>
          <a:p>
            <a:pPr marL="207645">
              <a:lnSpc>
                <a:spcPct val="100000"/>
              </a:lnSpc>
            </a:pPr>
            <a:r>
              <a:rPr spc="-25" dirty="0"/>
              <a:t>ЦЕЛЬ</a:t>
            </a:r>
            <a:r>
              <a:rPr spc="-5" dirty="0"/>
              <a:t> </a:t>
            </a:r>
            <a:r>
              <a:rPr spc="-25" dirty="0"/>
              <a:t>И</a:t>
            </a:r>
            <a:r>
              <a:rPr spc="-5" dirty="0"/>
              <a:t> </a:t>
            </a:r>
            <a:r>
              <a:rPr spc="-20" dirty="0"/>
              <a:t>РЕЗУЛЬ</a:t>
            </a:r>
            <a:r>
              <a:rPr spc="-145" dirty="0"/>
              <a:t>ТА</a:t>
            </a:r>
            <a:r>
              <a:rPr spc="-20" dirty="0"/>
              <a:t>Т</a:t>
            </a:r>
            <a:r>
              <a:rPr spc="-5" dirty="0"/>
              <a:t> </a:t>
            </a:r>
            <a:r>
              <a:rPr spc="-25" dirty="0"/>
              <a:t>ПРОЕК</a:t>
            </a:r>
            <a:r>
              <a:rPr spc="-145" dirty="0"/>
              <a:t>Т</a:t>
            </a:r>
            <a:r>
              <a:rPr spc="-25" dirty="0"/>
              <a:t>А</a:t>
            </a:r>
          </a:p>
        </p:txBody>
      </p:sp>
      <p:sp>
        <p:nvSpPr>
          <p:cNvPr id="4" name="object 4"/>
          <p:cNvSpPr/>
          <p:nvPr/>
        </p:nvSpPr>
        <p:spPr>
          <a:xfrm>
            <a:off x="307850" y="1725170"/>
            <a:ext cx="8528298" cy="4181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5603" y="1879883"/>
            <a:ext cx="132588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15" dirty="0">
                <a:latin typeface="PFBagueRoundPro-Bold"/>
                <a:cs typeface="PFBagueRoundPro-Bold"/>
              </a:rPr>
              <a:t>Цель</a:t>
            </a:r>
            <a:r>
              <a:rPr sz="1500" b="1" spc="5" dirty="0">
                <a:latin typeface="PFBagueRoundPro-Bold"/>
                <a:cs typeface="PFBagueRoundPro-Bold"/>
              </a:rPr>
              <a:t> </a:t>
            </a:r>
            <a:r>
              <a:rPr sz="1500" b="1" spc="15" dirty="0">
                <a:latin typeface="PFBagueRoundPro-Bold"/>
                <a:cs typeface="PFBagueRoundPro-Bold"/>
              </a:rPr>
              <a:t>проек</a:t>
            </a:r>
            <a:r>
              <a:rPr sz="1500" b="1" spc="-55" dirty="0">
                <a:latin typeface="PFBagueRoundPro-Bold"/>
                <a:cs typeface="PFBagueRoundPro-Bold"/>
              </a:rPr>
              <a:t>т</a:t>
            </a:r>
            <a:r>
              <a:rPr sz="1500" b="1" spc="10" dirty="0">
                <a:latin typeface="PFBagueRoundPro-Bold"/>
                <a:cs typeface="PFBagueRoundPro-Bold"/>
              </a:rPr>
              <a:t>а:</a:t>
            </a:r>
            <a:endParaRPr sz="1500">
              <a:latin typeface="PFBagueRoundPro-Bold"/>
              <a:cs typeface="PFBagueRoundPro-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5237" y="1888199"/>
            <a:ext cx="436562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30" dirty="0">
                <a:latin typeface="PFBagueRoundPro-Regular"/>
                <a:cs typeface="PFBagueRoundPro-Regular"/>
              </a:rPr>
              <a:t>У</a:t>
            </a:r>
            <a:r>
              <a:rPr sz="1500" dirty="0">
                <a:latin typeface="PFBagueRoundPro-Regular"/>
                <a:cs typeface="PFBagueRoundPro-Regular"/>
              </a:rPr>
              <a:t>величение числа к</a:t>
            </a:r>
            <a:r>
              <a:rPr sz="1500" spc="-30" dirty="0">
                <a:latin typeface="PFBagueRoundPro-Regular"/>
                <a:cs typeface="PFBagueRoundPro-Regular"/>
              </a:rPr>
              <a:t>р</a:t>
            </a:r>
            <a:r>
              <a:rPr sz="1500" dirty="0">
                <a:latin typeface="PFBagueRoundPro-Regular"/>
                <a:cs typeface="PFBagueRoundPro-Regular"/>
              </a:rPr>
              <a:t>асивых и здоровых </a:t>
            </a:r>
            <a:r>
              <a:rPr sz="1500" spc="-60" dirty="0">
                <a:latin typeface="PFBagueRoundPro-Regular"/>
                <a:cs typeface="PFBagueRoundPro-Regular"/>
              </a:rPr>
              <a:t>г</a:t>
            </a:r>
            <a:r>
              <a:rPr sz="1500" dirty="0">
                <a:latin typeface="PFBagueRoundPro-Regular"/>
                <a:cs typeface="PFBagueRoundPro-Regular"/>
              </a:rPr>
              <a:t>орожан</a:t>
            </a:r>
            <a:endParaRPr sz="1500">
              <a:latin typeface="PFBagueRoundPro-Regular"/>
              <a:cs typeface="PFBagueRoundPro-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598" y="2358261"/>
            <a:ext cx="1828800" cy="81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700"/>
              </a:lnSpc>
            </a:pPr>
            <a:r>
              <a:rPr sz="1500" b="1" spc="15" dirty="0">
                <a:latin typeface="PFBagueRoundPro-Bold"/>
                <a:cs typeface="PFBagueRoundPro-Bold"/>
              </a:rPr>
              <a:t>Спо</a:t>
            </a:r>
            <a:r>
              <a:rPr sz="1500" b="1" spc="-25" dirty="0">
                <a:latin typeface="PFBagueRoundPro-Bold"/>
                <a:cs typeface="PFBagueRoundPro-Bold"/>
              </a:rPr>
              <a:t>с</a:t>
            </a:r>
            <a:r>
              <a:rPr sz="1500" b="1" spc="15" dirty="0">
                <a:latin typeface="PFBagueRoundPro-Bold"/>
                <a:cs typeface="PFBagueRoundPro-Bold"/>
              </a:rPr>
              <a:t>об</a:t>
            </a:r>
            <a:r>
              <a:rPr sz="1500" b="1" spc="5" dirty="0">
                <a:latin typeface="PFBagueRoundPro-Bold"/>
                <a:cs typeface="PFBagueRoundPro-Bold"/>
              </a:rPr>
              <a:t> </a:t>
            </a:r>
            <a:r>
              <a:rPr sz="1500" b="1" spc="15" dirty="0">
                <a:latin typeface="PFBagueRoundPro-Bold"/>
                <a:cs typeface="PFBagueRoundPro-Bold"/>
              </a:rPr>
              <a:t>дости</a:t>
            </a:r>
            <a:r>
              <a:rPr sz="1500" b="1" dirty="0">
                <a:latin typeface="PFBagueRoundPro-Bold"/>
                <a:cs typeface="PFBagueRoundPro-Bold"/>
              </a:rPr>
              <a:t>ж</a:t>
            </a:r>
            <a:r>
              <a:rPr sz="1500" b="1" spc="15" dirty="0">
                <a:latin typeface="PFBagueRoundPro-Bold"/>
                <a:cs typeface="PFBagueRoundPro-Bold"/>
              </a:rPr>
              <a:t>ения</a:t>
            </a:r>
            <a:r>
              <a:rPr sz="1500" b="1" spc="10" dirty="0">
                <a:latin typeface="PFBagueRoundPro-Bold"/>
                <a:cs typeface="PFBagueRoundPro-Bold"/>
              </a:rPr>
              <a:t> цели:</a:t>
            </a:r>
            <a:endParaRPr sz="1500" dirty="0">
              <a:latin typeface="PFBagueRoundPro-Bold"/>
              <a:cs typeface="PFBagueRoundPro-Bold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1500" b="1" spc="-35" dirty="0">
                <a:latin typeface="PFBagueRoundPro-Bold"/>
                <a:cs typeface="PFBagueRoundPro-Bold"/>
              </a:rPr>
              <a:t>Р</a:t>
            </a:r>
            <a:r>
              <a:rPr sz="1500" b="1" spc="15" dirty="0">
                <a:latin typeface="PFBagueRoundPro-Bold"/>
                <a:cs typeface="PFBagueRoundPro-Bold"/>
              </a:rPr>
              <a:t>езул</a:t>
            </a:r>
            <a:r>
              <a:rPr sz="1500" b="1" spc="-50" dirty="0">
                <a:latin typeface="PFBagueRoundPro-Bold"/>
                <a:cs typeface="PFBagueRoundPro-Bold"/>
              </a:rPr>
              <a:t>ьт</a:t>
            </a:r>
            <a:r>
              <a:rPr sz="1500" b="1" spc="-20" dirty="0">
                <a:latin typeface="PFBagueRoundPro-Bold"/>
                <a:cs typeface="PFBagueRoundPro-Bold"/>
              </a:rPr>
              <a:t>а</a:t>
            </a:r>
            <a:r>
              <a:rPr sz="1500" b="1" spc="10" dirty="0">
                <a:latin typeface="PFBagueRoundPro-Bold"/>
                <a:cs typeface="PFBagueRoundPro-Bold"/>
              </a:rPr>
              <a:t>т</a:t>
            </a:r>
            <a:r>
              <a:rPr sz="1500" b="1" spc="5" dirty="0">
                <a:latin typeface="PFBagueRoundPro-Bold"/>
                <a:cs typeface="PFBagueRoundPro-Bold"/>
              </a:rPr>
              <a:t> </a:t>
            </a:r>
            <a:r>
              <a:rPr sz="1500" b="1" spc="15" dirty="0">
                <a:latin typeface="PFBagueRoundPro-Bold"/>
                <a:cs typeface="PFBagueRoundPro-Bold"/>
              </a:rPr>
              <a:t>проек</a:t>
            </a:r>
            <a:r>
              <a:rPr sz="1500" b="1" spc="-55" dirty="0">
                <a:latin typeface="PFBagueRoundPro-Bold"/>
                <a:cs typeface="PFBagueRoundPro-Bold"/>
              </a:rPr>
              <a:t>т</a:t>
            </a:r>
            <a:r>
              <a:rPr sz="1500" b="1" spc="10" dirty="0">
                <a:latin typeface="PFBagueRoundPro-Bold"/>
                <a:cs typeface="PFBagueRoundPro-Bold"/>
              </a:rPr>
              <a:t>а:</a:t>
            </a:r>
            <a:endParaRPr sz="1500" dirty="0">
              <a:latin typeface="PFBagueRoundPro-Bold"/>
              <a:cs typeface="PFBagueRoundPro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9603" y="2354485"/>
            <a:ext cx="560260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ts val="1780"/>
              </a:lnSpc>
            </a:pPr>
            <a:r>
              <a:rPr sz="1500" dirty="0">
                <a:latin typeface="PFBagueRoundPro-Regular"/>
                <a:cs typeface="PFBagueRoundPro-Regular"/>
              </a:rPr>
              <a:t>Ор</a:t>
            </a:r>
            <a:r>
              <a:rPr sz="1500" spc="-60" dirty="0">
                <a:latin typeface="PFBagueRoundPro-Regular"/>
                <a:cs typeface="PFBagueRoundPro-Regular"/>
              </a:rPr>
              <a:t>г</a:t>
            </a:r>
            <a:r>
              <a:rPr sz="1500" dirty="0">
                <a:latin typeface="PFBagueRoundPro-Regular"/>
                <a:cs typeface="PFBagueRoundPro-Regular"/>
              </a:rPr>
              <a:t>анизация открытия студии </a:t>
            </a:r>
            <a:r>
              <a:rPr sz="1500" dirty="0" err="1">
                <a:latin typeface="PFBagueRoundPro-Regular"/>
                <a:cs typeface="PFBagueRoundPro-Regular"/>
              </a:rPr>
              <a:t>до</a:t>
            </a:r>
            <a:r>
              <a:rPr sz="1500" dirty="0">
                <a:latin typeface="PFBagueRoundPro-Regular"/>
                <a:cs typeface="PFBagueRoundPro-Regular"/>
              </a:rPr>
              <a:t> </a:t>
            </a:r>
            <a:r>
              <a:rPr lang="en-US" sz="1500" dirty="0" smtClean="0">
                <a:latin typeface="PFBagueRoundPro-Regular"/>
                <a:cs typeface="PFBagueRoundPro-Regular"/>
              </a:rPr>
              <a:t>120</a:t>
            </a:r>
            <a:r>
              <a:rPr sz="1500" dirty="0" smtClean="0">
                <a:latin typeface="PFBagueRoundPro-Regular"/>
                <a:cs typeface="PFBagueRoundPro-Regular"/>
              </a:rPr>
              <a:t> </a:t>
            </a:r>
            <a:r>
              <a:rPr sz="1500" dirty="0">
                <a:latin typeface="PFBagueRoundPro-Regular"/>
                <a:cs typeface="PFBagueRoundPro-Regular"/>
              </a:rPr>
              <a:t>кв.</a:t>
            </a:r>
            <a:r>
              <a:rPr sz="1500" spc="-15" dirty="0">
                <a:latin typeface="PFBagueRoundPro-Regular"/>
                <a:cs typeface="PFBagueRoundPro-Regular"/>
              </a:rPr>
              <a:t>м</a:t>
            </a:r>
            <a:r>
              <a:rPr sz="1500" dirty="0">
                <a:latin typeface="PFBagueRoundPro-Regular"/>
                <a:cs typeface="PFBagueRoundPro-Regular"/>
              </a:rPr>
              <a:t>. с </a:t>
            </a:r>
            <a:r>
              <a:rPr lang="ru-RU" sz="1500" dirty="0" smtClean="0">
                <a:latin typeface="PFBagueRoundPro-Regular"/>
                <a:cs typeface="PFBagueRoundPro-Regular"/>
              </a:rPr>
              <a:t>2-</a:t>
            </a:r>
            <a:r>
              <a:rPr lang="en-US" sz="1500" dirty="0" smtClean="0">
                <a:latin typeface="PFBagueRoundPro-Regular"/>
                <a:cs typeface="PFBagueRoundPro-Regular"/>
              </a:rPr>
              <a:t>4</a:t>
            </a:r>
            <a:r>
              <a:rPr lang="ru-RU" sz="1500" dirty="0" smtClean="0">
                <a:latin typeface="PFBagueRoundPro-Regular"/>
                <a:cs typeface="PFBagueRoundPro-Regular"/>
              </a:rPr>
              <a:t> </a:t>
            </a:r>
            <a:r>
              <a:rPr sz="1500" dirty="0">
                <a:latin typeface="PFBagueRoundPro-Regular"/>
                <a:cs typeface="PFBagueRoundPro-Regular"/>
              </a:rPr>
              <a:t>массажными </a:t>
            </a:r>
            <a:r>
              <a:rPr sz="1500" spc="-30" dirty="0">
                <a:latin typeface="PFBagueRoundPro-Regular"/>
                <a:cs typeface="PFBagueRoundPro-Regular"/>
              </a:rPr>
              <a:t>к</a:t>
            </a:r>
            <a:r>
              <a:rPr sz="1500" dirty="0">
                <a:latin typeface="PFBagueRoundPro-Regular"/>
                <a:cs typeface="PFBagueRoundPro-Regular"/>
              </a:rPr>
              <a:t>абине</a:t>
            </a:r>
            <a:r>
              <a:rPr sz="1500" spc="-60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ами с использованием </a:t>
            </a:r>
            <a:r>
              <a:rPr lang="ru-RU" sz="1500" dirty="0">
                <a:latin typeface="PFBagueRoundPro-Regular"/>
                <a:cs typeface="PFBagueRoundPro-Regular"/>
              </a:rPr>
              <a:t>авторских 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ехник массажа</a:t>
            </a:r>
          </a:p>
          <a:p>
            <a:pPr marL="12700" marR="174625">
              <a:lnSpc>
                <a:spcPts val="1780"/>
              </a:lnSpc>
              <a:spcBef>
                <a:spcPts val="1180"/>
              </a:spcBef>
            </a:pPr>
            <a:r>
              <a:rPr sz="1500" dirty="0">
                <a:latin typeface="PFBagueRoundPro-Regular"/>
                <a:cs typeface="PFBagueRoundPro-Regular"/>
              </a:rPr>
              <a:t>Зап</a:t>
            </a:r>
            <a:r>
              <a:rPr sz="1500" spc="-15" dirty="0">
                <a:latin typeface="PFBagueRoundPro-Regular"/>
                <a:cs typeface="PFBagueRoundPro-Regular"/>
              </a:rPr>
              <a:t>у</a:t>
            </a:r>
            <a:r>
              <a:rPr sz="1500" dirty="0">
                <a:latin typeface="PFBagueRoundPro-Regular"/>
                <a:cs typeface="PFBagueRoundPro-Regular"/>
              </a:rPr>
              <a:t>ск студии с ор</a:t>
            </a:r>
            <a:r>
              <a:rPr sz="1500" spc="-60" dirty="0">
                <a:latin typeface="PFBagueRoundPro-Regular"/>
                <a:cs typeface="PFBagueRoundPro-Regular"/>
              </a:rPr>
              <a:t>г</a:t>
            </a:r>
            <a:r>
              <a:rPr sz="1500" dirty="0">
                <a:latin typeface="PFBagueRoundPro-Regular"/>
                <a:cs typeface="PFBagueRoundPro-Regular"/>
              </a:rPr>
              <a:t>анизацией до </a:t>
            </a:r>
            <a:r>
              <a:rPr lang="ru-RU" sz="1500" dirty="0">
                <a:latin typeface="PFBagueRoundPro-Regular"/>
                <a:cs typeface="PFBagueRoundPro-Regular"/>
              </a:rPr>
              <a:t>трёх </a:t>
            </a:r>
            <a:r>
              <a:rPr sz="1500" dirty="0">
                <a:latin typeface="PFBagueRoundPro-Regular"/>
                <a:cs typeface="PFBagueRoundPro-Regular"/>
              </a:rPr>
              <a:t>массажных </a:t>
            </a:r>
            <a:r>
              <a:rPr sz="1500" spc="-30" dirty="0">
                <a:latin typeface="PFBagueRoundPro-Regular"/>
                <a:cs typeface="PFBagueRoundPro-Regular"/>
              </a:rPr>
              <a:t>к</a:t>
            </a:r>
            <a:r>
              <a:rPr sz="1500" dirty="0">
                <a:latin typeface="PFBagueRoundPro-Regular"/>
                <a:cs typeface="PFBagueRoundPro-Regular"/>
              </a:rPr>
              <a:t>абине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ов и клиен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опо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о</a:t>
            </a:r>
            <a:r>
              <a:rPr sz="1500" spc="-30" dirty="0">
                <a:latin typeface="PFBagueRoundPro-Regular"/>
                <a:cs typeface="PFBagueRoundPro-Regular"/>
              </a:rPr>
              <a:t>к</a:t>
            </a:r>
            <a:r>
              <a:rPr sz="1500" dirty="0">
                <a:latin typeface="PFBagueRoundPro-Regular"/>
                <a:cs typeface="PFBagueRoundPro-Regular"/>
              </a:rPr>
              <a:t>ом </a:t>
            </a:r>
            <a:r>
              <a:rPr sz="1500" dirty="0" err="1">
                <a:latin typeface="PFBagueRoundPro-Regular"/>
                <a:cs typeface="PFBagueRoundPro-Regular"/>
              </a:rPr>
              <a:t>до</a:t>
            </a:r>
            <a:r>
              <a:rPr sz="1500" dirty="0">
                <a:latin typeface="PFBagueRoundPro-Regular"/>
                <a:cs typeface="PFBagueRoundPro-Regular"/>
              </a:rPr>
              <a:t> </a:t>
            </a:r>
            <a:r>
              <a:rPr lang="en-US" sz="1500" dirty="0" smtClean="0">
                <a:latin typeface="PFBagueRoundPro-Regular"/>
                <a:cs typeface="PFBagueRoundPro-Regular"/>
              </a:rPr>
              <a:t>144</a:t>
            </a:r>
            <a:r>
              <a:rPr sz="1500" dirty="0" smtClean="0">
                <a:latin typeface="PFBagueRoundPro-Regular"/>
                <a:cs typeface="PFBagueRoundPro-Regular"/>
              </a:rPr>
              <a:t>0 </a:t>
            </a:r>
            <a:r>
              <a:rPr sz="1500" dirty="0">
                <a:latin typeface="PFBagueRoundPro-Regular"/>
                <a:cs typeface="PFBagueRoundPro-Regular"/>
              </a:rPr>
              <a:t>е</a:t>
            </a:r>
            <a:r>
              <a:rPr sz="1500" spc="60" dirty="0">
                <a:latin typeface="PFBagueRoundPro-Regular"/>
                <a:cs typeface="PFBagueRoundPro-Regular"/>
              </a:rPr>
              <a:t>д</a:t>
            </a:r>
            <a:r>
              <a:rPr sz="1500" dirty="0">
                <a:latin typeface="PFBagueRoundPro-Regular"/>
                <a:cs typeface="PFBagueRoundPro-Regular"/>
              </a:rPr>
              <a:t>. в месяц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5603" y="3629191"/>
            <a:ext cx="1325880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40" dirty="0">
                <a:latin typeface="PFBagueRoundPro-Bold"/>
                <a:cs typeface="PFBagueRoundPro-Bold"/>
              </a:rPr>
              <a:t>Т</a:t>
            </a:r>
            <a:r>
              <a:rPr sz="1500" b="1" spc="15" dirty="0">
                <a:latin typeface="PFBagueRoundPro-Bold"/>
                <a:cs typeface="PFBagueRoundPro-Bold"/>
              </a:rPr>
              <a:t>ребования</a:t>
            </a:r>
            <a:endParaRPr sz="1500" dirty="0">
              <a:latin typeface="PFBagueRoundPro-Bold"/>
              <a:cs typeface="PFBagueRoundPro-Bol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5" dirty="0">
                <a:latin typeface="PFBagueRoundPro-Bold"/>
                <a:cs typeface="PFBagueRoundPro-Bold"/>
              </a:rPr>
              <a:t>к</a:t>
            </a:r>
            <a:r>
              <a:rPr sz="1500" b="1" spc="5" dirty="0">
                <a:latin typeface="PFBagueRoundPro-Bold"/>
                <a:cs typeface="PFBagueRoundPro-Bold"/>
              </a:rPr>
              <a:t> </a:t>
            </a:r>
            <a:r>
              <a:rPr sz="1500" b="1" spc="15" dirty="0">
                <a:latin typeface="PFBagueRoundPro-Bold"/>
                <a:cs typeface="PFBagueRoundPro-Bold"/>
              </a:rPr>
              <a:t>резул</a:t>
            </a:r>
            <a:r>
              <a:rPr sz="1500" b="1" spc="-50" dirty="0">
                <a:latin typeface="PFBagueRoundPro-Bold"/>
                <a:cs typeface="PFBagueRoundPro-Bold"/>
              </a:rPr>
              <a:t>ьт</a:t>
            </a:r>
            <a:r>
              <a:rPr sz="1500" b="1" spc="-20" dirty="0">
                <a:latin typeface="PFBagueRoundPro-Bold"/>
                <a:cs typeface="PFBagueRoundPro-Bold"/>
              </a:rPr>
              <a:t>а</a:t>
            </a:r>
            <a:r>
              <a:rPr sz="1500" b="1" spc="10" dirty="0">
                <a:latin typeface="PFBagueRoundPro-Bold"/>
                <a:cs typeface="PFBagueRoundPro-Bold"/>
              </a:rPr>
              <a:t>ту:</a:t>
            </a:r>
            <a:endParaRPr sz="1500" dirty="0">
              <a:latin typeface="PFBagueRoundPro-Bold"/>
              <a:cs typeface="PFBagueRoundPro-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2457" y="3625416"/>
            <a:ext cx="5136143" cy="163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363220" indent="-182880">
              <a:lnSpc>
                <a:spcPts val="1780"/>
              </a:lnSpc>
              <a:buFont typeface="PFBagueRoundPro-Regular"/>
              <a:buAutoNum type="arabicPeriod"/>
              <a:tabLst>
                <a:tab pos="198120" algn="l"/>
              </a:tabLst>
            </a:pPr>
            <a:r>
              <a:rPr sz="1500" dirty="0">
                <a:latin typeface="PFBagueRoundPro-Regular"/>
                <a:cs typeface="PFBagueRoundPro-Regular"/>
              </a:rPr>
              <a:t>Провести ремонт в арен</a:t>
            </a:r>
            <a:r>
              <a:rPr sz="1500" spc="15" dirty="0">
                <a:latin typeface="PFBagueRoundPro-Regular"/>
                <a:cs typeface="PFBagueRoundPro-Regular"/>
              </a:rPr>
              <a:t>д</a:t>
            </a:r>
            <a:r>
              <a:rPr sz="1500" spc="-15" dirty="0">
                <a:latin typeface="PFBagueRoundPro-Regular"/>
                <a:cs typeface="PFBagueRoundPro-Regular"/>
              </a:rPr>
              <a:t>у</a:t>
            </a:r>
            <a:r>
              <a:rPr sz="1500" dirty="0">
                <a:latin typeface="PFBagueRoundPro-Regular"/>
                <a:cs typeface="PFBagueRoundPro-Regular"/>
              </a:rPr>
              <a:t>емом помещении в </a:t>
            </a:r>
            <a:r>
              <a:rPr sz="1500" spc="-30" dirty="0">
                <a:latin typeface="PFBagueRoundPro-Regular"/>
                <a:cs typeface="PFBagueRoundPro-Regular"/>
              </a:rPr>
              <a:t>с</a:t>
            </a:r>
            <a:r>
              <a:rPr sz="1500" dirty="0">
                <a:latin typeface="PFBagueRoundPro-Regular"/>
                <a:cs typeface="PFBagueRoundPro-Regular"/>
              </a:rPr>
              <a:t>оотве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ствии с 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ехническими </a:t>
            </a:r>
            <a:r>
              <a:rPr sz="1500" spc="-7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ребованиями</a:t>
            </a:r>
          </a:p>
          <a:p>
            <a:pPr marL="197485" indent="-184785">
              <a:lnSpc>
                <a:spcPts val="1710"/>
              </a:lnSpc>
              <a:buFont typeface="PFBagueRoundPro-Regular"/>
              <a:buAutoNum type="arabicPeriod"/>
              <a:tabLst>
                <a:tab pos="198120" algn="l"/>
              </a:tabLst>
            </a:pPr>
            <a:r>
              <a:rPr sz="1500" spc="-15" dirty="0">
                <a:latin typeface="PFBagueRoundPro-Regular"/>
                <a:cs typeface="PFBagueRoundPro-Regular"/>
              </a:rPr>
              <a:t>У</a:t>
            </a:r>
            <a:r>
              <a:rPr sz="1500" dirty="0">
                <a:latin typeface="PFBagueRoundPro-Regular"/>
                <a:cs typeface="PFBagueRoundPro-Regular"/>
              </a:rPr>
              <a:t>с</a:t>
            </a:r>
            <a:r>
              <a:rPr sz="1500" spc="-60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ановить мебель и оборудование</a:t>
            </a:r>
          </a:p>
          <a:p>
            <a:pPr marL="197485" indent="-184785">
              <a:lnSpc>
                <a:spcPts val="1780"/>
              </a:lnSpc>
              <a:buFont typeface="PFBagueRoundPro-Regular"/>
              <a:buAutoNum type="arabicPeriod"/>
              <a:tabLst>
                <a:tab pos="198120" algn="l"/>
              </a:tabLst>
            </a:pPr>
            <a:r>
              <a:rPr sz="1500" dirty="0">
                <a:latin typeface="PFBagueRoundPro-Regular"/>
                <a:cs typeface="PFBagueRoundPro-Regular"/>
              </a:rPr>
              <a:t>Закупить </a:t>
            </a:r>
            <a:r>
              <a:rPr sz="1500" spc="-30" dirty="0">
                <a:latin typeface="PFBagueRoundPro-Regular"/>
                <a:cs typeface="PFBagueRoundPro-Regular"/>
              </a:rPr>
              <a:t>к</a:t>
            </a:r>
            <a:r>
              <a:rPr sz="1500" dirty="0">
                <a:latin typeface="PFBagueRoundPro-Regular"/>
                <a:cs typeface="PFBagueRoundPro-Regular"/>
              </a:rPr>
              <a:t>осметические и </a:t>
            </a:r>
            <a:r>
              <a:rPr sz="1500" spc="-30" dirty="0">
                <a:latin typeface="PFBagueRoundPro-Regular"/>
                <a:cs typeface="PFBagueRoundPro-Regular"/>
              </a:rPr>
              <a:t>р</a:t>
            </a:r>
            <a:r>
              <a:rPr sz="1500" dirty="0">
                <a:latin typeface="PFBagueRoundPro-Regular"/>
                <a:cs typeface="PFBagueRoundPro-Regular"/>
              </a:rPr>
              <a:t>ас</a:t>
            </a:r>
            <a:r>
              <a:rPr sz="1500" spc="-30" dirty="0">
                <a:latin typeface="PFBagueRoundPro-Regular"/>
                <a:cs typeface="PFBagueRoundPro-Regular"/>
              </a:rPr>
              <a:t>х</a:t>
            </a:r>
            <a:r>
              <a:rPr sz="1500" dirty="0">
                <a:latin typeface="PFBagueRoundPro-Regular"/>
                <a:cs typeface="PFBagueRoundPro-Regular"/>
              </a:rPr>
              <a:t>одные ма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ериалы</a:t>
            </a:r>
          </a:p>
          <a:p>
            <a:pPr marL="197485" indent="-184785">
              <a:lnSpc>
                <a:spcPts val="1780"/>
              </a:lnSpc>
              <a:buFont typeface="PFBagueRoundPro-Regular"/>
              <a:buAutoNum type="arabicPeriod"/>
              <a:tabLst>
                <a:tab pos="198120" algn="l"/>
              </a:tabLst>
            </a:pPr>
            <a:r>
              <a:rPr sz="1500" dirty="0">
                <a:latin typeface="PFBagueRoundPro-Regular"/>
                <a:cs typeface="PFBagueRoundPro-Regular"/>
              </a:rPr>
              <a:t>Наладить маркетинг проек</a:t>
            </a:r>
            <a:r>
              <a:rPr sz="1500" spc="-60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а</a:t>
            </a:r>
          </a:p>
          <a:p>
            <a:pPr marL="195580" marR="374650" indent="-182880">
              <a:lnSpc>
                <a:spcPts val="1780"/>
              </a:lnSpc>
              <a:spcBef>
                <a:spcPts val="65"/>
              </a:spcBef>
              <a:buFont typeface="PFBagueRoundPro-Regular"/>
              <a:buAutoNum type="arabicPeriod"/>
              <a:tabLst>
                <a:tab pos="198120" algn="l"/>
              </a:tabLst>
            </a:pPr>
            <a:r>
              <a:rPr sz="1500" dirty="0">
                <a:latin typeface="PFBagueRoundPro-Regular"/>
                <a:cs typeface="PFBagueRoundPro-Regular"/>
              </a:rPr>
              <a:t>Ор</a:t>
            </a:r>
            <a:r>
              <a:rPr sz="1500" spc="-60" dirty="0">
                <a:latin typeface="PFBagueRoundPro-Regular"/>
                <a:cs typeface="PFBagueRoundPro-Regular"/>
              </a:rPr>
              <a:t>г</a:t>
            </a:r>
            <a:r>
              <a:rPr sz="1500" dirty="0">
                <a:latin typeface="PFBagueRoundPro-Regular"/>
                <a:cs typeface="PFBagueRoundPro-Regular"/>
              </a:rPr>
              <a:t>анизовать юридический, уп</a:t>
            </a:r>
            <a:r>
              <a:rPr sz="1500" spc="-30" dirty="0">
                <a:latin typeface="PFBagueRoundPro-Regular"/>
                <a:cs typeface="PFBagueRoundPro-Regular"/>
              </a:rPr>
              <a:t>р</a:t>
            </a:r>
            <a:r>
              <a:rPr sz="1500" dirty="0">
                <a:latin typeface="PFBagueRoundPro-Regular"/>
                <a:cs typeface="PFBagueRoundPro-Regular"/>
              </a:rPr>
              <a:t>авленческий и </a:t>
            </a:r>
            <a:r>
              <a:rPr sz="1500" spc="-15" dirty="0">
                <a:latin typeface="PFBagueRoundPro-Regular"/>
                <a:cs typeface="PFBagueRoundPro-Regular"/>
              </a:rPr>
              <a:t>б</a:t>
            </a:r>
            <a:r>
              <a:rPr sz="1500" dirty="0">
                <a:latin typeface="PFBagueRoundPro-Regular"/>
                <a:cs typeface="PFBagueRoundPro-Regular"/>
              </a:rPr>
              <a:t>ух</a:t>
            </a:r>
            <a:r>
              <a:rPr sz="1500" spc="-60" dirty="0">
                <a:latin typeface="PFBagueRoundPro-Regular"/>
                <a:cs typeface="PFBagueRoundPro-Regular"/>
              </a:rPr>
              <a:t>г</a:t>
            </a:r>
            <a:r>
              <a:rPr sz="1500" dirty="0">
                <a:latin typeface="PFBagueRoundPro-Regular"/>
                <a:cs typeface="PFBagueRoundPro-Regular"/>
              </a:rPr>
              <a:t>ал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ерский учет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5603" y="5361309"/>
            <a:ext cx="1922797" cy="48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700"/>
              </a:lnSpc>
            </a:pPr>
            <a:r>
              <a:rPr sz="1500" b="1" spc="15" dirty="0">
                <a:latin typeface="PFBagueRoundPro-Bold"/>
                <a:cs typeface="PFBagueRoundPro-Bold"/>
              </a:rPr>
              <a:t>Пользов</a:t>
            </a:r>
            <a:r>
              <a:rPr sz="1500" b="1" spc="-20" dirty="0">
                <a:latin typeface="PFBagueRoundPro-Bold"/>
                <a:cs typeface="PFBagueRoundPro-Bold"/>
              </a:rPr>
              <a:t>а</a:t>
            </a:r>
            <a:r>
              <a:rPr sz="1500" b="1" spc="-40" dirty="0">
                <a:latin typeface="PFBagueRoundPro-Bold"/>
                <a:cs typeface="PFBagueRoundPro-Bold"/>
              </a:rPr>
              <a:t>т</a:t>
            </a:r>
            <a:r>
              <a:rPr sz="1500" b="1" spc="15" dirty="0">
                <a:latin typeface="PFBagueRoundPro-Bold"/>
                <a:cs typeface="PFBagueRoundPro-Bold"/>
              </a:rPr>
              <a:t>ели</a:t>
            </a:r>
            <a:r>
              <a:rPr sz="1500" b="1" spc="10" dirty="0">
                <a:latin typeface="PFBagueRoundPro-Bold"/>
                <a:cs typeface="PFBagueRoundPro-Bold"/>
              </a:rPr>
              <a:t> резул</a:t>
            </a:r>
            <a:r>
              <a:rPr sz="1500" b="1" spc="-50" dirty="0">
                <a:latin typeface="PFBagueRoundPro-Bold"/>
                <a:cs typeface="PFBagueRoundPro-Bold"/>
              </a:rPr>
              <a:t>ьт</a:t>
            </a:r>
            <a:r>
              <a:rPr sz="1500" b="1" spc="-20" dirty="0">
                <a:latin typeface="PFBagueRoundPro-Bold"/>
                <a:cs typeface="PFBagueRoundPro-Bold"/>
              </a:rPr>
              <a:t>а</a:t>
            </a:r>
            <a:r>
              <a:rPr sz="1500" b="1" spc="-55" dirty="0">
                <a:latin typeface="PFBagueRoundPro-Bold"/>
                <a:cs typeface="PFBagueRoundPro-Bold"/>
              </a:rPr>
              <a:t>т</a:t>
            </a:r>
            <a:r>
              <a:rPr sz="1500" b="1" spc="15" dirty="0">
                <a:latin typeface="PFBagueRoundPro-Bold"/>
                <a:cs typeface="PFBagueRoundPro-Bold"/>
              </a:rPr>
              <a:t>а</a:t>
            </a:r>
            <a:r>
              <a:rPr sz="1500" b="1" spc="5" dirty="0">
                <a:latin typeface="PFBagueRoundPro-Bold"/>
                <a:cs typeface="PFBagueRoundPro-Bold"/>
              </a:rPr>
              <a:t> </a:t>
            </a:r>
            <a:r>
              <a:rPr sz="1500" b="1" spc="15" dirty="0">
                <a:latin typeface="PFBagueRoundPro-Bold"/>
                <a:cs typeface="PFBagueRoundPro-Bold"/>
              </a:rPr>
              <a:t>проек</a:t>
            </a:r>
            <a:r>
              <a:rPr sz="1500" b="1" spc="-55" dirty="0">
                <a:latin typeface="PFBagueRoundPro-Bold"/>
                <a:cs typeface="PFBagueRoundPro-Bold"/>
              </a:rPr>
              <a:t>т</a:t>
            </a:r>
            <a:r>
              <a:rPr sz="1500" b="1" spc="10" dirty="0">
                <a:latin typeface="PFBagueRoundPro-Bold"/>
                <a:cs typeface="PFBagueRoundPro-Bold"/>
              </a:rPr>
              <a:t>а:</a:t>
            </a:r>
            <a:endParaRPr sz="1500" dirty="0">
              <a:latin typeface="PFBagueRoundPro-Bold"/>
              <a:cs typeface="PFBagueRoundPro-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9603" y="5537407"/>
            <a:ext cx="40005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PFBagueRoundPro-Regular"/>
                <a:cs typeface="PFBagueRoundPro-Regular"/>
              </a:rPr>
              <a:t>Население </a:t>
            </a:r>
            <a:r>
              <a:rPr sz="1500" spc="-60" dirty="0">
                <a:latin typeface="PFBagueRoundPro-Regular"/>
                <a:cs typeface="PFBagueRoundPro-Regular"/>
              </a:rPr>
              <a:t>г</a:t>
            </a:r>
            <a:r>
              <a:rPr sz="1500" dirty="0">
                <a:latin typeface="PFBagueRoundPro-Regular"/>
                <a:cs typeface="PFBagueRoundPro-Regular"/>
              </a:rPr>
              <a:t>орода открытия студии массажа</a:t>
            </a:r>
          </a:p>
        </p:txBody>
      </p:sp>
      <p:sp>
        <p:nvSpPr>
          <p:cNvPr id="13" name="object 13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789047" y="6562648"/>
            <a:ext cx="19367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2</a:t>
            </a:fld>
            <a:endParaRPr spc="15" dirty="0">
              <a:latin typeface="PFBagueRoundPro-Bold"/>
              <a:cs typeface="PFBagueRoundPro-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24" y="582162"/>
            <a:ext cx="8758555" cy="702945"/>
          </a:xfrm>
          <a:custGeom>
            <a:avLst/>
            <a:gdLst/>
            <a:ahLst/>
            <a:cxnLst/>
            <a:rect l="l" t="t" r="r" b="b"/>
            <a:pathLst>
              <a:path w="8758555" h="702944">
                <a:moveTo>
                  <a:pt x="8406993" y="0"/>
                </a:moveTo>
                <a:lnTo>
                  <a:pt x="351161" y="0"/>
                </a:lnTo>
                <a:lnTo>
                  <a:pt x="322468" y="1169"/>
                </a:lnTo>
                <a:lnTo>
                  <a:pt x="267032" y="10251"/>
                </a:lnTo>
                <a:lnTo>
                  <a:pt x="214810" y="27708"/>
                </a:lnTo>
                <a:lnTo>
                  <a:pt x="166538" y="52803"/>
                </a:lnTo>
                <a:lnTo>
                  <a:pt x="122955" y="84798"/>
                </a:lnTo>
                <a:lnTo>
                  <a:pt x="84797" y="122957"/>
                </a:lnTo>
                <a:lnTo>
                  <a:pt x="52802" y="166540"/>
                </a:lnTo>
                <a:lnTo>
                  <a:pt x="27708" y="214812"/>
                </a:lnTo>
                <a:lnTo>
                  <a:pt x="10251" y="267034"/>
                </a:lnTo>
                <a:lnTo>
                  <a:pt x="1169" y="322470"/>
                </a:lnTo>
                <a:lnTo>
                  <a:pt x="0" y="351172"/>
                </a:lnTo>
                <a:lnTo>
                  <a:pt x="1169" y="379865"/>
                </a:lnTo>
                <a:lnTo>
                  <a:pt x="10251" y="435300"/>
                </a:lnTo>
                <a:lnTo>
                  <a:pt x="27708" y="487523"/>
                </a:lnTo>
                <a:lnTo>
                  <a:pt x="52802" y="535794"/>
                </a:lnTo>
                <a:lnTo>
                  <a:pt x="84797" y="579378"/>
                </a:lnTo>
                <a:lnTo>
                  <a:pt x="122955" y="617536"/>
                </a:lnTo>
                <a:lnTo>
                  <a:pt x="166538" y="649531"/>
                </a:lnTo>
                <a:lnTo>
                  <a:pt x="214810" y="674626"/>
                </a:lnTo>
                <a:lnTo>
                  <a:pt x="267032" y="692083"/>
                </a:lnTo>
                <a:lnTo>
                  <a:pt x="322468" y="701165"/>
                </a:lnTo>
                <a:lnTo>
                  <a:pt x="351161" y="702335"/>
                </a:lnTo>
                <a:lnTo>
                  <a:pt x="8406993" y="702335"/>
                </a:lnTo>
                <a:lnTo>
                  <a:pt x="8463758" y="697717"/>
                </a:lnTo>
                <a:lnTo>
                  <a:pt x="8517679" y="684355"/>
                </a:lnTo>
                <a:lnTo>
                  <a:pt x="8568017" y="662987"/>
                </a:lnTo>
                <a:lnTo>
                  <a:pt x="8614037" y="634350"/>
                </a:lnTo>
                <a:lnTo>
                  <a:pt x="8654999" y="599181"/>
                </a:lnTo>
                <a:lnTo>
                  <a:pt x="8690167" y="558218"/>
                </a:lnTo>
                <a:lnTo>
                  <a:pt x="8718804" y="512198"/>
                </a:lnTo>
                <a:lnTo>
                  <a:pt x="8740172" y="461859"/>
                </a:lnTo>
                <a:lnTo>
                  <a:pt x="8753533" y="407938"/>
                </a:lnTo>
                <a:lnTo>
                  <a:pt x="8758151" y="351162"/>
                </a:lnTo>
                <a:lnTo>
                  <a:pt x="8756981" y="322470"/>
                </a:lnTo>
                <a:lnTo>
                  <a:pt x="8747899" y="267034"/>
                </a:lnTo>
                <a:lnTo>
                  <a:pt x="8730442" y="214812"/>
                </a:lnTo>
                <a:lnTo>
                  <a:pt x="8705348" y="166540"/>
                </a:lnTo>
                <a:lnTo>
                  <a:pt x="8673353" y="122957"/>
                </a:lnTo>
                <a:lnTo>
                  <a:pt x="8635196" y="84798"/>
                </a:lnTo>
                <a:lnTo>
                  <a:pt x="8591613" y="52803"/>
                </a:lnTo>
                <a:lnTo>
                  <a:pt x="8543342" y="27708"/>
                </a:lnTo>
                <a:lnTo>
                  <a:pt x="8491120" y="10251"/>
                </a:lnTo>
                <a:lnTo>
                  <a:pt x="8435685" y="1169"/>
                </a:lnTo>
                <a:lnTo>
                  <a:pt x="8406993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8645" y="703556"/>
            <a:ext cx="8406755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25" dirty="0">
                <a:solidFill>
                  <a:srgbClr val="FEFEFE"/>
                </a:solidFill>
                <a:latin typeface="PFBagueRoundPro-Bold"/>
                <a:cs typeface="PFBagueRoundPro-Bold"/>
              </a:rPr>
              <a:t>ИНФОРМАЦИЯ</a:t>
            </a:r>
            <a:r>
              <a:rPr sz="3100" b="1" spc="-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3100" b="1" spc="-25" dirty="0">
                <a:solidFill>
                  <a:srgbClr val="FEFEFE"/>
                </a:solidFill>
                <a:latin typeface="PFBagueRoundPro-Bold"/>
                <a:cs typeface="PFBagueRoundPro-Bold"/>
              </a:rPr>
              <a:t>О</a:t>
            </a:r>
            <a:r>
              <a:rPr sz="3100" b="1" spc="-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3100" b="1" spc="-25" dirty="0">
                <a:solidFill>
                  <a:srgbClr val="FEFEFE"/>
                </a:solidFill>
                <a:latin typeface="PFBagueRoundPro-Bold"/>
                <a:cs typeface="PFBagueRoundPro-Bold"/>
              </a:rPr>
              <a:t>РЫНКЕ</a:t>
            </a:r>
            <a:r>
              <a:rPr sz="3100" b="1" spc="-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3100" b="1" spc="-20" dirty="0">
                <a:solidFill>
                  <a:srgbClr val="FEFEFE"/>
                </a:solidFill>
                <a:latin typeface="PFBagueRoundPro-Bold"/>
                <a:cs typeface="PFBagueRoundPro-Bold"/>
              </a:rPr>
              <a:t>УСЛУГ</a:t>
            </a:r>
            <a:r>
              <a:rPr sz="3100" b="1" spc="-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3100" b="1" spc="-25" dirty="0">
                <a:solidFill>
                  <a:srgbClr val="FEFEFE"/>
                </a:solidFill>
                <a:latin typeface="PFBagueRoundPro-Bold"/>
                <a:cs typeface="PFBagueRoundPro-Bold"/>
              </a:rPr>
              <a:t>МАССАЖА</a:t>
            </a:r>
            <a:endParaRPr sz="3100" dirty="0">
              <a:latin typeface="PFBagueRoundPro-Bold"/>
              <a:cs typeface="PFBagueRoundPro-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890" y="1483312"/>
            <a:ext cx="8009255" cy="4254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8130">
              <a:lnSpc>
                <a:spcPts val="1780"/>
              </a:lnSpc>
            </a:pPr>
            <a:r>
              <a:rPr sz="1500" dirty="0">
                <a:latin typeface="PFBagueRoundPro-Regular"/>
                <a:cs typeface="PFBagueRoundPro-Regular"/>
              </a:rPr>
              <a:t>Массаж — э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о </a:t>
            </a:r>
            <a:r>
              <a:rPr sz="1500" spc="-15" dirty="0">
                <a:latin typeface="PFBagueRoundPro-Regular"/>
                <a:cs typeface="PFBagueRoundPro-Regular"/>
              </a:rPr>
              <a:t>у</a:t>
            </a:r>
            <a:r>
              <a:rPr sz="1500" dirty="0">
                <a:latin typeface="PFBagueRoundPro-Regular"/>
                <a:cs typeface="PFBagueRoundPro-Regular"/>
              </a:rPr>
              <a:t>слу</a:t>
            </a:r>
            <a:r>
              <a:rPr sz="1500" spc="-60" dirty="0">
                <a:latin typeface="PFBagueRoundPro-Regular"/>
                <a:cs typeface="PFBagueRoundPro-Regular"/>
              </a:rPr>
              <a:t>г</a:t>
            </a:r>
            <a:r>
              <a:rPr sz="1500" dirty="0">
                <a:latin typeface="PFBagueRoundPro-Regular"/>
                <a:cs typeface="PFBagueRoundPro-Regular"/>
              </a:rPr>
              <a:t>а, </a:t>
            </a:r>
            <a:r>
              <a:rPr sz="1500" spc="-30" dirty="0">
                <a:latin typeface="PFBagueRoundPro-Regular"/>
                <a:cs typeface="PFBagueRoundPro-Regular"/>
              </a:rPr>
              <a:t>к</a:t>
            </a:r>
            <a:r>
              <a:rPr sz="1500" dirty="0">
                <a:latin typeface="PFBagueRoundPro-Regular"/>
                <a:cs typeface="PFBagueRoundPro-Regular"/>
              </a:rPr>
              <a:t>о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о</a:t>
            </a:r>
            <a:r>
              <a:rPr sz="1500" spc="-30" dirty="0">
                <a:latin typeface="PFBagueRoundPro-Regular"/>
                <a:cs typeface="PFBagueRoundPro-Regular"/>
              </a:rPr>
              <a:t>р</a:t>
            </a:r>
            <a:r>
              <a:rPr sz="1500" dirty="0">
                <a:latin typeface="PFBagueRoundPro-Regular"/>
                <a:cs typeface="PFBagueRoundPro-Regular"/>
              </a:rPr>
              <a:t>ая польз</a:t>
            </a:r>
            <a:r>
              <a:rPr sz="1500" spc="-15" dirty="0">
                <a:latin typeface="PFBagueRoundPro-Regular"/>
                <a:cs typeface="PFBagueRoundPro-Regular"/>
              </a:rPr>
              <a:t>у</a:t>
            </a:r>
            <a:r>
              <a:rPr sz="1500" dirty="0">
                <a:latin typeface="PFBagueRoundPro-Regular"/>
                <a:cs typeface="PFBagueRoundPro-Regular"/>
              </a:rPr>
              <a:t>е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ся популярностью п</a:t>
            </a:r>
            <a:r>
              <a:rPr sz="1500" spc="-30" dirty="0">
                <a:latin typeface="PFBagueRoundPro-Regular"/>
                <a:cs typeface="PFBagueRoundPro-Regular"/>
              </a:rPr>
              <a:t>р</a:t>
            </a:r>
            <a:r>
              <a:rPr sz="1500" dirty="0">
                <a:latin typeface="PFBagueRoundPro-Regular"/>
                <a:cs typeface="PFBagueRoundPro-Regular"/>
              </a:rPr>
              <a:t>актически вне зависимости от сезона, мес</a:t>
            </a:r>
            <a:r>
              <a:rPr sz="1500" spc="-60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а жи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ельства и даже общей э</a:t>
            </a:r>
            <a:r>
              <a:rPr sz="1500" spc="-30" dirty="0">
                <a:latin typeface="PFBagueRoundPro-Regular"/>
                <a:cs typeface="PFBagueRoundPro-Regular"/>
              </a:rPr>
              <a:t>к</a:t>
            </a:r>
            <a:r>
              <a:rPr sz="1500" dirty="0">
                <a:latin typeface="PFBagueRoundPro-Regular"/>
                <a:cs typeface="PFBagueRoundPro-Regular"/>
              </a:rPr>
              <a:t>ономичес</a:t>
            </a:r>
            <a:r>
              <a:rPr sz="1500" spc="-30" dirty="0">
                <a:latin typeface="PFBagueRoundPro-Regular"/>
                <a:cs typeface="PFBagueRoundPro-Regular"/>
              </a:rPr>
              <a:t>к</a:t>
            </a:r>
            <a:r>
              <a:rPr sz="1500" dirty="0">
                <a:latin typeface="PFBagueRoundPro-Regular"/>
                <a:cs typeface="PFBagueRoundPro-Regular"/>
              </a:rPr>
              <a:t>ой сит</a:t>
            </a:r>
            <a:r>
              <a:rPr sz="1500" spc="-45" dirty="0">
                <a:latin typeface="PFBagueRoundPro-Regular"/>
                <a:cs typeface="PFBagueRoundPro-Regular"/>
              </a:rPr>
              <a:t>у</a:t>
            </a:r>
            <a:r>
              <a:rPr sz="1500" dirty="0">
                <a:latin typeface="PFBagueRoundPro-Regular"/>
                <a:cs typeface="PFBagueRoundPro-Regular"/>
              </a:rPr>
              <a:t>ации.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>
              <a:lnSpc>
                <a:spcPts val="1780"/>
              </a:lnSpc>
            </a:pPr>
            <a:r>
              <a:rPr sz="1500" dirty="0">
                <a:latin typeface="PFBagueRoundPro-Regular"/>
                <a:cs typeface="PFBagueRoundPro-Regular"/>
              </a:rPr>
              <a:t>Целевая ауди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ория студий </a:t>
            </a:r>
            <a:r>
              <a:rPr sz="1500" spc="-30" dirty="0">
                <a:latin typeface="PFBagueRoundPro-Regular"/>
                <a:cs typeface="PFBagueRoundPro-Regular"/>
              </a:rPr>
              <a:t>D</a:t>
            </a:r>
            <a:r>
              <a:rPr sz="1500" dirty="0">
                <a:latin typeface="PFBagueRoundPro-Regular"/>
                <a:cs typeface="PFBagueRoundPro-Regular"/>
              </a:rPr>
              <a:t>AR </a:t>
            </a:r>
            <a:r>
              <a:rPr sz="1500" spc="-30" dirty="0">
                <a:latin typeface="PFBagueRoundPro-Regular"/>
                <a:cs typeface="PFBagueRoundPro-Regular"/>
              </a:rPr>
              <a:t>D</a:t>
            </a:r>
            <a:r>
              <a:rPr sz="1500" dirty="0">
                <a:latin typeface="PFBagueRoundPro-Regular"/>
                <a:cs typeface="PFBagueRoundPro-Regular"/>
              </a:rPr>
              <a:t>A</a:t>
            </a:r>
            <a:r>
              <a:rPr sz="1500" spc="-30" dirty="0">
                <a:latin typeface="PFBagueRoundPro-Regular"/>
                <a:cs typeface="PFBagueRoundPro-Regular"/>
              </a:rPr>
              <a:t>R</a:t>
            </a:r>
            <a:r>
              <a:rPr sz="1500" dirty="0">
                <a:latin typeface="PFBagueRoundPro-Regular"/>
                <a:cs typeface="PFBagueRoundPro-Regular"/>
              </a:rPr>
              <a:t>Y – э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о женщины. По</a:t>
            </a:r>
            <a:r>
              <a:rPr sz="1500" spc="-7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ребности женщин быть более с</a:t>
            </a:r>
            <a:r>
              <a:rPr sz="1500" spc="-7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ройными, иметь под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яну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ое 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ело и уб</a:t>
            </a:r>
            <a:r>
              <a:rPr sz="1500" spc="-30" dirty="0">
                <a:latin typeface="PFBagueRoundPro-Regular"/>
                <a:cs typeface="PFBagueRoundPro-Regular"/>
              </a:rPr>
              <a:t>р</a:t>
            </a:r>
            <a:r>
              <a:rPr sz="1500" dirty="0">
                <a:latin typeface="PFBagueRoundPro-Regular"/>
                <a:cs typeface="PFBagueRoundPro-Regular"/>
              </a:rPr>
              <a:t>ать морщины на лице не подвержены сезонности и по прогнозам </a:t>
            </a:r>
            <a:r>
              <a:rPr sz="1500" spc="-15" dirty="0">
                <a:latin typeface="PFBagueRoundPro-Regular"/>
                <a:cs typeface="PFBagueRoundPro-Regular"/>
              </a:rPr>
              <a:t>б</a:t>
            </a:r>
            <a:r>
              <a:rPr sz="1500" dirty="0">
                <a:latin typeface="PFBagueRoundPro-Regular"/>
                <a:cs typeface="PFBagueRoundPro-Regular"/>
              </a:rPr>
              <a:t>у</a:t>
            </a:r>
            <a:r>
              <a:rPr sz="1500" spc="15" dirty="0">
                <a:latin typeface="PFBagueRoundPro-Regular"/>
                <a:cs typeface="PFBagueRoundPro-Regular"/>
              </a:rPr>
              <a:t>д</a:t>
            </a:r>
            <a:r>
              <a:rPr sz="1500" dirty="0">
                <a:latin typeface="PFBagueRoundPro-Regular"/>
                <a:cs typeface="PFBagueRoundPro-Regular"/>
              </a:rPr>
              <a:t>ут 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оль</a:t>
            </a:r>
            <a:r>
              <a:rPr sz="1500" spc="-30" dirty="0">
                <a:latin typeface="PFBagueRoundPro-Regular"/>
                <a:cs typeface="PFBagueRoundPro-Regular"/>
              </a:rPr>
              <a:t>к</a:t>
            </a:r>
            <a:r>
              <a:rPr sz="1500" dirty="0">
                <a:latin typeface="PFBagueRoundPro-Regular"/>
                <a:cs typeface="PFBagueRoundPro-Regular"/>
              </a:rPr>
              <a:t>о </a:t>
            </a:r>
            <a:r>
              <a:rPr sz="1500" spc="-30" dirty="0">
                <a:latin typeface="PFBagueRoundPro-Regular"/>
                <a:cs typeface="PFBagueRoundPro-Regular"/>
              </a:rPr>
              <a:t>р</a:t>
            </a:r>
            <a:r>
              <a:rPr sz="1500" dirty="0">
                <a:latin typeface="PFBagueRoundPro-Regular"/>
                <a:cs typeface="PFBagueRoundPro-Regular"/>
              </a:rPr>
              <a:t>асти, а вмес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е с ними </a:t>
            </a:r>
            <a:r>
              <a:rPr sz="1500" spc="-15" dirty="0">
                <a:latin typeface="PFBagueRoundPro-Regular"/>
                <a:cs typeface="PFBagueRoundPro-Regular"/>
              </a:rPr>
              <a:t>б</a:t>
            </a:r>
            <a:r>
              <a:rPr sz="1500" dirty="0">
                <a:latin typeface="PFBagueRoundPro-Regular"/>
                <a:cs typeface="PFBagueRoundPro-Regular"/>
              </a:rPr>
              <a:t>удет </a:t>
            </a:r>
            <a:r>
              <a:rPr sz="1500" spc="-30" dirty="0">
                <a:latin typeface="PFBagueRoundPro-Regular"/>
                <a:cs typeface="PFBagueRoundPro-Regular"/>
              </a:rPr>
              <a:t>р</a:t>
            </a:r>
            <a:r>
              <a:rPr sz="1500" dirty="0">
                <a:latin typeface="PFBagueRoundPro-Regular"/>
                <a:cs typeface="PFBagueRoundPro-Regular"/>
              </a:rPr>
              <a:t>асти ваш бизнес.</a:t>
            </a: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430530">
              <a:lnSpc>
                <a:spcPct val="100000"/>
              </a:lnSpc>
            </a:pPr>
            <a:r>
              <a:rPr sz="1800" b="1" dirty="0">
                <a:latin typeface="PFBagueRoundPro-Bold"/>
                <a:cs typeface="PFBagueRoundPro-Bold"/>
              </a:rPr>
              <a:t>Е</a:t>
            </a:r>
            <a:r>
              <a:rPr sz="1800" b="1" spc="-20" dirty="0">
                <a:latin typeface="PFBagueRoundPro-Bold"/>
                <a:cs typeface="PFBagueRoundPro-Bold"/>
              </a:rPr>
              <a:t>ж</a:t>
            </a:r>
            <a:r>
              <a:rPr sz="1800" b="1" dirty="0">
                <a:latin typeface="PFBagueRoundPro-Bold"/>
                <a:cs typeface="PFBagueRoundPro-Bold"/>
              </a:rPr>
              <a:t>е</a:t>
            </a:r>
            <a:r>
              <a:rPr sz="1800" b="1" spc="-75" dirty="0">
                <a:latin typeface="PFBagueRoundPro-Bold"/>
                <a:cs typeface="PFBagueRoundPro-Bold"/>
              </a:rPr>
              <a:t>г</a:t>
            </a:r>
            <a:r>
              <a:rPr sz="1800" b="1" dirty="0">
                <a:latin typeface="PFBagueRoundPro-Bold"/>
                <a:cs typeface="PFBagueRoundPro-Bold"/>
              </a:rPr>
              <a:t>одный рост запро</a:t>
            </a:r>
            <a:r>
              <a:rPr sz="1800" b="1" spc="-40" dirty="0">
                <a:latin typeface="PFBagueRoundPro-Bold"/>
                <a:cs typeface="PFBagueRoundPro-Bold"/>
              </a:rPr>
              <a:t>с</a:t>
            </a:r>
            <a:r>
              <a:rPr sz="1800" b="1" dirty="0">
                <a:latin typeface="PFBagueRoundPro-Bold"/>
                <a:cs typeface="PFBagueRoundPro-Bold"/>
              </a:rPr>
              <a:t>ов на </a:t>
            </a:r>
            <a:r>
              <a:rPr sz="1800" b="1" spc="-20" dirty="0">
                <a:latin typeface="PFBagueRoundPro-Bold"/>
                <a:cs typeface="PFBagueRoundPro-Bold"/>
              </a:rPr>
              <a:t>у</a:t>
            </a:r>
            <a:r>
              <a:rPr sz="1800" b="1" dirty="0">
                <a:latin typeface="PFBagueRoundPro-Bold"/>
                <a:cs typeface="PFBagueRoundPro-Bold"/>
              </a:rPr>
              <a:t>слуги масса</a:t>
            </a:r>
            <a:r>
              <a:rPr sz="1800" b="1" spc="-20" dirty="0">
                <a:latin typeface="PFBagueRoundPro-Bold"/>
                <a:cs typeface="PFBagueRoundPro-Bold"/>
              </a:rPr>
              <a:t>ж</a:t>
            </a:r>
            <a:r>
              <a:rPr sz="1800" b="1" dirty="0">
                <a:latin typeface="PFBagueRoundPro-Bold"/>
                <a:cs typeface="PFBagueRoundPro-Bold"/>
              </a:rPr>
              <a:t>а – 22%</a:t>
            </a:r>
            <a:endParaRPr sz="1800" dirty="0">
              <a:latin typeface="PFBagueRoundPro-Bold"/>
              <a:cs typeface="PFBagueRoundPro-Bold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430530" marR="382905">
              <a:lnSpc>
                <a:spcPct val="103800"/>
              </a:lnSpc>
            </a:pPr>
            <a:r>
              <a:rPr sz="1800" b="1" dirty="0">
                <a:latin typeface="PFBagueRoundPro-Bold"/>
                <a:cs typeface="PFBagueRoundPro-Bold"/>
              </a:rPr>
              <a:t>Е</a:t>
            </a:r>
            <a:r>
              <a:rPr sz="1800" b="1" spc="-20" dirty="0">
                <a:latin typeface="PFBagueRoundPro-Bold"/>
                <a:cs typeface="PFBagueRoundPro-Bold"/>
              </a:rPr>
              <a:t>ж</a:t>
            </a:r>
            <a:r>
              <a:rPr sz="1800" b="1" dirty="0">
                <a:latin typeface="PFBagueRoundPro-Bold"/>
                <a:cs typeface="PFBagueRoundPro-Bold"/>
              </a:rPr>
              <a:t>емесячный поиск </a:t>
            </a:r>
            <a:r>
              <a:rPr sz="1800" b="1" spc="-20" dirty="0">
                <a:latin typeface="PFBagueRoundPro-Bold"/>
                <a:cs typeface="PFBagueRoundPro-Bold"/>
              </a:rPr>
              <a:t>у</a:t>
            </a:r>
            <a:r>
              <a:rPr sz="1800" b="1" dirty="0">
                <a:latin typeface="PFBagueRoundPro-Bold"/>
                <a:cs typeface="PFBagueRoundPro-Bold"/>
              </a:rPr>
              <a:t>слуг масса</a:t>
            </a:r>
            <a:r>
              <a:rPr sz="1800" b="1" spc="-20" dirty="0">
                <a:latin typeface="PFBagueRoundPro-Bold"/>
                <a:cs typeface="PFBagueRoundPro-Bold"/>
              </a:rPr>
              <a:t>ж</a:t>
            </a:r>
            <a:r>
              <a:rPr sz="1800" b="1" dirty="0">
                <a:latin typeface="PFBagueRoundPro-Bold"/>
                <a:cs typeface="PFBagueRoundPro-Bold"/>
              </a:rPr>
              <a:t>а выше чем за отчетный период прошло</a:t>
            </a:r>
            <a:r>
              <a:rPr sz="1800" b="1" spc="-75" dirty="0">
                <a:latin typeface="PFBagueRoundPro-Bold"/>
                <a:cs typeface="PFBagueRoundPro-Bold"/>
              </a:rPr>
              <a:t>г</a:t>
            </a:r>
            <a:r>
              <a:rPr sz="1800" b="1" dirty="0">
                <a:latin typeface="PFBagueRoundPro-Bold"/>
                <a:cs typeface="PFBagueRoundPro-Bold"/>
              </a:rPr>
              <a:t>о </a:t>
            </a:r>
            <a:r>
              <a:rPr sz="1800" b="1" spc="-75" dirty="0">
                <a:latin typeface="PFBagueRoundPro-Bold"/>
                <a:cs typeface="PFBagueRoundPro-Bold"/>
              </a:rPr>
              <a:t>г</a:t>
            </a:r>
            <a:r>
              <a:rPr sz="1800" b="1" dirty="0">
                <a:latin typeface="PFBagueRoundPro-Bold"/>
                <a:cs typeface="PFBagueRoundPro-Bold"/>
              </a:rPr>
              <a:t>ода на 1 млн. запро</a:t>
            </a:r>
            <a:r>
              <a:rPr sz="1800" b="1" spc="-40" dirty="0">
                <a:latin typeface="PFBagueRoundPro-Bold"/>
                <a:cs typeface="PFBagueRoundPro-Bold"/>
              </a:rPr>
              <a:t>с</a:t>
            </a:r>
            <a:r>
              <a:rPr sz="1800" b="1" dirty="0">
                <a:latin typeface="PFBagueRoundPro-Bold"/>
                <a:cs typeface="PFBagueRoundPro-Bold"/>
              </a:rPr>
              <a:t>ов</a:t>
            </a:r>
            <a:endParaRPr sz="1800" dirty="0">
              <a:latin typeface="PFBagueRoundPro-Bold"/>
              <a:cs typeface="PFBagueRoundPro-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430530">
              <a:lnSpc>
                <a:spcPct val="100000"/>
              </a:lnSpc>
            </a:pPr>
            <a:r>
              <a:rPr sz="1800" b="1" dirty="0">
                <a:latin typeface="PFBagueRoundPro-Bold"/>
                <a:cs typeface="PFBagueRoundPro-Bold"/>
              </a:rPr>
              <a:t>Объем рынка </a:t>
            </a:r>
            <a:r>
              <a:rPr sz="1800" b="1" spc="-20" dirty="0">
                <a:latin typeface="PFBagueRoundPro-Bold"/>
                <a:cs typeface="PFBagueRoundPro-Bold"/>
              </a:rPr>
              <a:t>у</a:t>
            </a:r>
            <a:r>
              <a:rPr sz="1800" b="1" dirty="0">
                <a:latin typeface="PFBagueRoundPro-Bold"/>
                <a:cs typeface="PFBagueRoundPro-Bold"/>
              </a:rPr>
              <a:t>слуг масса</a:t>
            </a:r>
            <a:r>
              <a:rPr sz="1800" b="1" spc="-20" dirty="0">
                <a:latin typeface="PFBagueRoundPro-Bold"/>
                <a:cs typeface="PFBagueRoundPro-Bold"/>
              </a:rPr>
              <a:t>ж</a:t>
            </a:r>
            <a:r>
              <a:rPr sz="1800" b="1" dirty="0">
                <a:latin typeface="PFBagueRoundPro-Bold"/>
                <a:cs typeface="PFBagueRoundPro-Bold"/>
              </a:rPr>
              <a:t>а в РФ – 3 млрд.руб./</a:t>
            </a:r>
            <a:r>
              <a:rPr sz="1800" b="1" spc="-75" dirty="0">
                <a:latin typeface="PFBagueRoundPro-Bold"/>
                <a:cs typeface="PFBagueRoundPro-Bold"/>
              </a:rPr>
              <a:t>г</a:t>
            </a:r>
            <a:r>
              <a:rPr sz="1800" b="1" dirty="0">
                <a:latin typeface="PFBagueRoundPro-Bold"/>
                <a:cs typeface="PFBagueRoundPro-Bold"/>
              </a:rPr>
              <a:t>од</a:t>
            </a:r>
            <a:endParaRPr sz="1800" dirty="0">
              <a:latin typeface="PFBagueRoundPro-Bold"/>
              <a:cs typeface="PFBagueRoundPro-Bold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430530" marR="530860">
              <a:lnSpc>
                <a:spcPct val="103800"/>
              </a:lnSpc>
            </a:pPr>
            <a:r>
              <a:rPr sz="1800" b="1" dirty="0">
                <a:latin typeface="PFBagueRoundPro-Bold"/>
                <a:cs typeface="PFBagueRoundPro-Bold"/>
              </a:rPr>
              <a:t>Мы планир</a:t>
            </a:r>
            <a:r>
              <a:rPr sz="1800" b="1" spc="-20" dirty="0">
                <a:latin typeface="PFBagueRoundPro-Bold"/>
                <a:cs typeface="PFBagueRoundPro-Bold"/>
              </a:rPr>
              <a:t>у</a:t>
            </a:r>
            <a:r>
              <a:rPr sz="1800" b="1" dirty="0">
                <a:latin typeface="PFBagueRoundPro-Bold"/>
                <a:cs typeface="PFBagueRoundPro-Bold"/>
              </a:rPr>
              <a:t>ем на с</a:t>
            </a:r>
            <a:r>
              <a:rPr sz="1800" b="1" spc="-75" dirty="0">
                <a:latin typeface="PFBagueRoundPro-Bold"/>
                <a:cs typeface="PFBagueRoundPro-Bold"/>
              </a:rPr>
              <a:t>т</a:t>
            </a:r>
            <a:r>
              <a:rPr sz="1800" b="1" dirty="0">
                <a:latin typeface="PFBagueRoundPro-Bold"/>
                <a:cs typeface="PFBagueRoundPro-Bold"/>
              </a:rPr>
              <a:t>ар</a:t>
            </a:r>
            <a:r>
              <a:rPr sz="1800" b="1" spc="-55" dirty="0">
                <a:latin typeface="PFBagueRoundPro-Bold"/>
                <a:cs typeface="PFBagueRoundPro-Bold"/>
              </a:rPr>
              <a:t>т</a:t>
            </a:r>
            <a:r>
              <a:rPr sz="1800" b="1" dirty="0">
                <a:latin typeface="PFBagueRoundPro-Bold"/>
                <a:cs typeface="PFBagueRoundPro-Bold"/>
              </a:rPr>
              <a:t>е занять 5% рынка </a:t>
            </a:r>
            <a:r>
              <a:rPr sz="1800" b="1" dirty="0" err="1">
                <a:latin typeface="PFBagueRoundPro-Bold"/>
                <a:cs typeface="PFBagueRoundPro-Bold"/>
              </a:rPr>
              <a:t>и</a:t>
            </a:r>
            <a:r>
              <a:rPr sz="1800" b="1" dirty="0">
                <a:latin typeface="PFBagueRoundPro-Bold"/>
                <a:cs typeface="PFBagueRoundPro-Bold"/>
              </a:rPr>
              <a:t> </a:t>
            </a:r>
            <a:r>
              <a:rPr lang="ru-RU" sz="1800" b="1" dirty="0">
                <a:latin typeface="PFBagueRoundPro-Bold"/>
                <a:cs typeface="PFBagueRoundPro-Bold"/>
              </a:rPr>
              <a:t>планомерно </a:t>
            </a:r>
            <a:r>
              <a:rPr sz="1800" b="1" dirty="0" err="1">
                <a:latin typeface="PFBagueRoundPro-Bold"/>
                <a:cs typeface="PFBagueRoundPro-Bold"/>
              </a:rPr>
              <a:t>увеличив</a:t>
            </a:r>
            <a:r>
              <a:rPr sz="1800" b="1" spc="-40" dirty="0" err="1">
                <a:latin typeface="PFBagueRoundPro-Bold"/>
                <a:cs typeface="PFBagueRoundPro-Bold"/>
              </a:rPr>
              <a:t>а</a:t>
            </a:r>
            <a:r>
              <a:rPr sz="1800" b="1" dirty="0" err="1">
                <a:latin typeface="PFBagueRoundPro-Bold"/>
                <a:cs typeface="PFBagueRoundPro-Bold"/>
              </a:rPr>
              <a:t>ть</a:t>
            </a:r>
            <a:r>
              <a:rPr sz="1800" b="1" dirty="0">
                <a:latin typeface="PFBagueRoundPro-Bold"/>
                <a:cs typeface="PFBagueRoundPro-Bold"/>
              </a:rPr>
              <a:t> эту долю до 33% регионально</a:t>
            </a:r>
            <a:r>
              <a:rPr sz="1800" b="1" spc="-75" dirty="0">
                <a:latin typeface="PFBagueRoundPro-Bold"/>
                <a:cs typeface="PFBagueRoundPro-Bold"/>
              </a:rPr>
              <a:t>г</a:t>
            </a:r>
            <a:r>
              <a:rPr sz="1800" b="1" dirty="0">
                <a:latin typeface="PFBagueRoundPro-Bold"/>
                <a:cs typeface="PFBagueRoundPro-Bold"/>
              </a:rPr>
              <a:t>о рынка</a:t>
            </a:r>
            <a:endParaRPr sz="1800" dirty="0">
              <a:latin typeface="PFBagueRoundPro-Bold"/>
              <a:cs typeface="PFBagueRoundPro-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3059" y="3121761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4">
                <a:moveTo>
                  <a:pt x="139015" y="0"/>
                </a:moveTo>
                <a:lnTo>
                  <a:pt x="100226" y="5428"/>
                </a:lnTo>
                <a:lnTo>
                  <a:pt x="64953" y="21227"/>
                </a:lnTo>
                <a:lnTo>
                  <a:pt x="34562" y="47576"/>
                </a:lnTo>
                <a:lnTo>
                  <a:pt x="12719" y="80955"/>
                </a:lnTo>
                <a:lnTo>
                  <a:pt x="0" y="129482"/>
                </a:lnTo>
                <a:lnTo>
                  <a:pt x="411" y="144500"/>
                </a:lnTo>
                <a:lnTo>
                  <a:pt x="7829" y="184639"/>
                </a:lnTo>
                <a:lnTo>
                  <a:pt x="31257" y="227659"/>
                </a:lnTo>
                <a:lnTo>
                  <a:pt x="59859" y="253872"/>
                </a:lnTo>
                <a:lnTo>
                  <a:pt x="94422" y="271327"/>
                </a:lnTo>
                <a:lnTo>
                  <a:pt x="132320" y="278460"/>
                </a:lnTo>
                <a:lnTo>
                  <a:pt x="138914" y="278615"/>
                </a:lnTo>
                <a:lnTo>
                  <a:pt x="152157" y="278002"/>
                </a:lnTo>
                <a:lnTo>
                  <a:pt x="189936" y="269036"/>
                </a:lnTo>
                <a:lnTo>
                  <a:pt x="216298" y="255074"/>
                </a:lnTo>
                <a:lnTo>
                  <a:pt x="138947" y="255074"/>
                </a:lnTo>
                <a:lnTo>
                  <a:pt x="124283" y="254148"/>
                </a:lnTo>
                <a:lnTo>
                  <a:pt x="84136" y="241248"/>
                </a:lnTo>
                <a:lnTo>
                  <a:pt x="51893" y="215521"/>
                </a:lnTo>
                <a:lnTo>
                  <a:pt x="30577" y="179993"/>
                </a:lnTo>
                <a:lnTo>
                  <a:pt x="23962" y="152539"/>
                </a:lnTo>
                <a:lnTo>
                  <a:pt x="23996" y="149132"/>
                </a:lnTo>
                <a:lnTo>
                  <a:pt x="28407" y="108525"/>
                </a:lnTo>
                <a:lnTo>
                  <a:pt x="49676" y="65629"/>
                </a:lnTo>
                <a:lnTo>
                  <a:pt x="83642" y="38531"/>
                </a:lnTo>
                <a:lnTo>
                  <a:pt x="129803" y="23899"/>
                </a:lnTo>
                <a:lnTo>
                  <a:pt x="138986" y="23536"/>
                </a:lnTo>
                <a:lnTo>
                  <a:pt x="203367" y="23536"/>
                </a:lnTo>
                <a:lnTo>
                  <a:pt x="204272" y="21661"/>
                </a:lnTo>
                <a:lnTo>
                  <a:pt x="158955" y="1425"/>
                </a:lnTo>
                <a:lnTo>
                  <a:pt x="146232" y="185"/>
                </a:lnTo>
                <a:lnTo>
                  <a:pt x="139015" y="0"/>
                </a:lnTo>
                <a:close/>
              </a:path>
              <a:path w="278765" h="278764">
                <a:moveTo>
                  <a:pt x="273007" y="115747"/>
                </a:moveTo>
                <a:lnTo>
                  <a:pt x="260003" y="115747"/>
                </a:lnTo>
                <a:lnTo>
                  <a:pt x="254733" y="121017"/>
                </a:lnTo>
                <a:lnTo>
                  <a:pt x="254733" y="139373"/>
                </a:lnTo>
                <a:lnTo>
                  <a:pt x="253991" y="152539"/>
                </a:lnTo>
                <a:lnTo>
                  <a:pt x="243249" y="189720"/>
                </a:lnTo>
                <a:lnTo>
                  <a:pt x="217875" y="222644"/>
                </a:lnTo>
                <a:lnTo>
                  <a:pt x="183764" y="245399"/>
                </a:lnTo>
                <a:lnTo>
                  <a:pt x="138947" y="255074"/>
                </a:lnTo>
                <a:lnTo>
                  <a:pt x="216298" y="255074"/>
                </a:lnTo>
                <a:lnTo>
                  <a:pt x="251842" y="220249"/>
                </a:lnTo>
                <a:lnTo>
                  <a:pt x="270131" y="185908"/>
                </a:lnTo>
                <a:lnTo>
                  <a:pt x="278242" y="129482"/>
                </a:lnTo>
                <a:lnTo>
                  <a:pt x="278273" y="121017"/>
                </a:lnTo>
                <a:lnTo>
                  <a:pt x="273007" y="115747"/>
                </a:lnTo>
                <a:close/>
              </a:path>
              <a:path w="278765" h="278764">
                <a:moveTo>
                  <a:pt x="203367" y="23536"/>
                </a:moveTo>
                <a:lnTo>
                  <a:pt x="138986" y="23536"/>
                </a:lnTo>
                <a:lnTo>
                  <a:pt x="151845" y="24246"/>
                </a:lnTo>
                <a:lnTo>
                  <a:pt x="164406" y="26351"/>
                </a:lnTo>
                <a:lnTo>
                  <a:pt x="176667" y="29841"/>
                </a:lnTo>
                <a:lnTo>
                  <a:pt x="192312" y="33491"/>
                </a:lnTo>
                <a:lnTo>
                  <a:pt x="200398" y="29695"/>
                </a:lnTo>
                <a:lnTo>
                  <a:pt x="203367" y="23536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847" y="3133436"/>
            <a:ext cx="204470" cy="165100"/>
          </a:xfrm>
          <a:custGeom>
            <a:avLst/>
            <a:gdLst/>
            <a:ahLst/>
            <a:cxnLst/>
            <a:rect l="l" t="t" r="r" b="b"/>
            <a:pathLst>
              <a:path w="204469" h="165100">
                <a:moveTo>
                  <a:pt x="16642" y="102030"/>
                </a:moveTo>
                <a:lnTo>
                  <a:pt x="9189" y="102030"/>
                </a:lnTo>
                <a:lnTo>
                  <a:pt x="0" y="111225"/>
                </a:lnTo>
                <a:lnTo>
                  <a:pt x="0" y="118677"/>
                </a:lnTo>
                <a:lnTo>
                  <a:pt x="45153" y="163832"/>
                </a:lnTo>
                <a:lnTo>
                  <a:pt x="48167" y="164980"/>
                </a:lnTo>
                <a:lnTo>
                  <a:pt x="54189" y="164980"/>
                </a:lnTo>
                <a:lnTo>
                  <a:pt x="57203" y="163832"/>
                </a:lnTo>
                <a:lnTo>
                  <a:pt x="84470" y="136565"/>
                </a:lnTo>
                <a:lnTo>
                  <a:pt x="51177" y="136565"/>
                </a:lnTo>
                <a:lnTo>
                  <a:pt x="16642" y="102030"/>
                </a:lnTo>
                <a:close/>
              </a:path>
              <a:path w="204469" h="165100">
                <a:moveTo>
                  <a:pt x="195195" y="0"/>
                </a:moveTo>
                <a:lnTo>
                  <a:pt x="187742" y="0"/>
                </a:lnTo>
                <a:lnTo>
                  <a:pt x="51177" y="136565"/>
                </a:lnTo>
                <a:lnTo>
                  <a:pt x="84470" y="136565"/>
                </a:lnTo>
                <a:lnTo>
                  <a:pt x="204389" y="16645"/>
                </a:lnTo>
                <a:lnTo>
                  <a:pt x="204389" y="9193"/>
                </a:lnTo>
                <a:lnTo>
                  <a:pt x="19519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059" y="371377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4">
                <a:moveTo>
                  <a:pt x="139015" y="0"/>
                </a:moveTo>
                <a:lnTo>
                  <a:pt x="100226" y="5428"/>
                </a:lnTo>
                <a:lnTo>
                  <a:pt x="64953" y="21227"/>
                </a:lnTo>
                <a:lnTo>
                  <a:pt x="34561" y="47576"/>
                </a:lnTo>
                <a:lnTo>
                  <a:pt x="12719" y="80955"/>
                </a:lnTo>
                <a:lnTo>
                  <a:pt x="0" y="129481"/>
                </a:lnTo>
                <a:lnTo>
                  <a:pt x="411" y="144500"/>
                </a:lnTo>
                <a:lnTo>
                  <a:pt x="7829" y="184639"/>
                </a:lnTo>
                <a:lnTo>
                  <a:pt x="31257" y="227658"/>
                </a:lnTo>
                <a:lnTo>
                  <a:pt x="59859" y="253871"/>
                </a:lnTo>
                <a:lnTo>
                  <a:pt x="94422" y="271327"/>
                </a:lnTo>
                <a:lnTo>
                  <a:pt x="132320" y="278460"/>
                </a:lnTo>
                <a:lnTo>
                  <a:pt x="138914" y="278615"/>
                </a:lnTo>
                <a:lnTo>
                  <a:pt x="152157" y="278002"/>
                </a:lnTo>
                <a:lnTo>
                  <a:pt x="189936" y="269036"/>
                </a:lnTo>
                <a:lnTo>
                  <a:pt x="216298" y="255074"/>
                </a:lnTo>
                <a:lnTo>
                  <a:pt x="138947" y="255074"/>
                </a:lnTo>
                <a:lnTo>
                  <a:pt x="124283" y="254147"/>
                </a:lnTo>
                <a:lnTo>
                  <a:pt x="84136" y="241247"/>
                </a:lnTo>
                <a:lnTo>
                  <a:pt x="51893" y="215521"/>
                </a:lnTo>
                <a:lnTo>
                  <a:pt x="30577" y="179993"/>
                </a:lnTo>
                <a:lnTo>
                  <a:pt x="23962" y="152539"/>
                </a:lnTo>
                <a:lnTo>
                  <a:pt x="23996" y="149132"/>
                </a:lnTo>
                <a:lnTo>
                  <a:pt x="28406" y="108525"/>
                </a:lnTo>
                <a:lnTo>
                  <a:pt x="49675" y="65629"/>
                </a:lnTo>
                <a:lnTo>
                  <a:pt x="83641" y="38530"/>
                </a:lnTo>
                <a:lnTo>
                  <a:pt x="129803" y="23899"/>
                </a:lnTo>
                <a:lnTo>
                  <a:pt x="138986" y="23536"/>
                </a:lnTo>
                <a:lnTo>
                  <a:pt x="203367" y="23536"/>
                </a:lnTo>
                <a:lnTo>
                  <a:pt x="204272" y="21661"/>
                </a:lnTo>
                <a:lnTo>
                  <a:pt x="158955" y="1424"/>
                </a:lnTo>
                <a:lnTo>
                  <a:pt x="146232" y="185"/>
                </a:lnTo>
                <a:lnTo>
                  <a:pt x="139015" y="0"/>
                </a:lnTo>
                <a:close/>
              </a:path>
              <a:path w="278765" h="278764">
                <a:moveTo>
                  <a:pt x="273007" y="115746"/>
                </a:moveTo>
                <a:lnTo>
                  <a:pt x="260003" y="115746"/>
                </a:lnTo>
                <a:lnTo>
                  <a:pt x="254733" y="121017"/>
                </a:lnTo>
                <a:lnTo>
                  <a:pt x="254733" y="139373"/>
                </a:lnTo>
                <a:lnTo>
                  <a:pt x="253991" y="152539"/>
                </a:lnTo>
                <a:lnTo>
                  <a:pt x="243249" y="189720"/>
                </a:lnTo>
                <a:lnTo>
                  <a:pt x="217875" y="222644"/>
                </a:lnTo>
                <a:lnTo>
                  <a:pt x="183764" y="245399"/>
                </a:lnTo>
                <a:lnTo>
                  <a:pt x="138947" y="255074"/>
                </a:lnTo>
                <a:lnTo>
                  <a:pt x="216298" y="255074"/>
                </a:lnTo>
                <a:lnTo>
                  <a:pt x="251842" y="220249"/>
                </a:lnTo>
                <a:lnTo>
                  <a:pt x="270131" y="185908"/>
                </a:lnTo>
                <a:lnTo>
                  <a:pt x="278242" y="129481"/>
                </a:lnTo>
                <a:lnTo>
                  <a:pt x="278273" y="121017"/>
                </a:lnTo>
                <a:lnTo>
                  <a:pt x="273007" y="115746"/>
                </a:lnTo>
                <a:close/>
              </a:path>
              <a:path w="278765" h="278764">
                <a:moveTo>
                  <a:pt x="203367" y="23536"/>
                </a:moveTo>
                <a:lnTo>
                  <a:pt x="138986" y="23536"/>
                </a:lnTo>
                <a:lnTo>
                  <a:pt x="151845" y="24246"/>
                </a:lnTo>
                <a:lnTo>
                  <a:pt x="164406" y="26351"/>
                </a:lnTo>
                <a:lnTo>
                  <a:pt x="176667" y="29840"/>
                </a:lnTo>
                <a:lnTo>
                  <a:pt x="192311" y="33491"/>
                </a:lnTo>
                <a:lnTo>
                  <a:pt x="200398" y="29694"/>
                </a:lnTo>
                <a:lnTo>
                  <a:pt x="203367" y="23536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847" y="3725449"/>
            <a:ext cx="204470" cy="165100"/>
          </a:xfrm>
          <a:custGeom>
            <a:avLst/>
            <a:gdLst/>
            <a:ahLst/>
            <a:cxnLst/>
            <a:rect l="l" t="t" r="r" b="b"/>
            <a:pathLst>
              <a:path w="204469" h="165100">
                <a:moveTo>
                  <a:pt x="16642" y="102030"/>
                </a:moveTo>
                <a:lnTo>
                  <a:pt x="9189" y="102030"/>
                </a:lnTo>
                <a:lnTo>
                  <a:pt x="0" y="111225"/>
                </a:lnTo>
                <a:lnTo>
                  <a:pt x="0" y="118676"/>
                </a:lnTo>
                <a:lnTo>
                  <a:pt x="45153" y="163831"/>
                </a:lnTo>
                <a:lnTo>
                  <a:pt x="48167" y="164980"/>
                </a:lnTo>
                <a:lnTo>
                  <a:pt x="54189" y="164980"/>
                </a:lnTo>
                <a:lnTo>
                  <a:pt x="57203" y="163831"/>
                </a:lnTo>
                <a:lnTo>
                  <a:pt x="84469" y="136565"/>
                </a:lnTo>
                <a:lnTo>
                  <a:pt x="51177" y="136565"/>
                </a:lnTo>
                <a:lnTo>
                  <a:pt x="16642" y="102030"/>
                </a:lnTo>
                <a:close/>
              </a:path>
              <a:path w="204469" h="165100">
                <a:moveTo>
                  <a:pt x="195195" y="0"/>
                </a:moveTo>
                <a:lnTo>
                  <a:pt x="187742" y="0"/>
                </a:lnTo>
                <a:lnTo>
                  <a:pt x="51177" y="136565"/>
                </a:lnTo>
                <a:lnTo>
                  <a:pt x="84469" y="136565"/>
                </a:lnTo>
                <a:lnTo>
                  <a:pt x="204389" y="16645"/>
                </a:lnTo>
                <a:lnTo>
                  <a:pt x="204389" y="9193"/>
                </a:lnTo>
                <a:lnTo>
                  <a:pt x="19519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059" y="456221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4">
                <a:moveTo>
                  <a:pt x="139015" y="0"/>
                </a:moveTo>
                <a:lnTo>
                  <a:pt x="100226" y="5428"/>
                </a:lnTo>
                <a:lnTo>
                  <a:pt x="64953" y="21227"/>
                </a:lnTo>
                <a:lnTo>
                  <a:pt x="34562" y="47576"/>
                </a:lnTo>
                <a:lnTo>
                  <a:pt x="12719" y="80955"/>
                </a:lnTo>
                <a:lnTo>
                  <a:pt x="0" y="129482"/>
                </a:lnTo>
                <a:lnTo>
                  <a:pt x="411" y="144501"/>
                </a:lnTo>
                <a:lnTo>
                  <a:pt x="7829" y="184639"/>
                </a:lnTo>
                <a:lnTo>
                  <a:pt x="31257" y="227659"/>
                </a:lnTo>
                <a:lnTo>
                  <a:pt x="59859" y="253872"/>
                </a:lnTo>
                <a:lnTo>
                  <a:pt x="94422" y="271327"/>
                </a:lnTo>
                <a:lnTo>
                  <a:pt x="132320" y="278460"/>
                </a:lnTo>
                <a:lnTo>
                  <a:pt x="138914" y="278615"/>
                </a:lnTo>
                <a:lnTo>
                  <a:pt x="152157" y="278002"/>
                </a:lnTo>
                <a:lnTo>
                  <a:pt x="189937" y="269036"/>
                </a:lnTo>
                <a:lnTo>
                  <a:pt x="216299" y="255074"/>
                </a:lnTo>
                <a:lnTo>
                  <a:pt x="138947" y="255074"/>
                </a:lnTo>
                <a:lnTo>
                  <a:pt x="124283" y="254148"/>
                </a:lnTo>
                <a:lnTo>
                  <a:pt x="84136" y="241248"/>
                </a:lnTo>
                <a:lnTo>
                  <a:pt x="51893" y="215521"/>
                </a:lnTo>
                <a:lnTo>
                  <a:pt x="30577" y="179993"/>
                </a:lnTo>
                <a:lnTo>
                  <a:pt x="23962" y="152541"/>
                </a:lnTo>
                <a:lnTo>
                  <a:pt x="23996" y="149133"/>
                </a:lnTo>
                <a:lnTo>
                  <a:pt x="28406" y="108525"/>
                </a:lnTo>
                <a:lnTo>
                  <a:pt x="49675" y="65629"/>
                </a:lnTo>
                <a:lnTo>
                  <a:pt x="83641" y="38531"/>
                </a:lnTo>
                <a:lnTo>
                  <a:pt x="129803" y="23899"/>
                </a:lnTo>
                <a:lnTo>
                  <a:pt x="138986" y="23536"/>
                </a:lnTo>
                <a:lnTo>
                  <a:pt x="203367" y="23536"/>
                </a:lnTo>
                <a:lnTo>
                  <a:pt x="204272" y="21661"/>
                </a:lnTo>
                <a:lnTo>
                  <a:pt x="158955" y="1425"/>
                </a:lnTo>
                <a:lnTo>
                  <a:pt x="146232" y="185"/>
                </a:lnTo>
                <a:lnTo>
                  <a:pt x="139015" y="0"/>
                </a:lnTo>
                <a:close/>
              </a:path>
              <a:path w="278765" h="278764">
                <a:moveTo>
                  <a:pt x="273007" y="115747"/>
                </a:moveTo>
                <a:lnTo>
                  <a:pt x="260003" y="115747"/>
                </a:lnTo>
                <a:lnTo>
                  <a:pt x="254733" y="121018"/>
                </a:lnTo>
                <a:lnTo>
                  <a:pt x="254733" y="139374"/>
                </a:lnTo>
                <a:lnTo>
                  <a:pt x="253991" y="152541"/>
                </a:lnTo>
                <a:lnTo>
                  <a:pt x="243249" y="189720"/>
                </a:lnTo>
                <a:lnTo>
                  <a:pt x="217875" y="222645"/>
                </a:lnTo>
                <a:lnTo>
                  <a:pt x="183764" y="245399"/>
                </a:lnTo>
                <a:lnTo>
                  <a:pt x="138947" y="255074"/>
                </a:lnTo>
                <a:lnTo>
                  <a:pt x="216299" y="255074"/>
                </a:lnTo>
                <a:lnTo>
                  <a:pt x="251842" y="220250"/>
                </a:lnTo>
                <a:lnTo>
                  <a:pt x="270131" y="185909"/>
                </a:lnTo>
                <a:lnTo>
                  <a:pt x="278242" y="129482"/>
                </a:lnTo>
                <a:lnTo>
                  <a:pt x="278273" y="121018"/>
                </a:lnTo>
                <a:lnTo>
                  <a:pt x="273007" y="115747"/>
                </a:lnTo>
                <a:close/>
              </a:path>
              <a:path w="278765" h="278764">
                <a:moveTo>
                  <a:pt x="203367" y="23536"/>
                </a:moveTo>
                <a:lnTo>
                  <a:pt x="138986" y="23536"/>
                </a:lnTo>
                <a:lnTo>
                  <a:pt x="151845" y="24247"/>
                </a:lnTo>
                <a:lnTo>
                  <a:pt x="164406" y="26352"/>
                </a:lnTo>
                <a:lnTo>
                  <a:pt x="176667" y="29841"/>
                </a:lnTo>
                <a:lnTo>
                  <a:pt x="192312" y="33491"/>
                </a:lnTo>
                <a:lnTo>
                  <a:pt x="200398" y="29695"/>
                </a:lnTo>
                <a:lnTo>
                  <a:pt x="203367" y="23536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847" y="4573889"/>
            <a:ext cx="204470" cy="165100"/>
          </a:xfrm>
          <a:custGeom>
            <a:avLst/>
            <a:gdLst/>
            <a:ahLst/>
            <a:cxnLst/>
            <a:rect l="l" t="t" r="r" b="b"/>
            <a:pathLst>
              <a:path w="204469" h="165100">
                <a:moveTo>
                  <a:pt x="16642" y="102031"/>
                </a:moveTo>
                <a:lnTo>
                  <a:pt x="9189" y="102031"/>
                </a:lnTo>
                <a:lnTo>
                  <a:pt x="0" y="111225"/>
                </a:lnTo>
                <a:lnTo>
                  <a:pt x="0" y="118677"/>
                </a:lnTo>
                <a:lnTo>
                  <a:pt x="45153" y="163832"/>
                </a:lnTo>
                <a:lnTo>
                  <a:pt x="48167" y="164980"/>
                </a:lnTo>
                <a:lnTo>
                  <a:pt x="54189" y="164980"/>
                </a:lnTo>
                <a:lnTo>
                  <a:pt x="57203" y="163832"/>
                </a:lnTo>
                <a:lnTo>
                  <a:pt x="84470" y="136565"/>
                </a:lnTo>
                <a:lnTo>
                  <a:pt x="51177" y="136565"/>
                </a:lnTo>
                <a:lnTo>
                  <a:pt x="16642" y="102031"/>
                </a:lnTo>
                <a:close/>
              </a:path>
              <a:path w="204469" h="165100">
                <a:moveTo>
                  <a:pt x="195195" y="0"/>
                </a:moveTo>
                <a:lnTo>
                  <a:pt x="187742" y="0"/>
                </a:lnTo>
                <a:lnTo>
                  <a:pt x="51177" y="136565"/>
                </a:lnTo>
                <a:lnTo>
                  <a:pt x="84470" y="136565"/>
                </a:lnTo>
                <a:lnTo>
                  <a:pt x="204389" y="16647"/>
                </a:lnTo>
                <a:lnTo>
                  <a:pt x="204389" y="9194"/>
                </a:lnTo>
                <a:lnTo>
                  <a:pt x="19519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3059" y="5131699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4">
                <a:moveTo>
                  <a:pt x="139015" y="0"/>
                </a:moveTo>
                <a:lnTo>
                  <a:pt x="100226" y="5428"/>
                </a:lnTo>
                <a:lnTo>
                  <a:pt x="64953" y="21227"/>
                </a:lnTo>
                <a:lnTo>
                  <a:pt x="34562" y="47576"/>
                </a:lnTo>
                <a:lnTo>
                  <a:pt x="12719" y="80955"/>
                </a:lnTo>
                <a:lnTo>
                  <a:pt x="0" y="129482"/>
                </a:lnTo>
                <a:lnTo>
                  <a:pt x="411" y="144500"/>
                </a:lnTo>
                <a:lnTo>
                  <a:pt x="7829" y="184639"/>
                </a:lnTo>
                <a:lnTo>
                  <a:pt x="31257" y="227659"/>
                </a:lnTo>
                <a:lnTo>
                  <a:pt x="59859" y="253872"/>
                </a:lnTo>
                <a:lnTo>
                  <a:pt x="94422" y="271327"/>
                </a:lnTo>
                <a:lnTo>
                  <a:pt x="132320" y="278460"/>
                </a:lnTo>
                <a:lnTo>
                  <a:pt x="138914" y="278615"/>
                </a:lnTo>
                <a:lnTo>
                  <a:pt x="152157" y="278002"/>
                </a:lnTo>
                <a:lnTo>
                  <a:pt x="189936" y="269036"/>
                </a:lnTo>
                <a:lnTo>
                  <a:pt x="216298" y="255074"/>
                </a:lnTo>
                <a:lnTo>
                  <a:pt x="138947" y="255074"/>
                </a:lnTo>
                <a:lnTo>
                  <a:pt x="124283" y="254148"/>
                </a:lnTo>
                <a:lnTo>
                  <a:pt x="84136" y="241248"/>
                </a:lnTo>
                <a:lnTo>
                  <a:pt x="51893" y="215521"/>
                </a:lnTo>
                <a:lnTo>
                  <a:pt x="30577" y="179993"/>
                </a:lnTo>
                <a:lnTo>
                  <a:pt x="23962" y="152539"/>
                </a:lnTo>
                <a:lnTo>
                  <a:pt x="23996" y="149132"/>
                </a:lnTo>
                <a:lnTo>
                  <a:pt x="28407" y="108525"/>
                </a:lnTo>
                <a:lnTo>
                  <a:pt x="49676" y="65629"/>
                </a:lnTo>
                <a:lnTo>
                  <a:pt x="83642" y="38531"/>
                </a:lnTo>
                <a:lnTo>
                  <a:pt x="129803" y="23899"/>
                </a:lnTo>
                <a:lnTo>
                  <a:pt x="138986" y="23536"/>
                </a:lnTo>
                <a:lnTo>
                  <a:pt x="203367" y="23536"/>
                </a:lnTo>
                <a:lnTo>
                  <a:pt x="204272" y="21661"/>
                </a:lnTo>
                <a:lnTo>
                  <a:pt x="158955" y="1425"/>
                </a:lnTo>
                <a:lnTo>
                  <a:pt x="146232" y="185"/>
                </a:lnTo>
                <a:lnTo>
                  <a:pt x="139015" y="0"/>
                </a:lnTo>
                <a:close/>
              </a:path>
              <a:path w="278765" h="278764">
                <a:moveTo>
                  <a:pt x="273007" y="115747"/>
                </a:moveTo>
                <a:lnTo>
                  <a:pt x="260003" y="115747"/>
                </a:lnTo>
                <a:lnTo>
                  <a:pt x="254733" y="121017"/>
                </a:lnTo>
                <a:lnTo>
                  <a:pt x="254733" y="139373"/>
                </a:lnTo>
                <a:lnTo>
                  <a:pt x="253991" y="152539"/>
                </a:lnTo>
                <a:lnTo>
                  <a:pt x="243249" y="189720"/>
                </a:lnTo>
                <a:lnTo>
                  <a:pt x="217875" y="222644"/>
                </a:lnTo>
                <a:lnTo>
                  <a:pt x="183764" y="245399"/>
                </a:lnTo>
                <a:lnTo>
                  <a:pt x="138947" y="255074"/>
                </a:lnTo>
                <a:lnTo>
                  <a:pt x="216298" y="255074"/>
                </a:lnTo>
                <a:lnTo>
                  <a:pt x="251842" y="220249"/>
                </a:lnTo>
                <a:lnTo>
                  <a:pt x="270131" y="185908"/>
                </a:lnTo>
                <a:lnTo>
                  <a:pt x="278242" y="129482"/>
                </a:lnTo>
                <a:lnTo>
                  <a:pt x="278273" y="121017"/>
                </a:lnTo>
                <a:lnTo>
                  <a:pt x="273007" y="115747"/>
                </a:lnTo>
                <a:close/>
              </a:path>
              <a:path w="278765" h="278764">
                <a:moveTo>
                  <a:pt x="203367" y="23536"/>
                </a:moveTo>
                <a:lnTo>
                  <a:pt x="138986" y="23536"/>
                </a:lnTo>
                <a:lnTo>
                  <a:pt x="151845" y="24246"/>
                </a:lnTo>
                <a:lnTo>
                  <a:pt x="164406" y="26351"/>
                </a:lnTo>
                <a:lnTo>
                  <a:pt x="176667" y="29841"/>
                </a:lnTo>
                <a:lnTo>
                  <a:pt x="192312" y="33491"/>
                </a:lnTo>
                <a:lnTo>
                  <a:pt x="200398" y="29695"/>
                </a:lnTo>
                <a:lnTo>
                  <a:pt x="203367" y="23536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847" y="5143374"/>
            <a:ext cx="204470" cy="165100"/>
          </a:xfrm>
          <a:custGeom>
            <a:avLst/>
            <a:gdLst/>
            <a:ahLst/>
            <a:cxnLst/>
            <a:rect l="l" t="t" r="r" b="b"/>
            <a:pathLst>
              <a:path w="204469" h="165100">
                <a:moveTo>
                  <a:pt x="16642" y="102030"/>
                </a:moveTo>
                <a:lnTo>
                  <a:pt x="9189" y="102030"/>
                </a:lnTo>
                <a:lnTo>
                  <a:pt x="0" y="111225"/>
                </a:lnTo>
                <a:lnTo>
                  <a:pt x="0" y="118677"/>
                </a:lnTo>
                <a:lnTo>
                  <a:pt x="45153" y="163832"/>
                </a:lnTo>
                <a:lnTo>
                  <a:pt x="48167" y="164980"/>
                </a:lnTo>
                <a:lnTo>
                  <a:pt x="54189" y="164980"/>
                </a:lnTo>
                <a:lnTo>
                  <a:pt x="57203" y="163832"/>
                </a:lnTo>
                <a:lnTo>
                  <a:pt x="84470" y="136565"/>
                </a:lnTo>
                <a:lnTo>
                  <a:pt x="51177" y="136565"/>
                </a:lnTo>
                <a:lnTo>
                  <a:pt x="16642" y="102030"/>
                </a:lnTo>
                <a:close/>
              </a:path>
              <a:path w="204469" h="165100">
                <a:moveTo>
                  <a:pt x="195195" y="0"/>
                </a:moveTo>
                <a:lnTo>
                  <a:pt x="187742" y="0"/>
                </a:lnTo>
                <a:lnTo>
                  <a:pt x="51177" y="136565"/>
                </a:lnTo>
                <a:lnTo>
                  <a:pt x="84470" y="136565"/>
                </a:lnTo>
                <a:lnTo>
                  <a:pt x="204389" y="16645"/>
                </a:lnTo>
                <a:lnTo>
                  <a:pt x="204389" y="9193"/>
                </a:lnTo>
                <a:lnTo>
                  <a:pt x="19519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792074" y="6562648"/>
            <a:ext cx="19367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3</a:t>
            </a:fld>
            <a:endParaRPr spc="15" dirty="0">
              <a:latin typeface="PFBagueRoundPro-Bold"/>
              <a:cs typeface="PFBagueRoundPro-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4005" y="341765"/>
            <a:ext cx="6196330" cy="768985"/>
          </a:xfrm>
          <a:custGeom>
            <a:avLst/>
            <a:gdLst/>
            <a:ahLst/>
            <a:cxnLst/>
            <a:rect l="l" t="t" r="r" b="b"/>
            <a:pathLst>
              <a:path w="6196330" h="768985">
                <a:moveTo>
                  <a:pt x="5811696" y="0"/>
                </a:moveTo>
                <a:lnTo>
                  <a:pt x="384293" y="0"/>
                </a:lnTo>
                <a:lnTo>
                  <a:pt x="352893" y="1280"/>
                </a:lnTo>
                <a:lnTo>
                  <a:pt x="292227" y="11219"/>
                </a:lnTo>
                <a:lnTo>
                  <a:pt x="235078" y="30323"/>
                </a:lnTo>
                <a:lnTo>
                  <a:pt x="182252" y="57786"/>
                </a:lnTo>
                <a:lnTo>
                  <a:pt x="134556" y="92800"/>
                </a:lnTo>
                <a:lnTo>
                  <a:pt x="92798" y="134558"/>
                </a:lnTo>
                <a:lnTo>
                  <a:pt x="57785" y="182254"/>
                </a:lnTo>
                <a:lnTo>
                  <a:pt x="30322" y="235079"/>
                </a:lnTo>
                <a:lnTo>
                  <a:pt x="11218" y="292228"/>
                </a:lnTo>
                <a:lnTo>
                  <a:pt x="1280" y="352894"/>
                </a:lnTo>
                <a:lnTo>
                  <a:pt x="0" y="384303"/>
                </a:lnTo>
                <a:lnTo>
                  <a:pt x="1280" y="415702"/>
                </a:lnTo>
                <a:lnTo>
                  <a:pt x="11218" y="476367"/>
                </a:lnTo>
                <a:lnTo>
                  <a:pt x="30322" y="533516"/>
                </a:lnTo>
                <a:lnTo>
                  <a:pt x="57785" y="586342"/>
                </a:lnTo>
                <a:lnTo>
                  <a:pt x="92798" y="634037"/>
                </a:lnTo>
                <a:lnTo>
                  <a:pt x="134556" y="675796"/>
                </a:lnTo>
                <a:lnTo>
                  <a:pt x="182252" y="710810"/>
                </a:lnTo>
                <a:lnTo>
                  <a:pt x="235078" y="738273"/>
                </a:lnTo>
                <a:lnTo>
                  <a:pt x="292227" y="757377"/>
                </a:lnTo>
                <a:lnTo>
                  <a:pt x="352893" y="767316"/>
                </a:lnTo>
                <a:lnTo>
                  <a:pt x="384293" y="768596"/>
                </a:lnTo>
                <a:lnTo>
                  <a:pt x="5811696" y="768596"/>
                </a:lnTo>
                <a:lnTo>
                  <a:pt x="5873818" y="763542"/>
                </a:lnTo>
                <a:lnTo>
                  <a:pt x="5932826" y="748920"/>
                </a:lnTo>
                <a:lnTo>
                  <a:pt x="5987915" y="725536"/>
                </a:lnTo>
                <a:lnTo>
                  <a:pt x="6038276" y="694196"/>
                </a:lnTo>
                <a:lnTo>
                  <a:pt x="6083104" y="655709"/>
                </a:lnTo>
                <a:lnTo>
                  <a:pt x="6121591" y="610881"/>
                </a:lnTo>
                <a:lnTo>
                  <a:pt x="6152930" y="560520"/>
                </a:lnTo>
                <a:lnTo>
                  <a:pt x="6176314" y="505431"/>
                </a:lnTo>
                <a:lnTo>
                  <a:pt x="6190936" y="446423"/>
                </a:lnTo>
                <a:lnTo>
                  <a:pt x="6195989" y="384293"/>
                </a:lnTo>
                <a:lnTo>
                  <a:pt x="6194709" y="352894"/>
                </a:lnTo>
                <a:lnTo>
                  <a:pt x="6184770" y="292228"/>
                </a:lnTo>
                <a:lnTo>
                  <a:pt x="6165666" y="235079"/>
                </a:lnTo>
                <a:lnTo>
                  <a:pt x="6138204" y="182254"/>
                </a:lnTo>
                <a:lnTo>
                  <a:pt x="6103190" y="134558"/>
                </a:lnTo>
                <a:lnTo>
                  <a:pt x="6061432" y="92800"/>
                </a:lnTo>
                <a:lnTo>
                  <a:pt x="6013737" y="57786"/>
                </a:lnTo>
                <a:lnTo>
                  <a:pt x="5960911" y="30323"/>
                </a:lnTo>
                <a:lnTo>
                  <a:pt x="5903761" y="11219"/>
                </a:lnTo>
                <a:lnTo>
                  <a:pt x="5843095" y="1280"/>
                </a:lnTo>
                <a:lnTo>
                  <a:pt x="5811696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3" y="3048000"/>
            <a:ext cx="7848593" cy="2160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7417" y="474956"/>
            <a:ext cx="5929165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>
              <a:lnSpc>
                <a:spcPct val="100000"/>
              </a:lnSpc>
            </a:pPr>
            <a:r>
              <a:rPr spc="-25" dirty="0">
                <a:latin typeface="+mj-lt"/>
              </a:rPr>
              <a:t>ЦЕЛЬ</a:t>
            </a:r>
            <a:r>
              <a:rPr spc="-5" dirty="0">
                <a:latin typeface="+mj-lt"/>
              </a:rPr>
              <a:t> </a:t>
            </a:r>
            <a:r>
              <a:rPr spc="-25" dirty="0">
                <a:latin typeface="+mj-lt"/>
              </a:rPr>
              <a:t>И</a:t>
            </a:r>
            <a:r>
              <a:rPr spc="-5" dirty="0">
                <a:latin typeface="+mj-lt"/>
              </a:rPr>
              <a:t> </a:t>
            </a:r>
            <a:r>
              <a:rPr spc="-20" dirty="0">
                <a:latin typeface="+mj-lt"/>
              </a:rPr>
              <a:t>РЕЗУЛЬ</a:t>
            </a:r>
            <a:r>
              <a:rPr spc="-145" dirty="0">
                <a:latin typeface="+mj-lt"/>
              </a:rPr>
              <a:t>ТА</a:t>
            </a:r>
            <a:r>
              <a:rPr spc="-20" dirty="0">
                <a:latin typeface="+mj-lt"/>
              </a:rPr>
              <a:t>Т</a:t>
            </a:r>
            <a:r>
              <a:rPr spc="-5" dirty="0">
                <a:latin typeface="+mj-lt"/>
              </a:rPr>
              <a:t> </a:t>
            </a:r>
            <a:r>
              <a:rPr spc="-25" dirty="0">
                <a:latin typeface="+mj-lt"/>
              </a:rPr>
              <a:t>ПРОЕК</a:t>
            </a:r>
            <a:r>
              <a:rPr spc="-145" dirty="0">
                <a:latin typeface="+mj-lt"/>
              </a:rPr>
              <a:t>Т</a:t>
            </a:r>
            <a:r>
              <a:rPr spc="-25" dirty="0">
                <a:latin typeface="+mj-lt"/>
              </a:rPr>
              <a:t>А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+mj-lt"/>
                <a:cs typeface="PFBagueRoundPro-Bold"/>
              </a:rPr>
              <a:t>4</a:t>
            </a:fld>
            <a:endParaRPr spc="15" dirty="0">
              <a:latin typeface="+mj-lt"/>
              <a:cs typeface="PFBagueRoundPro-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9259" y="1143000"/>
            <a:ext cx="292481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b="1" dirty="0" err="1">
                <a:solidFill>
                  <a:srgbClr val="2B2A29"/>
                </a:solidFill>
                <a:latin typeface="+mj-lt"/>
                <a:cs typeface="PFBagueRoundPro-Bold"/>
              </a:rPr>
              <a:t>План</a:t>
            </a:r>
            <a:r>
              <a:rPr sz="2750" b="1" dirty="0">
                <a:solidFill>
                  <a:srgbClr val="2B2A29"/>
                </a:solidFill>
                <a:latin typeface="+mj-lt"/>
                <a:cs typeface="PFBagueRoundPro-Bold"/>
              </a:rPr>
              <a:t> </a:t>
            </a:r>
            <a:r>
              <a:rPr sz="2750" b="1" dirty="0" err="1">
                <a:solidFill>
                  <a:srgbClr val="2B2A29"/>
                </a:solidFill>
                <a:latin typeface="+mj-lt"/>
                <a:cs typeface="PFBagueRoundPro-Bold"/>
              </a:rPr>
              <a:t>реализации</a:t>
            </a:r>
            <a:endParaRPr sz="2750" dirty="0">
              <a:latin typeface="+mj-lt"/>
              <a:cs typeface="PFBagueRoundPro-Bold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80628"/>
              </p:ext>
            </p:extLst>
          </p:nvPr>
        </p:nvGraphicFramePr>
        <p:xfrm>
          <a:off x="753511" y="3500289"/>
          <a:ext cx="7385750" cy="1765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68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8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60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1251"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endParaRPr sz="1600" dirty="0">
                        <a:latin typeface="PFBagueRoundPro-Bold"/>
                        <a:cs typeface="PFBagueRoundPro-Bold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600" dirty="0">
                        <a:latin typeface="PFBagueRoundPro-Bold"/>
                        <a:cs typeface="PFBagueRoundPro-Bol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758">
                <a:tc>
                  <a:txBody>
                    <a:bodyPr/>
                    <a:lstStyle/>
                    <a:p>
                      <a:endParaRPr sz="1600" dirty="0">
                        <a:latin typeface="PFBagueRoundPro-Bold"/>
                        <a:cs typeface="PFBagueRoundPro-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</a:pPr>
                      <a:endParaRPr sz="1600" dirty="0">
                        <a:latin typeface="PFBagueRoundPro-Regular"/>
                        <a:cs typeface="PFBagueRoun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7845">
                        <a:lnSpc>
                          <a:spcPct val="100000"/>
                        </a:lnSpc>
                      </a:pPr>
                      <a:endParaRPr sz="1600" dirty="0">
                        <a:latin typeface="PFBagueRoundPro-Regular"/>
                        <a:cs typeface="PFBagueRoundPro-Regula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40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PFBagueRoundPro-Regular"/>
                          <a:cs typeface="PFBagueRoundPro-Regular"/>
                        </a:rPr>
                        <a:t>Первый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PFBagueRoundPro-Regular"/>
                          <a:cs typeface="PFBagueRoundPro-Regular"/>
                        </a:rPr>
                        <a:t>2</a:t>
                      </a:r>
                      <a:r>
                        <a:rPr sz="1600" dirty="0" smtClean="0">
                          <a:latin typeface="PFBagueRoundPro-Regular"/>
                          <a:cs typeface="PFBagueRoundPro-Regular"/>
                        </a:rPr>
                        <a:t> </a:t>
                      </a:r>
                      <a:r>
                        <a:rPr lang="en-US" sz="1600" dirty="0" smtClean="0">
                          <a:latin typeface="PFBagueRoundPro-Regular"/>
                          <a:cs typeface="PFBagueRoundPro-Regular"/>
                        </a:rPr>
                        <a:t>046</a:t>
                      </a:r>
                      <a:endParaRPr sz="1600" dirty="0">
                        <a:latin typeface="PFBagueRoundPro-Regular"/>
                        <a:cs typeface="PFBagueRoun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5459"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PFBagueRoundPro-Regular"/>
                          <a:cs typeface="PFBagueRoundPro-Regular"/>
                        </a:rPr>
                        <a:t>8</a:t>
                      </a:r>
                      <a:r>
                        <a:rPr sz="1600" dirty="0" smtClean="0">
                          <a:latin typeface="PFBagueRoundPro-Regular"/>
                          <a:cs typeface="PFBagueRoundPro-Regular"/>
                        </a:rPr>
                        <a:t> </a:t>
                      </a:r>
                      <a:r>
                        <a:rPr lang="en-US" sz="1600" dirty="0" smtClean="0">
                          <a:latin typeface="PFBagueRoundPro-Regular"/>
                          <a:cs typeface="PFBagueRoundPro-Regular"/>
                        </a:rPr>
                        <a:t>184</a:t>
                      </a:r>
                      <a:endParaRPr sz="1600" dirty="0">
                        <a:latin typeface="PFBagueRoundPro-Regular"/>
                        <a:cs typeface="PFBagueRoundPro-Regula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4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PFBagueRoundPro-Regular"/>
                          <a:cs typeface="PFBagueRoundPro-Regular"/>
                        </a:rPr>
                        <a:t>В</a:t>
                      </a:r>
                      <a:r>
                        <a:rPr sz="1600" spc="-50" dirty="0">
                          <a:latin typeface="PFBagueRoundPro-Regular"/>
                          <a:cs typeface="PFBagueRoundPro-Regular"/>
                        </a:rPr>
                        <a:t>т</a:t>
                      </a:r>
                      <a:r>
                        <a:rPr sz="1600" dirty="0">
                          <a:latin typeface="PFBagueRoundPro-Regular"/>
                          <a:cs typeface="PFBagueRoundPro-Regular"/>
                        </a:rPr>
                        <a:t>орой</a:t>
                      </a:r>
                      <a:endParaRPr sz="1600">
                        <a:latin typeface="PFBagueRoundPro-Regular"/>
                        <a:cs typeface="PFBagueRoun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PFBagueRoundPro-Regular"/>
                          <a:cs typeface="PFBagueRoundPro-Regular"/>
                        </a:rPr>
                        <a:t>2</a:t>
                      </a:r>
                      <a:r>
                        <a:rPr lang="en-US" sz="1600" baseline="0" dirty="0" smtClean="0">
                          <a:latin typeface="PFBagueRoundPro-Regular"/>
                          <a:cs typeface="PFBagueRoundPro-Regular"/>
                        </a:rPr>
                        <a:t> 172</a:t>
                      </a:r>
                      <a:endParaRPr sz="1600" dirty="0">
                        <a:latin typeface="PFBagueRoundPro-Regular"/>
                        <a:cs typeface="PFBagueRoun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7365"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PFBagueRoundPro-Regular"/>
                          <a:cs typeface="PFBagueRoundPro-Regular"/>
                        </a:rPr>
                        <a:t>8</a:t>
                      </a:r>
                      <a:r>
                        <a:rPr lang="en-US" sz="1600" baseline="0" dirty="0" smtClean="0">
                          <a:latin typeface="PFBagueRoundPro-Regular"/>
                          <a:cs typeface="PFBagueRoundPro-Regular"/>
                        </a:rPr>
                        <a:t> 688</a:t>
                      </a:r>
                      <a:endParaRPr sz="1600" dirty="0">
                        <a:latin typeface="PFBagueRoundPro-Regular"/>
                        <a:cs typeface="PFBagueRoundPro-Regula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519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600" spc="-145" dirty="0">
                          <a:latin typeface="PFBagueRoundPro-Regular"/>
                          <a:cs typeface="PFBagueRoundPro-Regular"/>
                        </a:rPr>
                        <a:t>Т</a:t>
                      </a:r>
                      <a:r>
                        <a:rPr sz="1600" dirty="0">
                          <a:latin typeface="PFBagueRoundPro-Regular"/>
                          <a:cs typeface="PFBagueRoundPro-Regular"/>
                        </a:rPr>
                        <a:t>ретий</a:t>
                      </a:r>
                      <a:endParaRPr sz="1600">
                        <a:latin typeface="PFBagueRoundPro-Regular"/>
                        <a:cs typeface="PFBagueRoun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PFBagueRoundPro-Regular"/>
                          <a:cs typeface="PFBagueRoundPro-Regular"/>
                        </a:rPr>
                        <a:t>2</a:t>
                      </a:r>
                      <a:r>
                        <a:rPr lang="en-US" sz="1600" baseline="0" dirty="0" smtClean="0">
                          <a:latin typeface="PFBagueRoundPro-Regular"/>
                          <a:cs typeface="PFBagueRoundPro-Regular"/>
                        </a:rPr>
                        <a:t> 172</a:t>
                      </a:r>
                      <a:endParaRPr sz="1600" dirty="0">
                        <a:latin typeface="PFBagueRoundPro-Regular"/>
                        <a:cs typeface="PFBagueRoun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7365"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PFBagueRoundPro-Regular"/>
                          <a:cs typeface="PFBagueRoundPro-Regular"/>
                        </a:rPr>
                        <a:t>8</a:t>
                      </a:r>
                      <a:r>
                        <a:rPr sz="1600" dirty="0" smtClean="0">
                          <a:latin typeface="PFBagueRoundPro-Regular"/>
                          <a:cs typeface="PFBagueRoundPro-Regular"/>
                        </a:rPr>
                        <a:t> </a:t>
                      </a:r>
                      <a:r>
                        <a:rPr lang="en-US" sz="1600" dirty="0" smtClean="0">
                          <a:latin typeface="PFBagueRoundPro-Regular"/>
                          <a:cs typeface="PFBagueRoundPro-Regular"/>
                        </a:rPr>
                        <a:t>688</a:t>
                      </a:r>
                      <a:endParaRPr sz="1600" dirty="0">
                        <a:latin typeface="PFBagueRoundPro-Regular"/>
                        <a:cs typeface="PFBagueRoundPro-Regula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F23A85E-F89E-47CE-B9E0-2ADC7632E913}"/>
              </a:ext>
            </a:extLst>
          </p:cNvPr>
          <p:cNvSpPr/>
          <p:nvPr/>
        </p:nvSpPr>
        <p:spPr>
          <a:xfrm>
            <a:off x="2822462" y="3100675"/>
            <a:ext cx="444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2195">
              <a:lnSpc>
                <a:spcPct val="100000"/>
              </a:lnSpc>
              <a:spcBef>
                <a:spcPts val="1750"/>
              </a:spcBef>
            </a:pPr>
            <a:r>
              <a:rPr lang="ru-RU" b="1" spc="-65" dirty="0">
                <a:latin typeface="+mj-lt"/>
                <a:cs typeface="PFBagueRoundPro-Bold"/>
              </a:rPr>
              <a:t>С</a:t>
            </a:r>
            <a:r>
              <a:rPr lang="ru-RU" b="1" dirty="0">
                <a:latin typeface="+mj-lt"/>
                <a:cs typeface="PFBagueRoundPro-Bold"/>
              </a:rPr>
              <a:t>тудия «</a:t>
            </a:r>
            <a:r>
              <a:rPr lang="ru-RU" b="1" spc="-65" dirty="0">
                <a:latin typeface="+mj-lt"/>
                <a:cs typeface="PFBagueRoundPro-Bold"/>
              </a:rPr>
              <a:t>Ст</a:t>
            </a:r>
            <a:r>
              <a:rPr lang="ru-RU" b="1" dirty="0">
                <a:latin typeface="+mj-lt"/>
                <a:cs typeface="PFBagueRoundPro-Bold"/>
              </a:rPr>
              <a:t>андарт»</a:t>
            </a:r>
            <a:endParaRPr lang="ru-RU" dirty="0">
              <a:latin typeface="+mj-lt"/>
              <a:cs typeface="PFBagueRoundPro-Bold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500D30D-7000-44DF-9748-4222395FB764}"/>
              </a:ext>
            </a:extLst>
          </p:cNvPr>
          <p:cNvSpPr/>
          <p:nvPr/>
        </p:nvSpPr>
        <p:spPr>
          <a:xfrm>
            <a:off x="891768" y="3348826"/>
            <a:ext cx="50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dirty="0">
                <a:latin typeface="+mj-lt"/>
                <a:cs typeface="PFBagueRoundPro-Bold"/>
              </a:rPr>
              <a:t>Год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3F689ED-79C3-4820-8936-5126664E2CDB}"/>
              </a:ext>
            </a:extLst>
          </p:cNvPr>
          <p:cNvSpPr/>
          <p:nvPr/>
        </p:nvSpPr>
        <p:spPr>
          <a:xfrm>
            <a:off x="1763708" y="3565479"/>
            <a:ext cx="2686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7195">
              <a:lnSpc>
                <a:spcPct val="100000"/>
              </a:lnSpc>
            </a:pPr>
            <a:r>
              <a:rPr lang="ru-RU" dirty="0">
                <a:latin typeface="+mj-lt"/>
                <a:cs typeface="PFBagueRoundPro-Regular"/>
              </a:rPr>
              <a:t>Количество клиен</a:t>
            </a:r>
            <a:r>
              <a:rPr lang="ru-RU" spc="-50" dirty="0">
                <a:latin typeface="+mj-lt"/>
                <a:cs typeface="PFBagueRoundPro-Regular"/>
              </a:rPr>
              <a:t>т</a:t>
            </a:r>
            <a:r>
              <a:rPr lang="ru-RU" dirty="0">
                <a:latin typeface="+mj-lt"/>
                <a:cs typeface="PFBagueRoundPro-Regular"/>
              </a:rPr>
              <a:t>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3E07F78-234E-4C6F-B267-B5FA3E00AA17}"/>
              </a:ext>
            </a:extLst>
          </p:cNvPr>
          <p:cNvSpPr/>
          <p:nvPr/>
        </p:nvSpPr>
        <p:spPr>
          <a:xfrm>
            <a:off x="3977933" y="3565479"/>
            <a:ext cx="4485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1085" algn="ctr">
              <a:lnSpc>
                <a:spcPct val="100000"/>
              </a:lnSpc>
            </a:pPr>
            <a:r>
              <a:rPr lang="ru-RU" dirty="0">
                <a:latin typeface="+mj-lt"/>
                <a:cs typeface="PFBagueRoundPro-Regular"/>
              </a:rPr>
              <a:t>Количество продаж/сеан</a:t>
            </a:r>
            <a:r>
              <a:rPr lang="ru-RU" spc="-35" dirty="0">
                <a:latin typeface="+mj-lt"/>
                <a:cs typeface="PFBagueRoundPro-Regular"/>
              </a:rPr>
              <a:t>с</a:t>
            </a:r>
            <a:r>
              <a:rPr lang="ru-RU" dirty="0">
                <a:latin typeface="+mj-lt"/>
                <a:cs typeface="PFBagueRoundPro-Regular"/>
              </a:rPr>
              <a:t>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2845" y="341765"/>
            <a:ext cx="7638415" cy="768985"/>
          </a:xfrm>
          <a:custGeom>
            <a:avLst/>
            <a:gdLst/>
            <a:ahLst/>
            <a:cxnLst/>
            <a:rect l="l" t="t" r="r" b="b"/>
            <a:pathLst>
              <a:path w="7638415" h="768985">
                <a:moveTo>
                  <a:pt x="7254015" y="0"/>
                </a:moveTo>
                <a:lnTo>
                  <a:pt x="384293" y="0"/>
                </a:lnTo>
                <a:lnTo>
                  <a:pt x="352893" y="1280"/>
                </a:lnTo>
                <a:lnTo>
                  <a:pt x="292227" y="11219"/>
                </a:lnTo>
                <a:lnTo>
                  <a:pt x="235078" y="30323"/>
                </a:lnTo>
                <a:lnTo>
                  <a:pt x="182252" y="57786"/>
                </a:lnTo>
                <a:lnTo>
                  <a:pt x="134556" y="92800"/>
                </a:lnTo>
                <a:lnTo>
                  <a:pt x="92798" y="134558"/>
                </a:lnTo>
                <a:lnTo>
                  <a:pt x="57785" y="182254"/>
                </a:lnTo>
                <a:lnTo>
                  <a:pt x="30322" y="235079"/>
                </a:lnTo>
                <a:lnTo>
                  <a:pt x="11218" y="292228"/>
                </a:lnTo>
                <a:lnTo>
                  <a:pt x="1280" y="352894"/>
                </a:lnTo>
                <a:lnTo>
                  <a:pt x="0" y="384303"/>
                </a:lnTo>
                <a:lnTo>
                  <a:pt x="1280" y="415702"/>
                </a:lnTo>
                <a:lnTo>
                  <a:pt x="11218" y="476367"/>
                </a:lnTo>
                <a:lnTo>
                  <a:pt x="30322" y="533516"/>
                </a:lnTo>
                <a:lnTo>
                  <a:pt x="57785" y="586342"/>
                </a:lnTo>
                <a:lnTo>
                  <a:pt x="92798" y="634037"/>
                </a:lnTo>
                <a:lnTo>
                  <a:pt x="134556" y="675796"/>
                </a:lnTo>
                <a:lnTo>
                  <a:pt x="182252" y="710810"/>
                </a:lnTo>
                <a:lnTo>
                  <a:pt x="235078" y="738273"/>
                </a:lnTo>
                <a:lnTo>
                  <a:pt x="292227" y="757377"/>
                </a:lnTo>
                <a:lnTo>
                  <a:pt x="352893" y="767316"/>
                </a:lnTo>
                <a:lnTo>
                  <a:pt x="384293" y="768596"/>
                </a:lnTo>
                <a:lnTo>
                  <a:pt x="7254015" y="768596"/>
                </a:lnTo>
                <a:lnTo>
                  <a:pt x="7316136" y="763542"/>
                </a:lnTo>
                <a:lnTo>
                  <a:pt x="7375145" y="748920"/>
                </a:lnTo>
                <a:lnTo>
                  <a:pt x="7430233" y="725536"/>
                </a:lnTo>
                <a:lnTo>
                  <a:pt x="7480595" y="694196"/>
                </a:lnTo>
                <a:lnTo>
                  <a:pt x="7525423" y="655709"/>
                </a:lnTo>
                <a:lnTo>
                  <a:pt x="7563909" y="610881"/>
                </a:lnTo>
                <a:lnTo>
                  <a:pt x="7595248" y="560520"/>
                </a:lnTo>
                <a:lnTo>
                  <a:pt x="7618632" y="505431"/>
                </a:lnTo>
                <a:lnTo>
                  <a:pt x="7633254" y="446423"/>
                </a:lnTo>
                <a:lnTo>
                  <a:pt x="7638308" y="384293"/>
                </a:lnTo>
                <a:lnTo>
                  <a:pt x="7637028" y="352894"/>
                </a:lnTo>
                <a:lnTo>
                  <a:pt x="7627089" y="292228"/>
                </a:lnTo>
                <a:lnTo>
                  <a:pt x="7607985" y="235079"/>
                </a:lnTo>
                <a:lnTo>
                  <a:pt x="7580523" y="182254"/>
                </a:lnTo>
                <a:lnTo>
                  <a:pt x="7545509" y="134558"/>
                </a:lnTo>
                <a:lnTo>
                  <a:pt x="7503751" y="92800"/>
                </a:lnTo>
                <a:lnTo>
                  <a:pt x="7456055" y="57786"/>
                </a:lnTo>
                <a:lnTo>
                  <a:pt x="7403230" y="30323"/>
                </a:lnTo>
                <a:lnTo>
                  <a:pt x="7346080" y="11219"/>
                </a:lnTo>
                <a:lnTo>
                  <a:pt x="7285414" y="1280"/>
                </a:lnTo>
                <a:lnTo>
                  <a:pt x="725401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5629" y="474956"/>
            <a:ext cx="701167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100" b="1" spc="-25" dirty="0">
                <a:solidFill>
                  <a:srgbClr val="FEFEFE"/>
                </a:solidFill>
                <a:latin typeface="PFBagueRoundPro-Bold"/>
                <a:cs typeface="PFBagueRoundPro-Bold"/>
              </a:rPr>
              <a:t>ПРОЕКТ СТУДИИ </a:t>
            </a:r>
            <a:r>
              <a:rPr lang="en-US" sz="3100" b="1" spc="-25" dirty="0">
                <a:solidFill>
                  <a:srgbClr val="FEFEFE"/>
                </a:solidFill>
                <a:latin typeface="PFBagueRoundPro-Bold"/>
                <a:cs typeface="PFBagueRoundPro-Bold"/>
              </a:rPr>
              <a:t>DAR DARY</a:t>
            </a:r>
            <a:endParaRPr sz="3100" dirty="0">
              <a:latin typeface="PFBagueRoundPro-Bold"/>
              <a:cs typeface="PFBagueRoundPro-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783196" y="6562648"/>
            <a:ext cx="19367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5</a:t>
            </a:fld>
            <a:endParaRPr spc="15" dirty="0">
              <a:latin typeface="PFBagueRoundPro-Bold"/>
              <a:cs typeface="PFBagueRoundPro-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5" y="4351695"/>
            <a:ext cx="3058733" cy="235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65" y="4365916"/>
            <a:ext cx="3517383" cy="234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5" y="1348674"/>
            <a:ext cx="6038909" cy="288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25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752845" y="341765"/>
            <a:ext cx="7638415" cy="768985"/>
          </a:xfrm>
          <a:custGeom>
            <a:avLst/>
            <a:gdLst/>
            <a:ahLst/>
            <a:cxnLst/>
            <a:rect l="l" t="t" r="r" b="b"/>
            <a:pathLst>
              <a:path w="7638415" h="768985">
                <a:moveTo>
                  <a:pt x="7254015" y="0"/>
                </a:moveTo>
                <a:lnTo>
                  <a:pt x="384293" y="0"/>
                </a:lnTo>
                <a:lnTo>
                  <a:pt x="352893" y="1280"/>
                </a:lnTo>
                <a:lnTo>
                  <a:pt x="292227" y="11219"/>
                </a:lnTo>
                <a:lnTo>
                  <a:pt x="235078" y="30323"/>
                </a:lnTo>
                <a:lnTo>
                  <a:pt x="182252" y="57786"/>
                </a:lnTo>
                <a:lnTo>
                  <a:pt x="134556" y="92800"/>
                </a:lnTo>
                <a:lnTo>
                  <a:pt x="92798" y="134558"/>
                </a:lnTo>
                <a:lnTo>
                  <a:pt x="57785" y="182254"/>
                </a:lnTo>
                <a:lnTo>
                  <a:pt x="30322" y="235079"/>
                </a:lnTo>
                <a:lnTo>
                  <a:pt x="11218" y="292228"/>
                </a:lnTo>
                <a:lnTo>
                  <a:pt x="1280" y="352894"/>
                </a:lnTo>
                <a:lnTo>
                  <a:pt x="0" y="384303"/>
                </a:lnTo>
                <a:lnTo>
                  <a:pt x="1280" y="415702"/>
                </a:lnTo>
                <a:lnTo>
                  <a:pt x="11218" y="476367"/>
                </a:lnTo>
                <a:lnTo>
                  <a:pt x="30322" y="533516"/>
                </a:lnTo>
                <a:lnTo>
                  <a:pt x="57785" y="586342"/>
                </a:lnTo>
                <a:lnTo>
                  <a:pt x="92798" y="634037"/>
                </a:lnTo>
                <a:lnTo>
                  <a:pt x="134556" y="675796"/>
                </a:lnTo>
                <a:lnTo>
                  <a:pt x="182252" y="710810"/>
                </a:lnTo>
                <a:lnTo>
                  <a:pt x="235078" y="738273"/>
                </a:lnTo>
                <a:lnTo>
                  <a:pt x="292227" y="757377"/>
                </a:lnTo>
                <a:lnTo>
                  <a:pt x="352893" y="767316"/>
                </a:lnTo>
                <a:lnTo>
                  <a:pt x="384293" y="768596"/>
                </a:lnTo>
                <a:lnTo>
                  <a:pt x="7254015" y="768596"/>
                </a:lnTo>
                <a:lnTo>
                  <a:pt x="7316136" y="763542"/>
                </a:lnTo>
                <a:lnTo>
                  <a:pt x="7375145" y="748920"/>
                </a:lnTo>
                <a:lnTo>
                  <a:pt x="7430233" y="725536"/>
                </a:lnTo>
                <a:lnTo>
                  <a:pt x="7480595" y="694196"/>
                </a:lnTo>
                <a:lnTo>
                  <a:pt x="7525423" y="655709"/>
                </a:lnTo>
                <a:lnTo>
                  <a:pt x="7563909" y="610881"/>
                </a:lnTo>
                <a:lnTo>
                  <a:pt x="7595248" y="560520"/>
                </a:lnTo>
                <a:lnTo>
                  <a:pt x="7618632" y="505431"/>
                </a:lnTo>
                <a:lnTo>
                  <a:pt x="7633254" y="446423"/>
                </a:lnTo>
                <a:lnTo>
                  <a:pt x="7638308" y="384293"/>
                </a:lnTo>
                <a:lnTo>
                  <a:pt x="7637028" y="352894"/>
                </a:lnTo>
                <a:lnTo>
                  <a:pt x="7627089" y="292228"/>
                </a:lnTo>
                <a:lnTo>
                  <a:pt x="7607985" y="235079"/>
                </a:lnTo>
                <a:lnTo>
                  <a:pt x="7580523" y="182254"/>
                </a:lnTo>
                <a:lnTo>
                  <a:pt x="7545509" y="134558"/>
                </a:lnTo>
                <a:lnTo>
                  <a:pt x="7503751" y="92800"/>
                </a:lnTo>
                <a:lnTo>
                  <a:pt x="7456055" y="57786"/>
                </a:lnTo>
                <a:lnTo>
                  <a:pt x="7403230" y="30323"/>
                </a:lnTo>
                <a:lnTo>
                  <a:pt x="7346080" y="11219"/>
                </a:lnTo>
                <a:lnTo>
                  <a:pt x="7285414" y="1280"/>
                </a:lnTo>
                <a:lnTo>
                  <a:pt x="725401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5629" y="497888"/>
            <a:ext cx="701167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100" b="1" spc="-25" dirty="0">
                <a:solidFill>
                  <a:srgbClr val="FEFEFE"/>
                </a:solidFill>
                <a:latin typeface="PFBagueRoundPro-Bold"/>
                <a:cs typeface="PFBagueRoundPro-Bold"/>
              </a:rPr>
              <a:t>ГОТОВАЯ СТУДИЯ DAR DARY</a:t>
            </a:r>
            <a:endParaRPr lang="ru-RU" sz="3100" dirty="0">
              <a:latin typeface="PFBagueRoundPro-Bold"/>
              <a:cs typeface="PFBagueRoundPro-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783196" y="6562648"/>
            <a:ext cx="19367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6</a:t>
            </a:fld>
            <a:endParaRPr spc="15" dirty="0">
              <a:latin typeface="PFBagueRoundPro-Bold"/>
              <a:cs typeface="PFBagueRoundPro-Bold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5" y="1194377"/>
            <a:ext cx="6578600" cy="262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76" y="3956617"/>
            <a:ext cx="3646258" cy="273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5" y="3952187"/>
            <a:ext cx="3648902" cy="273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92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3"/>
            <a:ext cx="9143992" cy="685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673952" y="176141"/>
            <a:ext cx="5796280" cy="453390"/>
          </a:xfrm>
          <a:custGeom>
            <a:avLst/>
            <a:gdLst/>
            <a:ahLst/>
            <a:cxnLst/>
            <a:rect l="l" t="t" r="r" b="b"/>
            <a:pathLst>
              <a:path w="5796280" h="453390">
                <a:moveTo>
                  <a:pt x="5569539" y="0"/>
                </a:moveTo>
                <a:lnTo>
                  <a:pt x="226555" y="0"/>
                </a:lnTo>
                <a:lnTo>
                  <a:pt x="208044" y="754"/>
                </a:lnTo>
                <a:lnTo>
                  <a:pt x="155144" y="11599"/>
                </a:lnTo>
                <a:lnTo>
                  <a:pt x="107444" y="34066"/>
                </a:lnTo>
                <a:lnTo>
                  <a:pt x="66550" y="66549"/>
                </a:lnTo>
                <a:lnTo>
                  <a:pt x="34066" y="107444"/>
                </a:lnTo>
                <a:lnTo>
                  <a:pt x="11599" y="155143"/>
                </a:lnTo>
                <a:lnTo>
                  <a:pt x="754" y="208042"/>
                </a:lnTo>
                <a:lnTo>
                  <a:pt x="0" y="226554"/>
                </a:lnTo>
                <a:lnTo>
                  <a:pt x="754" y="245065"/>
                </a:lnTo>
                <a:lnTo>
                  <a:pt x="11599" y="297964"/>
                </a:lnTo>
                <a:lnTo>
                  <a:pt x="34066" y="345664"/>
                </a:lnTo>
                <a:lnTo>
                  <a:pt x="66550" y="386559"/>
                </a:lnTo>
                <a:lnTo>
                  <a:pt x="107444" y="419042"/>
                </a:lnTo>
                <a:lnTo>
                  <a:pt x="155144" y="441509"/>
                </a:lnTo>
                <a:lnTo>
                  <a:pt x="208044" y="452354"/>
                </a:lnTo>
                <a:lnTo>
                  <a:pt x="226555" y="453109"/>
                </a:lnTo>
                <a:lnTo>
                  <a:pt x="5569539" y="453109"/>
                </a:lnTo>
                <a:lnTo>
                  <a:pt x="5623815" y="446495"/>
                </a:lnTo>
                <a:lnTo>
                  <a:pt x="5673426" y="427724"/>
                </a:lnTo>
                <a:lnTo>
                  <a:pt x="5716767" y="398401"/>
                </a:lnTo>
                <a:lnTo>
                  <a:pt x="5752233" y="360131"/>
                </a:lnTo>
                <a:lnTo>
                  <a:pt x="5778218" y="314522"/>
                </a:lnTo>
                <a:lnTo>
                  <a:pt x="5793115" y="263177"/>
                </a:lnTo>
                <a:lnTo>
                  <a:pt x="5796094" y="226554"/>
                </a:lnTo>
                <a:lnTo>
                  <a:pt x="5795339" y="208042"/>
                </a:lnTo>
                <a:lnTo>
                  <a:pt x="5784495" y="155143"/>
                </a:lnTo>
                <a:lnTo>
                  <a:pt x="5762027" y="107444"/>
                </a:lnTo>
                <a:lnTo>
                  <a:pt x="5729544" y="66549"/>
                </a:lnTo>
                <a:lnTo>
                  <a:pt x="5688649" y="34066"/>
                </a:lnTo>
                <a:lnTo>
                  <a:pt x="5640949" y="11599"/>
                </a:lnTo>
                <a:lnTo>
                  <a:pt x="5588050" y="754"/>
                </a:lnTo>
                <a:lnTo>
                  <a:pt x="5569539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9495" y="219722"/>
            <a:ext cx="53924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EFEFE"/>
                </a:solidFill>
                <a:latin typeface="PFBagueRoundPro-Bold"/>
                <a:cs typeface="PFBagueRoundPro-Bold"/>
              </a:rPr>
              <a:t>ОСНОВНЫЕ</a:t>
            </a:r>
            <a:r>
              <a:rPr sz="2400" b="1" spc="-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2400" b="1" spc="-20" dirty="0">
                <a:solidFill>
                  <a:srgbClr val="FEFEFE"/>
                </a:solidFill>
                <a:latin typeface="PFBagueRoundPro-Bold"/>
                <a:cs typeface="PFBagueRoundPro-Bold"/>
              </a:rPr>
              <a:t>БЛОКИ</a:t>
            </a:r>
            <a:r>
              <a:rPr sz="2400" b="1" spc="-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2400" b="1" spc="-40" dirty="0">
                <a:solidFill>
                  <a:srgbClr val="FEFEFE"/>
                </a:solidFill>
                <a:latin typeface="PFBagueRoundPro-Bold"/>
                <a:cs typeface="PFBagueRoundPro-Bold"/>
              </a:rPr>
              <a:t>Р</a:t>
            </a:r>
            <a:r>
              <a:rPr sz="2400" b="1" spc="-20" dirty="0">
                <a:solidFill>
                  <a:srgbClr val="FEFEFE"/>
                </a:solidFill>
                <a:latin typeface="PFBagueRoundPro-Bold"/>
                <a:cs typeface="PFBagueRoundPro-Bold"/>
              </a:rPr>
              <a:t>АБОТ</a:t>
            </a:r>
            <a:r>
              <a:rPr sz="2400" b="1" spc="-5" dirty="0">
                <a:solidFill>
                  <a:srgbClr val="FEFEFE"/>
                </a:solidFill>
                <a:latin typeface="PFBagueRoundPro-Bold"/>
                <a:cs typeface="PFBagueRoundPro-Bold"/>
              </a:rPr>
              <a:t> </a:t>
            </a:r>
            <a:r>
              <a:rPr sz="2400" b="1" spc="-20" dirty="0">
                <a:solidFill>
                  <a:srgbClr val="FEFEFE"/>
                </a:solidFill>
                <a:latin typeface="PFBagueRoundPro-Bold"/>
                <a:cs typeface="PFBagueRoundPro-Bold"/>
              </a:rPr>
              <a:t>ПРОЕК</a:t>
            </a:r>
            <a:r>
              <a:rPr sz="2400" b="1" spc="-114" dirty="0">
                <a:solidFill>
                  <a:srgbClr val="FEFEFE"/>
                </a:solidFill>
                <a:latin typeface="PFBagueRoundPro-Bold"/>
                <a:cs typeface="PFBagueRoundPro-Bold"/>
              </a:rPr>
              <a:t>Т</a:t>
            </a:r>
            <a:r>
              <a:rPr sz="2400" b="1" spc="-20" dirty="0">
                <a:solidFill>
                  <a:srgbClr val="FEFEFE"/>
                </a:solidFill>
                <a:latin typeface="PFBagueRoundPro-Bold"/>
                <a:cs typeface="PFBagueRoundPro-Bold"/>
              </a:rPr>
              <a:t>А</a:t>
            </a:r>
            <a:endParaRPr sz="2400" dirty="0">
              <a:latin typeface="PFBagueRoundPro-Bold"/>
              <a:cs typeface="PFBagueRoundPro-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841" y="755147"/>
            <a:ext cx="8128634" cy="438150"/>
          </a:xfrm>
          <a:custGeom>
            <a:avLst/>
            <a:gdLst/>
            <a:ahLst/>
            <a:cxnLst/>
            <a:rect l="l" t="t" r="r" b="b"/>
            <a:pathLst>
              <a:path w="8128634" h="438150">
                <a:moveTo>
                  <a:pt x="0" y="0"/>
                </a:moveTo>
                <a:lnTo>
                  <a:pt x="8128317" y="0"/>
                </a:lnTo>
                <a:lnTo>
                  <a:pt x="8128317" y="438152"/>
                </a:lnTo>
                <a:lnTo>
                  <a:pt x="0" y="438152"/>
                </a:lnTo>
                <a:lnTo>
                  <a:pt x="0" y="0"/>
                </a:lnTo>
                <a:close/>
              </a:path>
            </a:pathLst>
          </a:custGeom>
          <a:solidFill>
            <a:srgbClr val="9BC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841" y="755147"/>
            <a:ext cx="8128634" cy="438150"/>
          </a:xfrm>
          <a:custGeom>
            <a:avLst/>
            <a:gdLst/>
            <a:ahLst/>
            <a:cxnLst/>
            <a:rect l="l" t="t" r="r" b="b"/>
            <a:pathLst>
              <a:path w="8128634" h="438150">
                <a:moveTo>
                  <a:pt x="0" y="0"/>
                </a:moveTo>
                <a:lnTo>
                  <a:pt x="8128317" y="0"/>
                </a:lnTo>
                <a:lnTo>
                  <a:pt x="8128317" y="438152"/>
                </a:lnTo>
                <a:lnTo>
                  <a:pt x="0" y="438152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841" y="1193299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4">
                <a:moveTo>
                  <a:pt x="0" y="0"/>
                </a:moveTo>
                <a:lnTo>
                  <a:pt x="8128317" y="0"/>
                </a:lnTo>
                <a:lnTo>
                  <a:pt x="8128317" y="260802"/>
                </a:lnTo>
                <a:lnTo>
                  <a:pt x="0" y="260802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7841" y="1454101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4"/>
                </a:lnTo>
                <a:lnTo>
                  <a:pt x="0" y="260804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841" y="1714906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2"/>
                </a:lnTo>
                <a:lnTo>
                  <a:pt x="0" y="260802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841" y="1975708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5"/>
                </a:lnTo>
                <a:lnTo>
                  <a:pt x="0" y="26080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841" y="2236514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2"/>
                </a:lnTo>
                <a:lnTo>
                  <a:pt x="0" y="260802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7841" y="2497316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5"/>
                </a:lnTo>
                <a:lnTo>
                  <a:pt x="0" y="26080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841" y="2758122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2"/>
                </a:lnTo>
                <a:lnTo>
                  <a:pt x="0" y="260802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841" y="3018924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4"/>
                </a:lnTo>
                <a:lnTo>
                  <a:pt x="0" y="260804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841" y="3279729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2"/>
                </a:lnTo>
                <a:lnTo>
                  <a:pt x="0" y="260802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841" y="3540531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5"/>
                </a:lnTo>
                <a:lnTo>
                  <a:pt x="0" y="26080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841" y="3801337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2"/>
                </a:lnTo>
                <a:lnTo>
                  <a:pt x="0" y="260802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841" y="4062139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5"/>
                </a:lnTo>
                <a:lnTo>
                  <a:pt x="0" y="26080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7841" y="4322945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0"/>
                </a:lnTo>
                <a:lnTo>
                  <a:pt x="0" y="260800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841" y="4583746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0"/>
                </a:moveTo>
                <a:lnTo>
                  <a:pt x="8128317" y="0"/>
                </a:lnTo>
                <a:lnTo>
                  <a:pt x="8128317" y="260805"/>
                </a:lnTo>
                <a:lnTo>
                  <a:pt x="0" y="26080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7841" y="6409375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4">
                <a:moveTo>
                  <a:pt x="0" y="260802"/>
                </a:moveTo>
                <a:lnTo>
                  <a:pt x="8128317" y="260802"/>
                </a:lnTo>
                <a:lnTo>
                  <a:pt x="8128317" y="0"/>
                </a:lnTo>
                <a:lnTo>
                  <a:pt x="0" y="0"/>
                </a:lnTo>
                <a:lnTo>
                  <a:pt x="0" y="260802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841" y="6148569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260805"/>
                </a:moveTo>
                <a:lnTo>
                  <a:pt x="8128317" y="260805"/>
                </a:lnTo>
                <a:lnTo>
                  <a:pt x="8128317" y="0"/>
                </a:lnTo>
                <a:lnTo>
                  <a:pt x="0" y="0"/>
                </a:lnTo>
                <a:lnTo>
                  <a:pt x="0" y="260805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7841" y="5887766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260802"/>
                </a:moveTo>
                <a:lnTo>
                  <a:pt x="8128317" y="260802"/>
                </a:lnTo>
                <a:lnTo>
                  <a:pt x="8128317" y="0"/>
                </a:lnTo>
                <a:lnTo>
                  <a:pt x="0" y="0"/>
                </a:lnTo>
                <a:lnTo>
                  <a:pt x="0" y="260802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841" y="5626962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260804"/>
                </a:moveTo>
                <a:lnTo>
                  <a:pt x="8128317" y="260804"/>
                </a:lnTo>
                <a:lnTo>
                  <a:pt x="8128317" y="0"/>
                </a:lnTo>
                <a:lnTo>
                  <a:pt x="0" y="0"/>
                </a:lnTo>
                <a:lnTo>
                  <a:pt x="0" y="260804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7841" y="5366160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260802"/>
                </a:moveTo>
                <a:lnTo>
                  <a:pt x="8128317" y="260802"/>
                </a:lnTo>
                <a:lnTo>
                  <a:pt x="8128317" y="0"/>
                </a:lnTo>
                <a:lnTo>
                  <a:pt x="0" y="0"/>
                </a:lnTo>
                <a:lnTo>
                  <a:pt x="0" y="260802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7841" y="5105354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260805"/>
                </a:moveTo>
                <a:lnTo>
                  <a:pt x="8128317" y="260805"/>
                </a:lnTo>
                <a:lnTo>
                  <a:pt x="8128317" y="0"/>
                </a:lnTo>
                <a:lnTo>
                  <a:pt x="0" y="0"/>
                </a:lnTo>
                <a:lnTo>
                  <a:pt x="0" y="260805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7841" y="4844551"/>
            <a:ext cx="8128634" cy="260985"/>
          </a:xfrm>
          <a:custGeom>
            <a:avLst/>
            <a:gdLst/>
            <a:ahLst/>
            <a:cxnLst/>
            <a:rect l="l" t="t" r="r" b="b"/>
            <a:pathLst>
              <a:path w="8128634" h="260985">
                <a:moveTo>
                  <a:pt x="0" y="260802"/>
                </a:moveTo>
                <a:lnTo>
                  <a:pt x="8128317" y="260802"/>
                </a:lnTo>
                <a:lnTo>
                  <a:pt x="8128317" y="0"/>
                </a:lnTo>
                <a:lnTo>
                  <a:pt x="0" y="0"/>
                </a:lnTo>
                <a:lnTo>
                  <a:pt x="0" y="260802"/>
                </a:lnTo>
                <a:close/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81385" y="755147"/>
            <a:ext cx="0" cy="5915025"/>
          </a:xfrm>
          <a:custGeom>
            <a:avLst/>
            <a:gdLst/>
            <a:ahLst/>
            <a:cxnLst/>
            <a:rect l="l" t="t" r="r" b="b"/>
            <a:pathLst>
              <a:path h="5915025">
                <a:moveTo>
                  <a:pt x="0" y="0"/>
                </a:moveTo>
                <a:lnTo>
                  <a:pt x="0" y="5915030"/>
                </a:lnTo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46141" y="755147"/>
            <a:ext cx="0" cy="5915025"/>
          </a:xfrm>
          <a:custGeom>
            <a:avLst/>
            <a:gdLst/>
            <a:ahLst/>
            <a:cxnLst/>
            <a:rect l="l" t="t" r="r" b="b"/>
            <a:pathLst>
              <a:path h="5915025">
                <a:moveTo>
                  <a:pt x="0" y="0"/>
                </a:moveTo>
                <a:lnTo>
                  <a:pt x="0" y="5915030"/>
                </a:lnTo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81385" y="974224"/>
            <a:ext cx="6255385" cy="0"/>
          </a:xfrm>
          <a:custGeom>
            <a:avLst/>
            <a:gdLst/>
            <a:ahLst/>
            <a:cxnLst/>
            <a:rect l="l" t="t" r="r" b="b"/>
            <a:pathLst>
              <a:path w="6255384">
                <a:moveTo>
                  <a:pt x="6254772" y="0"/>
                </a:moveTo>
                <a:lnTo>
                  <a:pt x="0" y="0"/>
                </a:lnTo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3430" y="916774"/>
            <a:ext cx="936621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0" dirty="0">
                <a:latin typeface="PFBagueRoundPro-Bold"/>
                <a:cs typeface="PFBagueRoundPro-Bold"/>
              </a:rPr>
              <a:t>Д</a:t>
            </a:r>
            <a:r>
              <a:rPr sz="950" b="1" spc="-20" dirty="0">
                <a:latin typeface="PFBagueRoundPro-Bold"/>
                <a:cs typeface="PFBagueRoundPro-Bold"/>
              </a:rPr>
              <a:t>Е</a:t>
            </a:r>
            <a:r>
              <a:rPr sz="950" b="1" spc="-5" dirty="0">
                <a:latin typeface="PFBagueRoundPro-Bold"/>
                <a:cs typeface="PFBagueRoundPro-Bold"/>
              </a:rPr>
              <a:t>Й</a:t>
            </a:r>
            <a:r>
              <a:rPr sz="950" b="1" spc="-30" dirty="0">
                <a:latin typeface="PFBagueRoundPro-Bold"/>
                <a:cs typeface="PFBagueRoundPro-Bold"/>
              </a:rPr>
              <a:t>С</a:t>
            </a:r>
            <a:r>
              <a:rPr sz="950" b="1" spc="-5" dirty="0">
                <a:latin typeface="PFBagueRoundPro-Bold"/>
                <a:cs typeface="PFBagueRoundPro-Bold"/>
              </a:rPr>
              <a:t>Т</a:t>
            </a:r>
            <a:r>
              <a:rPr sz="950" b="1" spc="-10" dirty="0">
                <a:latin typeface="PFBagueRoundPro-Bold"/>
                <a:cs typeface="PFBagueRoundPro-Bold"/>
              </a:rPr>
              <a:t>ВИЯ</a:t>
            </a:r>
            <a:endParaRPr sz="950" dirty="0">
              <a:latin typeface="PFBagueRoundPro-Bold"/>
              <a:cs typeface="PFBagueRoundPro-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0318" y="1185391"/>
            <a:ext cx="217240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0215" indent="3810">
              <a:spcBef>
                <a:spcPts val="60"/>
              </a:spcBef>
            </a:pPr>
            <a:r>
              <a:rPr sz="800" spc="-40" dirty="0" err="1">
                <a:latin typeface="PFBagueRoundPro-Regular"/>
              </a:rPr>
              <a:t>Заключение</a:t>
            </a:r>
            <a:r>
              <a:rPr sz="800" spc="-40" dirty="0">
                <a:latin typeface="PFBagueRoundPro-Regular"/>
              </a:rPr>
              <a:t> </a:t>
            </a:r>
            <a:r>
              <a:rPr sz="800" spc="-40" dirty="0" err="1">
                <a:latin typeface="PFBagueRoundPro-Regular"/>
              </a:rPr>
              <a:t>договора</a:t>
            </a:r>
            <a:r>
              <a:rPr sz="800" spc="-40" dirty="0">
                <a:latin typeface="PFBagueRoundPro-Regular"/>
                <a:cs typeface="PFBagueRoundPro-Regular"/>
              </a:rPr>
              <a:t>, оплата </a:t>
            </a:r>
            <a:r>
              <a:rPr sz="800" spc="-40" dirty="0" err="1">
                <a:latin typeface="PFBagueRoundPro-Regular"/>
                <a:cs typeface="PFBagueRoundPro-Regular"/>
              </a:rPr>
              <a:t>паушального</a:t>
            </a:r>
            <a:r>
              <a:rPr sz="800" spc="-40" dirty="0">
                <a:latin typeface="PFBagueRoundPro-Regular"/>
                <a:cs typeface="PFBagueRoundPro-Regular"/>
              </a:rPr>
              <a:t> </a:t>
            </a:r>
            <a:r>
              <a:rPr sz="800" spc="-40" dirty="0" err="1">
                <a:latin typeface="PFBagueRoundPro-Regular"/>
                <a:cs typeface="PFBagueRoundPro-Regular"/>
              </a:rPr>
              <a:t>взноса</a:t>
            </a:r>
            <a:endParaRPr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30700" y="817610"/>
            <a:ext cx="4439532" cy="382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022600" algn="l"/>
              </a:tabLst>
            </a:pPr>
            <a:r>
              <a:rPr sz="950" b="1" spc="-10" dirty="0">
                <a:latin typeface="PFBagueRoundPro-Bold"/>
                <a:cs typeface="PFBagueRoundPro-Bold"/>
              </a:rPr>
              <a:t>НУЛЕВОЙ</a:t>
            </a:r>
            <a:r>
              <a:rPr sz="950" b="1" spc="-5" dirty="0">
                <a:latin typeface="PFBagueRoundPro-Bold"/>
                <a:cs typeface="PFBagueRoundPro-Bold"/>
              </a:rPr>
              <a:t> </a:t>
            </a:r>
            <a:r>
              <a:rPr sz="950" b="1" spc="-10" dirty="0">
                <a:latin typeface="PFBagueRoundPro-Bold"/>
                <a:cs typeface="PFBagueRoundPro-Bold"/>
              </a:rPr>
              <a:t>Э</a:t>
            </a:r>
            <a:r>
              <a:rPr sz="950" b="1" spc="-50" dirty="0">
                <a:latin typeface="PFBagueRoundPro-Bold"/>
                <a:cs typeface="PFBagueRoundPro-Bold"/>
              </a:rPr>
              <a:t>Т</a:t>
            </a:r>
            <a:r>
              <a:rPr sz="950" b="1" spc="-10" dirty="0">
                <a:latin typeface="PFBagueRoundPro-Bold"/>
                <a:cs typeface="PFBagueRoundPro-Bold"/>
              </a:rPr>
              <a:t>АП</a:t>
            </a:r>
            <a:r>
              <a:rPr sz="950" b="1" dirty="0">
                <a:latin typeface="PFBagueRoundPro-Bold"/>
                <a:cs typeface="PFBagueRoundPro-Bold"/>
              </a:rPr>
              <a:t>	</a:t>
            </a:r>
            <a:r>
              <a:rPr sz="950" b="1" spc="-10" dirty="0">
                <a:latin typeface="PFBagueRoundPro-Bold"/>
                <a:cs typeface="PFBagueRoundPro-Bold"/>
              </a:rPr>
              <a:t>ДЕКАДЫ</a:t>
            </a:r>
            <a:r>
              <a:rPr sz="950" b="1" spc="-5" dirty="0">
                <a:latin typeface="PFBagueRoundPro-Bold"/>
                <a:cs typeface="PFBagueRoundPro-Bold"/>
              </a:rPr>
              <a:t> </a:t>
            </a:r>
            <a:r>
              <a:rPr sz="950" b="1" spc="-10" dirty="0">
                <a:latin typeface="PFBagueRoundPro-Bold"/>
                <a:cs typeface="PFBagueRoundPro-Bold"/>
              </a:rPr>
              <a:t>МЕСЯЦА</a:t>
            </a:r>
            <a:endParaRPr sz="950" dirty="0">
              <a:latin typeface="PFBagueRoundPro-Bold"/>
              <a:cs typeface="PFBagueRoundPro-Bold"/>
            </a:endParaRPr>
          </a:p>
          <a:p>
            <a:pPr marR="70485" algn="ctr">
              <a:lnSpc>
                <a:spcPct val="100000"/>
              </a:lnSpc>
              <a:spcBef>
                <a:spcPts val="660"/>
              </a:spcBef>
              <a:tabLst>
                <a:tab pos="1741170" algn="l"/>
                <a:tab pos="3092450" algn="l"/>
              </a:tabLst>
            </a:pPr>
            <a:r>
              <a:rPr sz="950" b="1" spc="-10" dirty="0">
                <a:latin typeface="PFBagueRoundPro-Bold"/>
                <a:cs typeface="PFBagueRoundPro-Bold"/>
              </a:rPr>
              <a:t>0	1	2</a:t>
            </a:r>
            <a:endParaRPr sz="950" dirty="0">
              <a:latin typeface="PFBagueRoundPro-Bold"/>
              <a:cs typeface="PFBagueRoundPro-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26401" y="1032067"/>
            <a:ext cx="9461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0" dirty="0">
                <a:latin typeface="PFBagueRoundPro-Bold"/>
                <a:cs typeface="PFBagueRoundPro-Bold"/>
              </a:rPr>
              <a:t>3</a:t>
            </a:r>
            <a:endParaRPr sz="950" dirty="0">
              <a:latin typeface="PFBagueRoundPro-Bold"/>
              <a:cs typeface="PFBagueRoundPro-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20757" y="974224"/>
            <a:ext cx="0" cy="5695950"/>
          </a:xfrm>
          <a:custGeom>
            <a:avLst/>
            <a:gdLst/>
            <a:ahLst/>
            <a:cxnLst/>
            <a:rect l="l" t="t" r="r" b="b"/>
            <a:pathLst>
              <a:path h="5695950">
                <a:moveTo>
                  <a:pt x="0" y="0"/>
                </a:moveTo>
                <a:lnTo>
                  <a:pt x="0" y="5695952"/>
                </a:lnTo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80164" y="974224"/>
            <a:ext cx="0" cy="5695950"/>
          </a:xfrm>
          <a:custGeom>
            <a:avLst/>
            <a:gdLst/>
            <a:ahLst/>
            <a:cxnLst/>
            <a:rect l="l" t="t" r="r" b="b"/>
            <a:pathLst>
              <a:path h="5695950">
                <a:moveTo>
                  <a:pt x="0" y="0"/>
                </a:moveTo>
                <a:lnTo>
                  <a:pt x="0" y="5695952"/>
                </a:lnTo>
              </a:path>
            </a:pathLst>
          </a:custGeom>
          <a:ln w="14400">
            <a:solidFill>
              <a:srgbClr val="51B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09548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39" y="0"/>
                </a:lnTo>
                <a:lnTo>
                  <a:pt x="112439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42589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43" y="0"/>
                </a:lnTo>
                <a:lnTo>
                  <a:pt x="112443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75634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39" y="0"/>
                </a:lnTo>
                <a:lnTo>
                  <a:pt x="112439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08677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41" y="0"/>
                </a:lnTo>
                <a:lnTo>
                  <a:pt x="112441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41722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38" y="0"/>
                </a:lnTo>
                <a:lnTo>
                  <a:pt x="112438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4767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38" y="0"/>
                </a:lnTo>
                <a:lnTo>
                  <a:pt x="112438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07809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8" y="0"/>
                </a:lnTo>
                <a:lnTo>
                  <a:pt x="112438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40854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8" y="0"/>
                </a:lnTo>
                <a:lnTo>
                  <a:pt x="112438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3895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8" y="0"/>
                </a:lnTo>
                <a:lnTo>
                  <a:pt x="112438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06941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8" y="0"/>
                </a:lnTo>
                <a:lnTo>
                  <a:pt x="112438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39982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9" y="0"/>
                </a:lnTo>
                <a:lnTo>
                  <a:pt x="112439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73027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9" y="0"/>
                </a:lnTo>
                <a:lnTo>
                  <a:pt x="112439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06069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9" y="0"/>
                </a:lnTo>
                <a:lnTo>
                  <a:pt x="112439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39114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9" y="0"/>
                </a:lnTo>
                <a:lnTo>
                  <a:pt x="112439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72155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43" y="0"/>
                </a:lnTo>
                <a:lnTo>
                  <a:pt x="112443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05200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9" y="0"/>
                </a:lnTo>
                <a:lnTo>
                  <a:pt x="112439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74797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9" y="0"/>
                </a:lnTo>
                <a:lnTo>
                  <a:pt x="112949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08443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6" y="0"/>
                </a:lnTo>
                <a:lnTo>
                  <a:pt x="112946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42089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6" y="0"/>
                </a:lnTo>
                <a:lnTo>
                  <a:pt x="112946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75736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6" y="0"/>
                </a:lnTo>
                <a:lnTo>
                  <a:pt x="112946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09378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9" y="0"/>
                </a:lnTo>
                <a:lnTo>
                  <a:pt x="112949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43026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9" y="0"/>
                </a:lnTo>
                <a:lnTo>
                  <a:pt x="112949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76671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9" y="0"/>
                </a:lnTo>
                <a:lnTo>
                  <a:pt x="112949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10317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7" y="0"/>
                </a:lnTo>
                <a:lnTo>
                  <a:pt x="112947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43965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6" y="0"/>
                </a:lnTo>
                <a:lnTo>
                  <a:pt x="112946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77610" y="121705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6" y="0"/>
                </a:lnTo>
                <a:lnTo>
                  <a:pt x="112946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50777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08547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82800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40570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14819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59">
                <a:moveTo>
                  <a:pt x="0" y="0"/>
                </a:moveTo>
                <a:lnTo>
                  <a:pt x="111575" y="0"/>
                </a:lnTo>
                <a:lnTo>
                  <a:pt x="111575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72589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46842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59">
                <a:moveTo>
                  <a:pt x="0" y="0"/>
                </a:moveTo>
                <a:lnTo>
                  <a:pt x="111575" y="0"/>
                </a:lnTo>
                <a:lnTo>
                  <a:pt x="111575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04612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78861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5" y="0"/>
                </a:lnTo>
                <a:lnTo>
                  <a:pt x="111575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36631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53200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5" y="0"/>
                </a:lnTo>
                <a:lnTo>
                  <a:pt x="111575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68654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42904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00673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74927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32695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06946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8" y="0"/>
                </a:lnTo>
                <a:lnTo>
                  <a:pt x="111578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64715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8" y="0"/>
                </a:lnTo>
                <a:lnTo>
                  <a:pt x="111578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38969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96737" y="121705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21"/>
                </a:lnTo>
                <a:lnTo>
                  <a:pt x="0" y="213121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09548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09548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2589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2589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75634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75634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08677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08677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41722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41722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74767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74767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07809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07809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40854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40854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73895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73895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06941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06941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39982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39982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73027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73027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06069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06069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39114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39114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72155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72155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405200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05200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74797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74797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08443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708443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42089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42089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75736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75736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09378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09378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43026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43026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76671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76671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10317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10317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43965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43965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77610" y="147899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77610" y="1740935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50777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950777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308547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308547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82800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82800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440570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440570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214819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214819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72589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72589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46842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46842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704612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704612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78861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78861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836631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836631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610884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610884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968654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968654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742904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742904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100673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100673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74927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874927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32695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232695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006946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006946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364715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364715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138969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138969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496737" y="147899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496737" y="1740935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409548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542589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75634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808677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941722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074767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207809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340854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73895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06941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39982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73027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006069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139114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72155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405200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74797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708443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42089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975736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109378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243026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76671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510317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643965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777610" y="199829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950777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308547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082800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440570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14819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572589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46842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704612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78861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836631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610884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968654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742904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100673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74927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232695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006946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364715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138969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496737" y="199829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409548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409548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409548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409548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409548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542589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542589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42589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542589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542589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675634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675634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675634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675634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675634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808677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808677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808677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808677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808677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941722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941722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941722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941722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941722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74767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74767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74767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74767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74767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207809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207809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207809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207809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207809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340854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340854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340854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340854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340854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473895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473895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473895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473895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473895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606941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06941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606941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606941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606941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739982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739982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739982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739982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739982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873027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873027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873027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873027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873027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006069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006069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006069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006069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006069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139114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139114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139114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139114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139114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272155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272155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272155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272155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272155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405200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405200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405200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405200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405200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574797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574797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574797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574797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574797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708443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708443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708443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708443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708443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842089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842089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842089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842089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842089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975736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975736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975736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975736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975736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109378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109378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109378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109378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109378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243026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243026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243026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243026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243026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376671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376671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376671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376671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376671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510317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510317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510317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510317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510317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643965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643965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643965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643965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643965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777610" y="226261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777610" y="252236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777610" y="278211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777610" y="3041859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777610" y="330617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950777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950777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950777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950777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950777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308547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308547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308547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308547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308547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082800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082800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82800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082800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082800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440570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440570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440570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440570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440570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214819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214819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214819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214819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214819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572589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572589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572589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572589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572589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346842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346842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346842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346842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346842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704612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704612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704612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704612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704612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478861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478861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478861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478861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478861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836631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836631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836631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836631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836631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610884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610884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610884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610884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610884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968654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968654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968654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968654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968654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742904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742904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742904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742904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742904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100673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100673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100673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100673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100673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874927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874927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874927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874927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874927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232695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232695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232695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232695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232695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006946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006946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006946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006946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006946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364715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364715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364715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364715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364715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138969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138969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138969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138969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138969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496737" y="226261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496737" y="252236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496737" y="278211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496737" y="3041859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496737" y="330617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409548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542589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675634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808677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941722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074767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207809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340854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473895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606941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739982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873027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006069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139114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272155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405200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574797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708443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842089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975736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109378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243026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376671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510317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643965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777610" y="356604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950777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308547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082800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440570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214819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572589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346842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704612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478861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836631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610884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968654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742904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100673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874927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232695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006946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8364715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138969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496737" y="356604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409548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409548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542589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542589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675634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675634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808677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808677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941722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941722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074767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074767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207809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207809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340854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340854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473895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473895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606941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606941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739982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739982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873027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873027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006069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006069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139114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139114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272155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272155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405200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405200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574797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574797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708443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708443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842089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842089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975736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975736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109378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109378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243026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243026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376671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376671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510317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510317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643965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643965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777610" y="382798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777610" y="408992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950777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950777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308547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308547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082800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082800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440570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440570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214819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214819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572589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572589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346842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346842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704612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704612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478861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478861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836631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836631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610884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610884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968654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968654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742904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742904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8100673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100673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874927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874927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8232695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232695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7006946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006946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8364715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8364715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138969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138969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496737" y="382798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496737" y="408992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409548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542589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675634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808677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941722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074767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207809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340854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473895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606941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739982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873027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006069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139114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272155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405200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574797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708443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842089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975736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109378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243026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376671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510317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643965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777610" y="434729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950777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308547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082800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440570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214819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572589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346842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704612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478861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836631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610884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968654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742904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100673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874927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232695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006946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364715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138969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8496737" y="434729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409548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409548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409548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409548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409548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542589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542589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542589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542589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542589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675634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675634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675634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675634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675634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808677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808677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808677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808677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808677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941722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941722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941722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941722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941722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074767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074767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074767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074767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074767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207809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207809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207809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207809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207809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340854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340854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340854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340854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40854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473895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473895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473895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473895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473895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606941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606941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606941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606941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606941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739982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739982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739982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739982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739982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873027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873027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873027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873027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873027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006069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006069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006069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006069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006069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139114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139114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139114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139114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139114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272155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272155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272155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272155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272155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405200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405200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405200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405200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405200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574797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574797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574797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574797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574797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708443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708443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708443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708443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708443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842089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842089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842089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4842089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842089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975736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975736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975736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975736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975736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109378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109378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109378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109378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109378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243026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243026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243026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243026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243026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376671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376671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376671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376671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376671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510317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510317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510317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510317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510317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643965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643965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643965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643965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643965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777610" y="461161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777610" y="4871358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777610" y="5131104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777610" y="5390852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777610" y="5655171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950777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950777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950777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950777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950777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308547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308547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308547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308547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308547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082800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082800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082800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082800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082800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440570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440570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440570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440570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440570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214819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6214819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6214819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214819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214819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572589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572589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572589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572589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572589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6346842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346842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346842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346842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346842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704612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704612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704612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704612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704612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478861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478861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478861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478861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478861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836631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836631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836631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836631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836631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610884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610884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610884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610884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610884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968654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968654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968654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968654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968654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742904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742904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742904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742904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742904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100673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8100673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100673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100673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100673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874927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874927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874927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874927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874927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232695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232695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232695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232695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232695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006946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006946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006946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006946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7006946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364715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364715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364715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364715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364715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138969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138969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7138969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7138969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7138969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8496737" y="461161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496737" y="4871358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496737" y="5131104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496737" y="5390852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496737" y="5655171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409548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409548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409548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542589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542589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542589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675634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675634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675634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808677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808677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808677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41" y="0"/>
                </a:lnTo>
                <a:lnTo>
                  <a:pt x="112441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941722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941722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941722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074767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3074767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3074767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30" h="213359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3207809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3207809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207809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3340854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3340854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3340854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3473895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473895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3473895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3606941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3606941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3606941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8" y="0"/>
                </a:lnTo>
                <a:lnTo>
                  <a:pt x="11243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3739982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3739982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3739982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3873027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3873027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3873027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006069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4006069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4006069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4139114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139114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139114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4272155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4272155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272155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43" y="0"/>
                </a:lnTo>
                <a:lnTo>
                  <a:pt x="112443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405200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405200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405200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439" y="0"/>
                </a:lnTo>
                <a:lnTo>
                  <a:pt x="11243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4574797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4574797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4574797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4708443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4708443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4708443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4842089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4842089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4842089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4975736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4975736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4975736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109378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109378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109378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243026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243026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243026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376671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376671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376671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9" y="0"/>
                </a:lnTo>
                <a:lnTo>
                  <a:pt x="112949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510317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510317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510317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7" y="0"/>
                </a:lnTo>
                <a:lnTo>
                  <a:pt x="112947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643965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643965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643965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777610" y="5911120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777610" y="617086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60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777610" y="6435187"/>
            <a:ext cx="113030" cy="213360"/>
          </a:xfrm>
          <a:custGeom>
            <a:avLst/>
            <a:gdLst/>
            <a:ahLst/>
            <a:cxnLst/>
            <a:rect l="l" t="t" r="r" b="b"/>
            <a:pathLst>
              <a:path w="113029" h="213359">
                <a:moveTo>
                  <a:pt x="0" y="0"/>
                </a:moveTo>
                <a:lnTo>
                  <a:pt x="112946" y="0"/>
                </a:lnTo>
                <a:lnTo>
                  <a:pt x="112946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950777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950777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950777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308547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7308547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308547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082800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6082800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6082800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440570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440570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440570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214819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6214819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214819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59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572589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572589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7572589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6346842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346842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6346842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60" h="213359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704612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7704612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7704612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6478861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6478861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6478861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836631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836631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836631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6610884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6610884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6610884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5" y="0"/>
                </a:lnTo>
                <a:lnTo>
                  <a:pt x="111575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7968654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968654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7968654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6742904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6742904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6742904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8100673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8100673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8100673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6874927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874927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874927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8232695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8232695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8232695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7006946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7006946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006946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8364715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8364715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8364715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8" y="0"/>
                </a:lnTo>
                <a:lnTo>
                  <a:pt x="111578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7138969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7138969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7138969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8496737" y="5911120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8496737" y="617086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60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DD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8496737" y="6435187"/>
            <a:ext cx="111760" cy="213360"/>
          </a:xfrm>
          <a:custGeom>
            <a:avLst/>
            <a:gdLst/>
            <a:ahLst/>
            <a:cxnLst/>
            <a:rect l="l" t="t" r="r" b="b"/>
            <a:pathLst>
              <a:path w="111759" h="213359">
                <a:moveTo>
                  <a:pt x="0" y="0"/>
                </a:moveTo>
                <a:lnTo>
                  <a:pt x="111574" y="0"/>
                </a:lnTo>
                <a:lnTo>
                  <a:pt x="111574" y="213119"/>
                </a:lnTo>
                <a:lnTo>
                  <a:pt x="0" y="213119"/>
                </a:lnTo>
                <a:lnTo>
                  <a:pt x="0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 txBox="1">
            <a:spLocks noGrp="1"/>
          </p:cNvSpPr>
          <p:nvPr>
            <p:ph type="sldNum" sz="quarter" idx="7"/>
          </p:nvPr>
        </p:nvSpPr>
        <p:spPr>
          <a:xfrm>
            <a:off x="8789047" y="6562648"/>
            <a:ext cx="19367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7</a:t>
            </a:fld>
            <a:endParaRPr spc="15" dirty="0">
              <a:latin typeface="PFBagueRoundPro-Bold"/>
              <a:cs typeface="PFBagueRoundPro-Bold"/>
            </a:endParaRPr>
          </a:p>
        </p:txBody>
      </p:sp>
      <p:sp>
        <p:nvSpPr>
          <p:cNvPr id="1011" name="object 33">
            <a:extLst>
              <a:ext uri="{FF2B5EF4-FFF2-40B4-BE49-F238E27FC236}">
                <a16:creationId xmlns="" xmlns:a16="http://schemas.microsoft.com/office/drawing/2014/main" id="{1D6D990A-DB4A-40C1-A998-59BFC9434917}"/>
              </a:ext>
            </a:extLst>
          </p:cNvPr>
          <p:cNvSpPr txBox="1"/>
          <p:nvPr/>
        </p:nvSpPr>
        <p:spPr>
          <a:xfrm>
            <a:off x="540318" y="1447800"/>
            <a:ext cx="2172402" cy="2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5585" indent="635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Получение доступа ко всем </a:t>
            </a:r>
          </a:p>
          <a:p>
            <a:pPr marR="235585" indent="635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материалам, изучение материалов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12" name="object 33">
            <a:extLst>
              <a:ext uri="{FF2B5EF4-FFF2-40B4-BE49-F238E27FC236}">
                <a16:creationId xmlns="" xmlns:a16="http://schemas.microsoft.com/office/drawing/2014/main" id="{75A14D9A-E433-493C-BB40-3A49C1A8C7F5}"/>
              </a:ext>
            </a:extLst>
          </p:cNvPr>
          <p:cNvSpPr txBox="1"/>
          <p:nvPr/>
        </p:nvSpPr>
        <p:spPr>
          <a:xfrm>
            <a:off x="540318" y="1760220"/>
            <a:ext cx="217240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Регистрация юридического лица</a:t>
            </a:r>
            <a:endParaRPr lang="ru-RU" sz="800" spc="-40" dirty="0">
              <a:latin typeface="Times New Roman"/>
              <a:cs typeface="Times New Roman"/>
            </a:endParaRPr>
          </a:p>
        </p:txBody>
      </p:sp>
      <p:sp>
        <p:nvSpPr>
          <p:cNvPr id="1014" name="object 33">
            <a:extLst>
              <a:ext uri="{FF2B5EF4-FFF2-40B4-BE49-F238E27FC236}">
                <a16:creationId xmlns="" xmlns:a16="http://schemas.microsoft.com/office/drawing/2014/main" id="{0EE828A7-77E9-4618-B88E-F9B2E1BD2CA5}"/>
              </a:ext>
            </a:extLst>
          </p:cNvPr>
          <p:cNvSpPr txBox="1"/>
          <p:nvPr/>
        </p:nvSpPr>
        <p:spPr>
          <a:xfrm>
            <a:off x="540318" y="1973580"/>
            <a:ext cx="2172402" cy="2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6870" indent="-635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Подробный анализ конкурентов </a:t>
            </a:r>
          </a:p>
          <a:p>
            <a:pPr marR="356870" indent="-635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по цене и по з/п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15" name="object 33">
            <a:extLst>
              <a:ext uri="{FF2B5EF4-FFF2-40B4-BE49-F238E27FC236}">
                <a16:creationId xmlns="" xmlns:a16="http://schemas.microsoft.com/office/drawing/2014/main" id="{78E29650-5F38-4C70-8A2E-16D7CEDF5A12}"/>
              </a:ext>
            </a:extLst>
          </p:cNvPr>
          <p:cNvSpPr txBox="1"/>
          <p:nvPr/>
        </p:nvSpPr>
        <p:spPr>
          <a:xfrm>
            <a:off x="540318" y="2292429"/>
            <a:ext cx="217240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7620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Выбор помещения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16" name="object 33">
            <a:extLst>
              <a:ext uri="{FF2B5EF4-FFF2-40B4-BE49-F238E27FC236}">
                <a16:creationId xmlns="" xmlns:a16="http://schemas.microsoft.com/office/drawing/2014/main" id="{A0D08C62-AB05-49CA-AC4B-ADAEC8577171}"/>
              </a:ext>
            </a:extLst>
          </p:cNvPr>
          <p:cNvSpPr txBox="1"/>
          <p:nvPr/>
        </p:nvSpPr>
        <p:spPr>
          <a:xfrm>
            <a:off x="540318" y="2491168"/>
            <a:ext cx="2172402" cy="2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8765" indent="1905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Заключение договора аренды </a:t>
            </a:r>
          </a:p>
          <a:p>
            <a:pPr marR="278765" indent="1905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(по типовому варианту договора)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17" name="object 33">
            <a:extLst>
              <a:ext uri="{FF2B5EF4-FFF2-40B4-BE49-F238E27FC236}">
                <a16:creationId xmlns="" xmlns:a16="http://schemas.microsoft.com/office/drawing/2014/main" id="{4F91C99A-65F3-46D7-9420-8AB58BD6AE65}"/>
              </a:ext>
            </a:extLst>
          </p:cNvPr>
          <p:cNvSpPr txBox="1"/>
          <p:nvPr/>
        </p:nvSpPr>
        <p:spPr>
          <a:xfrm>
            <a:off x="540318" y="2750263"/>
            <a:ext cx="217240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43535" indent="2540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Отправка франчайзеру тех. план помещения, фото фасада дома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18" name="object 33">
            <a:extLst>
              <a:ext uri="{FF2B5EF4-FFF2-40B4-BE49-F238E27FC236}">
                <a16:creationId xmlns="" xmlns:a16="http://schemas.microsoft.com/office/drawing/2014/main" id="{6620A813-9460-42C6-BBEE-DFFF39E870CF}"/>
              </a:ext>
            </a:extLst>
          </p:cNvPr>
          <p:cNvSpPr txBox="1"/>
          <p:nvPr/>
        </p:nvSpPr>
        <p:spPr>
          <a:xfrm>
            <a:off x="540318" y="3009900"/>
            <a:ext cx="2172402" cy="2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3175">
              <a:spcBef>
                <a:spcPts val="60"/>
              </a:spcBef>
            </a:pPr>
            <a:r>
              <a:rPr lang="ru-RU" sz="800" spc="-60" dirty="0">
                <a:latin typeface="PFBagueRoundPro-Regular"/>
                <a:cs typeface="PFBagueRoundPro-Regular"/>
              </a:rPr>
              <a:t>Разработка дизайн-макета </a:t>
            </a:r>
            <a:r>
              <a:rPr lang="ru-RU" sz="800" spc="-60" dirty="0" err="1">
                <a:latin typeface="PFBagueRoundPro-Regular"/>
                <a:cs typeface="PFBagueRoundPro-Regular"/>
              </a:rPr>
              <a:t>помеще</a:t>
            </a:r>
            <a:r>
              <a:rPr lang="ru-RU" sz="800" spc="-60" dirty="0">
                <a:latin typeface="PFBagueRoundPro-Regular"/>
                <a:cs typeface="PFBagueRoundPro-Regular"/>
              </a:rPr>
              <a:t>-</a:t>
            </a:r>
          </a:p>
          <a:p>
            <a:pPr marR="5080" indent="-3175">
              <a:spcBef>
                <a:spcPts val="60"/>
              </a:spcBef>
            </a:pPr>
            <a:r>
              <a:rPr lang="ru-RU" sz="800" spc="-60" dirty="0" err="1">
                <a:latin typeface="PFBagueRoundPro-Regular"/>
                <a:cs typeface="PFBagueRoundPro-Regular"/>
              </a:rPr>
              <a:t>ния</a:t>
            </a:r>
            <a:r>
              <a:rPr lang="ru-RU" sz="800" spc="-60" dirty="0">
                <a:latin typeface="PFBagueRoundPro-Regular"/>
                <a:cs typeface="PFBagueRoundPro-Regular"/>
              </a:rPr>
              <a:t>,  мебели, наружной рекламы</a:t>
            </a:r>
          </a:p>
        </p:txBody>
      </p:sp>
      <p:sp>
        <p:nvSpPr>
          <p:cNvPr id="1019" name="object 33">
            <a:extLst>
              <a:ext uri="{FF2B5EF4-FFF2-40B4-BE49-F238E27FC236}">
                <a16:creationId xmlns="" xmlns:a16="http://schemas.microsoft.com/office/drawing/2014/main" id="{E15623A3-97DF-4CFA-995B-B9EDC2C1A686}"/>
              </a:ext>
            </a:extLst>
          </p:cNvPr>
          <p:cNvSpPr txBox="1"/>
          <p:nvPr/>
        </p:nvSpPr>
        <p:spPr>
          <a:xfrm>
            <a:off x="540318" y="3268382"/>
            <a:ext cx="2172402" cy="2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3185">
              <a:spcBef>
                <a:spcPts val="60"/>
              </a:spcBef>
            </a:pPr>
            <a:r>
              <a:rPr lang="ru-RU" sz="800" spc="-50">
                <a:latin typeface="PFBagueRoundPro-Regular"/>
                <a:cs typeface="PFBagueRoundPro-Regular"/>
              </a:rPr>
              <a:t>Согласование макета наружной </a:t>
            </a:r>
          </a:p>
          <a:p>
            <a:pPr marR="83185">
              <a:spcBef>
                <a:spcPts val="60"/>
              </a:spcBef>
            </a:pPr>
            <a:r>
              <a:rPr lang="ru-RU" sz="800" spc="-50">
                <a:latin typeface="PFBagueRoundPro-Regular"/>
                <a:cs typeface="PFBagueRoundPro-Regular"/>
              </a:rPr>
              <a:t>рекламы с местными органами власти</a:t>
            </a:r>
            <a:endParaRPr lang="ru-RU" sz="800" spc="-50" dirty="0">
              <a:latin typeface="PFBagueRoundPro-Regular"/>
              <a:cs typeface="PFBagueRoundPro-Regular"/>
            </a:endParaRPr>
          </a:p>
        </p:txBody>
      </p:sp>
      <p:sp>
        <p:nvSpPr>
          <p:cNvPr id="1020" name="object 33">
            <a:extLst>
              <a:ext uri="{FF2B5EF4-FFF2-40B4-BE49-F238E27FC236}">
                <a16:creationId xmlns="" xmlns:a16="http://schemas.microsoft.com/office/drawing/2014/main" id="{0252147E-E9FD-48F7-958C-36BEEA5FB68A}"/>
              </a:ext>
            </a:extLst>
          </p:cNvPr>
          <p:cNvSpPr txBox="1"/>
          <p:nvPr/>
        </p:nvSpPr>
        <p:spPr>
          <a:xfrm>
            <a:off x="540318" y="3536736"/>
            <a:ext cx="217240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7850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Собеседования и обучение сотрудников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21" name="object 33">
            <a:extLst>
              <a:ext uri="{FF2B5EF4-FFF2-40B4-BE49-F238E27FC236}">
                <a16:creationId xmlns="" xmlns:a16="http://schemas.microsoft.com/office/drawing/2014/main" id="{17EAC81D-6348-4BF6-8CB3-ACDE2D259535}"/>
              </a:ext>
            </a:extLst>
          </p:cNvPr>
          <p:cNvSpPr txBox="1"/>
          <p:nvPr/>
        </p:nvSpPr>
        <p:spPr>
          <a:xfrm>
            <a:off x="540318" y="3854529"/>
            <a:ext cx="217240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3175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Ремонт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22" name="object 33">
            <a:extLst>
              <a:ext uri="{FF2B5EF4-FFF2-40B4-BE49-F238E27FC236}">
                <a16:creationId xmlns="" xmlns:a16="http://schemas.microsoft.com/office/drawing/2014/main" id="{8B822C88-BD59-468C-8B6B-68055F12C8D0}"/>
              </a:ext>
            </a:extLst>
          </p:cNvPr>
          <p:cNvSpPr txBox="1"/>
          <p:nvPr/>
        </p:nvSpPr>
        <p:spPr>
          <a:xfrm>
            <a:off x="540318" y="4055091"/>
            <a:ext cx="2172402" cy="2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830" indent="2540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Старт рекламной </a:t>
            </a:r>
            <a:r>
              <a:rPr lang="ru-RU" sz="800" spc="-40">
                <a:latin typeface="PFBagueRoundPro-Regular"/>
              </a:rPr>
              <a:t>кампании</a:t>
            </a:r>
          </a:p>
          <a:p>
            <a:pPr marR="36830" indent="2540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 к открытию студии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23" name="object 33">
            <a:extLst>
              <a:ext uri="{FF2B5EF4-FFF2-40B4-BE49-F238E27FC236}">
                <a16:creationId xmlns="" xmlns:a16="http://schemas.microsoft.com/office/drawing/2014/main" id="{7C07A40C-C606-488C-868A-E8F60A473F33}"/>
              </a:ext>
            </a:extLst>
          </p:cNvPr>
          <p:cNvSpPr txBox="1"/>
          <p:nvPr/>
        </p:nvSpPr>
        <p:spPr>
          <a:xfrm>
            <a:off x="540318" y="4319305"/>
            <a:ext cx="2172402" cy="2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60"/>
              </a:spcBef>
            </a:pPr>
            <a:r>
              <a:rPr lang="ru-RU" sz="800" spc="-50">
                <a:latin typeface="PFBagueRoundPro-Regular"/>
                <a:cs typeface="PFBagueRoundPro-Regular"/>
              </a:rPr>
              <a:t>Разработка макета </a:t>
            </a:r>
          </a:p>
          <a:p>
            <a:pPr>
              <a:spcBef>
                <a:spcPts val="60"/>
              </a:spcBef>
            </a:pPr>
            <a:r>
              <a:rPr lang="ru-RU" sz="800" spc="-50">
                <a:latin typeface="PFBagueRoundPro-Regular"/>
                <a:cs typeface="PFBagueRoundPro-Regular"/>
              </a:rPr>
              <a:t>наружной рекламы</a:t>
            </a:r>
            <a:endParaRPr lang="ru-RU" sz="750" spc="-50" dirty="0">
              <a:latin typeface="Times New Roman"/>
              <a:cs typeface="Times New Roman"/>
            </a:endParaRPr>
          </a:p>
        </p:txBody>
      </p:sp>
      <p:sp>
        <p:nvSpPr>
          <p:cNvPr id="1024" name="object 33">
            <a:extLst>
              <a:ext uri="{FF2B5EF4-FFF2-40B4-BE49-F238E27FC236}">
                <a16:creationId xmlns="" xmlns:a16="http://schemas.microsoft.com/office/drawing/2014/main" id="{2FFD630F-476E-428A-8F79-B78C8C16D0B7}"/>
              </a:ext>
            </a:extLst>
          </p:cNvPr>
          <p:cNvSpPr txBox="1"/>
          <p:nvPr/>
        </p:nvSpPr>
        <p:spPr>
          <a:xfrm>
            <a:off x="540318" y="4579620"/>
            <a:ext cx="217240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78815" indent="-1270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Получение косметики и расходных материалов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25" name="object 33">
            <a:extLst>
              <a:ext uri="{FF2B5EF4-FFF2-40B4-BE49-F238E27FC236}">
                <a16:creationId xmlns="" xmlns:a16="http://schemas.microsoft.com/office/drawing/2014/main" id="{94877C83-99D1-470A-B038-D22C9DD6F928}"/>
              </a:ext>
            </a:extLst>
          </p:cNvPr>
          <p:cNvSpPr txBox="1"/>
          <p:nvPr/>
        </p:nvSpPr>
        <p:spPr>
          <a:xfrm>
            <a:off x="540318" y="4848442"/>
            <a:ext cx="217240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88670" indent="4445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Получение униформы для специалистов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26" name="object 33">
            <a:extLst>
              <a:ext uri="{FF2B5EF4-FFF2-40B4-BE49-F238E27FC236}">
                <a16:creationId xmlns="" xmlns:a16="http://schemas.microsoft.com/office/drawing/2014/main" id="{EB7E4EE7-F43B-401C-BF9B-A49B9131DB08}"/>
              </a:ext>
            </a:extLst>
          </p:cNvPr>
          <p:cNvSpPr txBox="1"/>
          <p:nvPr/>
        </p:nvSpPr>
        <p:spPr>
          <a:xfrm>
            <a:off x="540318" y="5100142"/>
            <a:ext cx="217240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19125" indent="-635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Получение рекламных материалов и полиграфии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27" name="object 33">
            <a:extLst>
              <a:ext uri="{FF2B5EF4-FFF2-40B4-BE49-F238E27FC236}">
                <a16:creationId xmlns="" xmlns:a16="http://schemas.microsoft.com/office/drawing/2014/main" id="{9253D93B-EC0C-4106-AAC4-527E36F8ED8C}"/>
              </a:ext>
            </a:extLst>
          </p:cNvPr>
          <p:cNvSpPr txBox="1"/>
          <p:nvPr/>
        </p:nvSpPr>
        <p:spPr>
          <a:xfrm>
            <a:off x="540318" y="5420211"/>
            <a:ext cx="217240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3810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Генеральная уборка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28" name="object 33">
            <a:extLst>
              <a:ext uri="{FF2B5EF4-FFF2-40B4-BE49-F238E27FC236}">
                <a16:creationId xmlns="" xmlns:a16="http://schemas.microsoft.com/office/drawing/2014/main" id="{F0DE5089-ACA9-4540-8CB9-497C9BE199FA}"/>
              </a:ext>
            </a:extLst>
          </p:cNvPr>
          <p:cNvSpPr txBox="1"/>
          <p:nvPr/>
        </p:nvSpPr>
        <p:spPr>
          <a:xfrm>
            <a:off x="540318" y="5957603"/>
            <a:ext cx="217240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3175"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Размещение рекламных конструкций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30" name="object 33">
            <a:extLst>
              <a:ext uri="{FF2B5EF4-FFF2-40B4-BE49-F238E27FC236}">
                <a16:creationId xmlns="" xmlns:a16="http://schemas.microsoft.com/office/drawing/2014/main" id="{7D65F1EE-3CDB-49E3-B6EE-A5AFC1C4C25A}"/>
              </a:ext>
            </a:extLst>
          </p:cNvPr>
          <p:cNvSpPr txBox="1"/>
          <p:nvPr/>
        </p:nvSpPr>
        <p:spPr>
          <a:xfrm>
            <a:off x="540318" y="6469380"/>
            <a:ext cx="217240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60"/>
              </a:spcBef>
            </a:pPr>
            <a:r>
              <a:rPr lang="ru-RU" sz="800" spc="-40">
                <a:latin typeface="PFBagueRoundPro-Regular"/>
                <a:cs typeface="PFBagueRoundPro-Regular"/>
              </a:rPr>
              <a:t>Торжественное открытие студии</a:t>
            </a:r>
            <a:endParaRPr lang="ru-RU" sz="800" spc="-40" dirty="0">
              <a:latin typeface="PFBagueRoundPro-Regular"/>
              <a:cs typeface="PFBagueRoundPro-Regular"/>
            </a:endParaRPr>
          </a:p>
        </p:txBody>
      </p:sp>
      <p:sp>
        <p:nvSpPr>
          <p:cNvPr id="1031" name="object 33">
            <a:extLst>
              <a:ext uri="{FF2B5EF4-FFF2-40B4-BE49-F238E27FC236}">
                <a16:creationId xmlns="" xmlns:a16="http://schemas.microsoft.com/office/drawing/2014/main" id="{4E6F1C39-B483-4F1C-A423-1EF616EB1A34}"/>
              </a:ext>
            </a:extLst>
          </p:cNvPr>
          <p:cNvSpPr txBox="1"/>
          <p:nvPr/>
        </p:nvSpPr>
        <p:spPr>
          <a:xfrm>
            <a:off x="540318" y="5625203"/>
            <a:ext cx="217240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800" spc="-40">
                <a:latin typeface="PFBagueRoundPro-Regular" panose="02000503000000020004" pitchFamily="50" charset="0"/>
              </a:rPr>
              <a:t>Получение мебели и оборудования,</a:t>
            </a:r>
          </a:p>
          <a:p>
            <a:r>
              <a:rPr lang="ru-RU" sz="800" spc="-40">
                <a:latin typeface="PFBagueRoundPro-Regular" panose="02000503000000020004" pitchFamily="50" charset="0"/>
              </a:rPr>
              <a:t>установка и сборка</a:t>
            </a:r>
            <a:endParaRPr lang="ru-RU" sz="800" spc="-40" dirty="0">
              <a:latin typeface="PFBagueRoundPro-Regular" panose="02000503000000020004" pitchFamily="50" charset="0"/>
              <a:cs typeface="PFBagueRoundPro-Regular"/>
            </a:endParaRPr>
          </a:p>
        </p:txBody>
      </p:sp>
      <p:sp>
        <p:nvSpPr>
          <p:cNvPr id="1032" name="object 33">
            <a:extLst>
              <a:ext uri="{FF2B5EF4-FFF2-40B4-BE49-F238E27FC236}">
                <a16:creationId xmlns="" xmlns:a16="http://schemas.microsoft.com/office/drawing/2014/main" id="{93C13F0C-6683-4980-BDEE-A313E0FB8107}"/>
              </a:ext>
            </a:extLst>
          </p:cNvPr>
          <p:cNvSpPr txBox="1"/>
          <p:nvPr/>
        </p:nvSpPr>
        <p:spPr>
          <a:xfrm>
            <a:off x="540318" y="6143851"/>
            <a:ext cx="217240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3375" indent="-4445">
              <a:spcBef>
                <a:spcPts val="60"/>
              </a:spcBef>
            </a:pPr>
            <a:r>
              <a:rPr lang="ru-RU" sz="800" spc="-55">
                <a:latin typeface="PFBagueRoundPro-Regular"/>
                <a:cs typeface="PFBagueRoundPro-Regular"/>
              </a:rPr>
              <a:t>О</a:t>
            </a:r>
            <a:r>
              <a:rPr lang="ru-RU" sz="800" spc="-30">
                <a:latin typeface="PFBagueRoundPro-Regular"/>
                <a:cs typeface="PFBagueRoundPro-Regular"/>
              </a:rPr>
              <a:t>бу</a:t>
            </a:r>
            <a:r>
              <a:rPr lang="ru-RU" sz="800" spc="-40">
                <a:latin typeface="PFBagueRoundPro-Regular"/>
                <a:cs typeface="PFBagueRoundPro-Regular"/>
              </a:rPr>
              <a:t>ч</a:t>
            </a:r>
            <a:r>
              <a:rPr lang="ru-RU" sz="800" spc="-25">
                <a:latin typeface="PFBagueRoundPro-Regular"/>
                <a:cs typeface="PFBagueRoundPro-Regular"/>
              </a:rPr>
              <a:t>е</a:t>
            </a:r>
            <a:r>
              <a:rPr lang="ru-RU" sz="800" spc="-20">
                <a:latin typeface="PFBagueRoundPro-Regular"/>
                <a:cs typeface="PFBagueRoundPro-Regular"/>
              </a:rPr>
              <a:t>н</a:t>
            </a:r>
            <a:r>
              <a:rPr lang="ru-RU" sz="800" spc="-45">
                <a:latin typeface="PFBagueRoundPro-Regular"/>
                <a:cs typeface="PFBagueRoundPro-Regular"/>
              </a:rPr>
              <a:t>и</a:t>
            </a:r>
            <a:r>
              <a:rPr lang="ru-RU" sz="800" spc="-30">
                <a:latin typeface="PFBagueRoundPro-Regular"/>
                <a:cs typeface="PFBagueRoundPro-Regular"/>
              </a:rPr>
              <a:t>е</a:t>
            </a:r>
            <a:r>
              <a:rPr lang="ru-RU" sz="800" spc="-15">
                <a:latin typeface="PFBagueRoundPro-Regular"/>
                <a:cs typeface="PFBagueRoundPro-Regular"/>
              </a:rPr>
              <a:t> </a:t>
            </a:r>
            <a:r>
              <a:rPr lang="ru-RU" sz="800" spc="-30">
                <a:latin typeface="PFBagueRoundPro-Regular"/>
                <a:cs typeface="PFBagueRoundPro-Regular"/>
              </a:rPr>
              <a:t>п</a:t>
            </a:r>
            <a:r>
              <a:rPr lang="ru-RU" sz="800" spc="-40">
                <a:latin typeface="PFBagueRoundPro-Regular"/>
                <a:cs typeface="PFBagueRoundPro-Regular"/>
              </a:rPr>
              <a:t>е</a:t>
            </a:r>
            <a:r>
              <a:rPr lang="ru-RU" sz="800" spc="-30">
                <a:latin typeface="PFBagueRoundPro-Regular"/>
                <a:cs typeface="PFBagueRoundPro-Regular"/>
              </a:rPr>
              <a:t>р</a:t>
            </a:r>
            <a:r>
              <a:rPr lang="ru-RU" sz="800" spc="-40">
                <a:latin typeface="PFBagueRoundPro-Regular"/>
                <a:cs typeface="PFBagueRoundPro-Regular"/>
              </a:rPr>
              <a:t>с</a:t>
            </a:r>
            <a:r>
              <a:rPr lang="ru-RU" sz="800" spc="-30">
                <a:latin typeface="PFBagueRoundPro-Regular"/>
                <a:cs typeface="PFBagueRoundPro-Regular"/>
              </a:rPr>
              <a:t>о</a:t>
            </a:r>
            <a:r>
              <a:rPr lang="ru-RU" sz="800" spc="-45">
                <a:latin typeface="PFBagueRoundPro-Regular"/>
                <a:cs typeface="PFBagueRoundPro-Regular"/>
              </a:rPr>
              <a:t>н</a:t>
            </a:r>
            <a:r>
              <a:rPr lang="ru-RU" sz="800" spc="-30">
                <a:latin typeface="PFBagueRoundPro-Regular"/>
                <a:cs typeface="PFBagueRoundPro-Regular"/>
              </a:rPr>
              <a:t>а</a:t>
            </a:r>
            <a:r>
              <a:rPr lang="ru-RU" sz="800" spc="-25">
                <a:latin typeface="PFBagueRoundPro-Regular"/>
                <a:cs typeface="PFBagueRoundPro-Regular"/>
              </a:rPr>
              <a:t>ла,</a:t>
            </a:r>
            <a:r>
              <a:rPr lang="ru-RU" sz="800" spc="-15">
                <a:latin typeface="PFBagueRoundPro-Regular"/>
                <a:cs typeface="PFBagueRoundPro-Regular"/>
              </a:rPr>
              <a:t> </a:t>
            </a:r>
            <a:r>
              <a:rPr lang="ru-RU" sz="800" spc="-45">
                <a:latin typeface="PFBagueRoundPro-Regular"/>
                <a:cs typeface="PFBagueRoundPro-Regular"/>
              </a:rPr>
              <a:t>п</a:t>
            </a:r>
            <a:r>
              <a:rPr lang="ru-RU" sz="800" spc="-20">
                <a:latin typeface="PFBagueRoundPro-Regular"/>
                <a:cs typeface="PFBagueRoundPro-Regular"/>
              </a:rPr>
              <a:t>о</a:t>
            </a:r>
            <a:r>
              <a:rPr lang="ru-RU" sz="800" spc="-35">
                <a:latin typeface="PFBagueRoundPro-Regular"/>
                <a:cs typeface="PFBagueRoundPro-Regular"/>
              </a:rPr>
              <a:t>д</a:t>
            </a:r>
            <a:r>
              <a:rPr lang="ru-RU" sz="800" spc="-65">
                <a:latin typeface="PFBagueRoundPro-Regular"/>
                <a:cs typeface="PFBagueRoundPro-Regular"/>
              </a:rPr>
              <a:t>г</a:t>
            </a:r>
            <a:r>
              <a:rPr lang="ru-RU" sz="800" spc="-35">
                <a:latin typeface="PFBagueRoundPro-Regular"/>
                <a:cs typeface="PFBagueRoundPro-Regular"/>
              </a:rPr>
              <a:t>о</a:t>
            </a:r>
            <a:r>
              <a:rPr lang="ru-RU" sz="800" spc="-55">
                <a:latin typeface="PFBagueRoundPro-Regular"/>
                <a:cs typeface="PFBagueRoundPro-Regular"/>
              </a:rPr>
              <a:t>т</a:t>
            </a:r>
            <a:r>
              <a:rPr lang="ru-RU" sz="800" spc="-45">
                <a:latin typeface="PFBagueRoundPro-Regular"/>
                <a:cs typeface="PFBagueRoundPro-Regular"/>
              </a:rPr>
              <a:t>о</a:t>
            </a:r>
            <a:r>
              <a:rPr lang="ru-RU" sz="800" spc="-15">
                <a:latin typeface="PFBagueRoundPro-Regular"/>
                <a:cs typeface="PFBagueRoundPro-Regular"/>
              </a:rPr>
              <a:t>в</a:t>
            </a:r>
            <a:r>
              <a:rPr lang="ru-RU" sz="800" spc="-55">
                <a:latin typeface="PFBagueRoundPro-Regular"/>
                <a:cs typeface="PFBagueRoundPro-Regular"/>
              </a:rPr>
              <a:t>к</a:t>
            </a:r>
            <a:r>
              <a:rPr lang="ru-RU" sz="800" spc="-35">
                <a:latin typeface="PFBagueRoundPro-Regular"/>
                <a:cs typeface="PFBagueRoundPro-Regular"/>
              </a:rPr>
              <a:t>а</a:t>
            </a:r>
            <a:r>
              <a:rPr lang="ru-RU" sz="800">
                <a:latin typeface="PFBagueRoundPro-Regular"/>
                <a:cs typeface="PFBagueRoundPro-Regular"/>
              </a:rPr>
              <a:t> </a:t>
            </a:r>
            <a:r>
              <a:rPr lang="ru-RU" sz="800" spc="-30">
                <a:latin typeface="PFBagueRoundPro-Regular"/>
                <a:cs typeface="PFBagueRoundPro-Regular"/>
              </a:rPr>
              <a:t>к</a:t>
            </a:r>
            <a:r>
              <a:rPr lang="ru-RU" sz="800" spc="-75">
                <a:latin typeface="PFBagueRoundPro-Regular"/>
                <a:cs typeface="PFBagueRoundPro-Regular"/>
              </a:rPr>
              <a:t> </a:t>
            </a:r>
            <a:r>
              <a:rPr lang="ru-RU" sz="800" spc="-35">
                <a:latin typeface="PFBagueRoundPro-Regular"/>
                <a:cs typeface="PFBagueRoundPro-Regular"/>
              </a:rPr>
              <a:t>о</a:t>
            </a:r>
            <a:r>
              <a:rPr lang="ru-RU" sz="800" spc="-25">
                <a:latin typeface="PFBagueRoundPro-Regular"/>
                <a:cs typeface="PFBagueRoundPro-Regular"/>
              </a:rPr>
              <a:t>т</a:t>
            </a:r>
            <a:r>
              <a:rPr lang="ru-RU" sz="800" spc="-40">
                <a:latin typeface="PFBagueRoundPro-Regular"/>
                <a:cs typeface="PFBagueRoundPro-Regular"/>
              </a:rPr>
              <a:t>к</a:t>
            </a:r>
            <a:r>
              <a:rPr lang="ru-RU" sz="800" spc="-30">
                <a:latin typeface="PFBagueRoundPro-Regular"/>
                <a:cs typeface="PFBagueRoundPro-Regular"/>
              </a:rPr>
              <a:t>р</a:t>
            </a:r>
            <a:r>
              <a:rPr lang="ru-RU" sz="800" spc="-40">
                <a:latin typeface="PFBagueRoundPro-Regular"/>
                <a:cs typeface="PFBagueRoundPro-Regular"/>
              </a:rPr>
              <a:t>ыт</a:t>
            </a:r>
            <a:r>
              <a:rPr lang="ru-RU" sz="800" spc="-30">
                <a:latin typeface="PFBagueRoundPro-Regular"/>
                <a:cs typeface="PFBagueRoundPro-Regular"/>
              </a:rPr>
              <a:t>и</a:t>
            </a:r>
            <a:r>
              <a:rPr lang="ru-RU" sz="800" spc="-45">
                <a:latin typeface="PFBagueRoundPro-Regular"/>
                <a:cs typeface="PFBagueRoundPro-Regular"/>
              </a:rPr>
              <a:t>ю</a:t>
            </a:r>
            <a:endParaRPr lang="ru-RU" sz="800" dirty="0">
              <a:latin typeface="PFBagueRoundPro-Regular"/>
              <a:cs typeface="PFBagueRoundPro-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7407" y="582162"/>
            <a:ext cx="4669790" cy="702945"/>
          </a:xfrm>
          <a:custGeom>
            <a:avLst/>
            <a:gdLst/>
            <a:ahLst/>
            <a:cxnLst/>
            <a:rect l="l" t="t" r="r" b="b"/>
            <a:pathLst>
              <a:path w="4669790" h="702944">
                <a:moveTo>
                  <a:pt x="4318024" y="0"/>
                </a:moveTo>
                <a:lnTo>
                  <a:pt x="351161" y="0"/>
                </a:lnTo>
                <a:lnTo>
                  <a:pt x="322469" y="1169"/>
                </a:lnTo>
                <a:lnTo>
                  <a:pt x="267033" y="10251"/>
                </a:lnTo>
                <a:lnTo>
                  <a:pt x="214811" y="27708"/>
                </a:lnTo>
                <a:lnTo>
                  <a:pt x="166540" y="52803"/>
                </a:lnTo>
                <a:lnTo>
                  <a:pt x="122956" y="84798"/>
                </a:lnTo>
                <a:lnTo>
                  <a:pt x="84798" y="122957"/>
                </a:lnTo>
                <a:lnTo>
                  <a:pt x="52803" y="166540"/>
                </a:lnTo>
                <a:lnTo>
                  <a:pt x="27708" y="214812"/>
                </a:lnTo>
                <a:lnTo>
                  <a:pt x="10251" y="267034"/>
                </a:lnTo>
                <a:lnTo>
                  <a:pt x="1169" y="322470"/>
                </a:lnTo>
                <a:lnTo>
                  <a:pt x="0" y="351172"/>
                </a:lnTo>
                <a:lnTo>
                  <a:pt x="1169" y="379865"/>
                </a:lnTo>
                <a:lnTo>
                  <a:pt x="10251" y="435300"/>
                </a:lnTo>
                <a:lnTo>
                  <a:pt x="27708" y="487523"/>
                </a:lnTo>
                <a:lnTo>
                  <a:pt x="52803" y="535794"/>
                </a:lnTo>
                <a:lnTo>
                  <a:pt x="84798" y="579378"/>
                </a:lnTo>
                <a:lnTo>
                  <a:pt x="122956" y="617536"/>
                </a:lnTo>
                <a:lnTo>
                  <a:pt x="166540" y="649531"/>
                </a:lnTo>
                <a:lnTo>
                  <a:pt x="214811" y="674626"/>
                </a:lnTo>
                <a:lnTo>
                  <a:pt x="267033" y="692083"/>
                </a:lnTo>
                <a:lnTo>
                  <a:pt x="322469" y="701165"/>
                </a:lnTo>
                <a:lnTo>
                  <a:pt x="351161" y="702335"/>
                </a:lnTo>
                <a:lnTo>
                  <a:pt x="4318024" y="702335"/>
                </a:lnTo>
                <a:lnTo>
                  <a:pt x="4374789" y="697717"/>
                </a:lnTo>
                <a:lnTo>
                  <a:pt x="4428710" y="684355"/>
                </a:lnTo>
                <a:lnTo>
                  <a:pt x="4479049" y="662987"/>
                </a:lnTo>
                <a:lnTo>
                  <a:pt x="4525068" y="634350"/>
                </a:lnTo>
                <a:lnTo>
                  <a:pt x="4566031" y="599181"/>
                </a:lnTo>
                <a:lnTo>
                  <a:pt x="4601200" y="558218"/>
                </a:lnTo>
                <a:lnTo>
                  <a:pt x="4629837" y="512198"/>
                </a:lnTo>
                <a:lnTo>
                  <a:pt x="4651206" y="461859"/>
                </a:lnTo>
                <a:lnTo>
                  <a:pt x="4664567" y="407938"/>
                </a:lnTo>
                <a:lnTo>
                  <a:pt x="4669185" y="351162"/>
                </a:lnTo>
                <a:lnTo>
                  <a:pt x="4668015" y="322470"/>
                </a:lnTo>
                <a:lnTo>
                  <a:pt x="4658933" y="267034"/>
                </a:lnTo>
                <a:lnTo>
                  <a:pt x="4641476" y="214812"/>
                </a:lnTo>
                <a:lnTo>
                  <a:pt x="4616381" y="166540"/>
                </a:lnTo>
                <a:lnTo>
                  <a:pt x="4584386" y="122957"/>
                </a:lnTo>
                <a:lnTo>
                  <a:pt x="4546228" y="84798"/>
                </a:lnTo>
                <a:lnTo>
                  <a:pt x="4502645" y="52803"/>
                </a:lnTo>
                <a:lnTo>
                  <a:pt x="4454373" y="27708"/>
                </a:lnTo>
                <a:lnTo>
                  <a:pt x="4402151" y="10251"/>
                </a:lnTo>
                <a:lnTo>
                  <a:pt x="4346716" y="1169"/>
                </a:lnTo>
                <a:lnTo>
                  <a:pt x="4318024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2438400"/>
            <a:ext cx="7848593" cy="1819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7417" y="480731"/>
            <a:ext cx="5929165" cy="788035"/>
          </a:xfrm>
          <a:prstGeom prst="rect">
            <a:avLst/>
          </a:prstGeom>
        </p:spPr>
        <p:txBody>
          <a:bodyPr vert="horz" wrap="square" lIns="0" tIns="220279" rIns="0" bIns="0" rtlCol="0">
            <a:spAutoFit/>
          </a:bodyPr>
          <a:lstStyle/>
          <a:p>
            <a:pPr marL="1125855">
              <a:lnSpc>
                <a:spcPct val="100000"/>
              </a:lnSpc>
            </a:pPr>
            <a:r>
              <a:rPr spc="-25" dirty="0"/>
              <a:t>БЮДЖЕТ</a:t>
            </a:r>
            <a:r>
              <a:rPr spc="-5" dirty="0"/>
              <a:t> </a:t>
            </a:r>
            <a:r>
              <a:rPr spc="-25" dirty="0"/>
              <a:t>ПРОЕК</a:t>
            </a:r>
            <a:r>
              <a:rPr spc="-145" dirty="0"/>
              <a:t>Т</a:t>
            </a:r>
            <a:r>
              <a:rPr spc="-25" dirty="0"/>
              <a:t>А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8789047" y="6562648"/>
            <a:ext cx="19367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>
                <a:latin typeface="PFBagueRoundPro-Bold"/>
                <a:cs typeface="PFBagueRoundPro-Bold"/>
              </a:rPr>
              <a:t>8</a:t>
            </a:fld>
            <a:endParaRPr spc="15" dirty="0">
              <a:latin typeface="PFBagueRoundPro-Bold"/>
              <a:cs typeface="PFBagueRoundPro-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486" y="2828543"/>
            <a:ext cx="241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PFBagueRoundPro-Bold"/>
                <a:cs typeface="PFBagueRoundPro-Bold"/>
              </a:rPr>
              <a:t>№</a:t>
            </a:r>
            <a:endParaRPr sz="1600" dirty="0">
              <a:latin typeface="PFBagueRoundPro-Bold"/>
              <a:cs typeface="PFBagueRoundPro-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4558" y="2570757"/>
            <a:ext cx="2891242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PFBagueRoundPro-Bold"/>
                <a:cs typeface="PFBagueRoundPro-Bold"/>
              </a:rPr>
              <a:t>Внебюд</a:t>
            </a:r>
            <a:r>
              <a:rPr sz="1600" b="1" spc="-20" dirty="0">
                <a:latin typeface="PFBagueRoundPro-Bold"/>
                <a:cs typeface="PFBagueRoundPro-Bold"/>
              </a:rPr>
              <a:t>ж</a:t>
            </a:r>
            <a:r>
              <a:rPr sz="1600" b="1" dirty="0">
                <a:latin typeface="PFBagueRoundPro-Bold"/>
                <a:cs typeface="PFBagueRoundPro-Bold"/>
              </a:rPr>
              <a:t>етные ис</a:t>
            </a:r>
            <a:r>
              <a:rPr sz="1600" b="1" spc="-50" dirty="0">
                <a:latin typeface="PFBagueRoundPro-Bold"/>
                <a:cs typeface="PFBagueRoundPro-Bold"/>
              </a:rPr>
              <a:t>т</a:t>
            </a:r>
            <a:r>
              <a:rPr sz="1600" b="1" dirty="0">
                <a:latin typeface="PFBagueRoundPro-Bold"/>
                <a:cs typeface="PFBagueRoundPro-Bold"/>
              </a:rPr>
              <a:t>очники*</a:t>
            </a:r>
            <a:endParaRPr sz="1600" dirty="0">
              <a:latin typeface="PFBagueRoundPro-Bold"/>
              <a:cs typeface="PFBagueRoundPro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6800" y="2948831"/>
            <a:ext cx="1676399" cy="82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102870" indent="-158115">
              <a:lnSpc>
                <a:spcPct val="103200"/>
              </a:lnSpc>
            </a:pPr>
            <a:r>
              <a:rPr sz="1400" b="1" dirty="0">
                <a:latin typeface="PFBagueRoundPro-Bold"/>
                <a:cs typeface="PFBagueRoundPro-Bold"/>
              </a:rPr>
              <a:t>Собственные Средства</a:t>
            </a:r>
            <a:endParaRPr sz="1400" dirty="0">
              <a:latin typeface="PFBagueRoundPro-Bold"/>
              <a:cs typeface="PFBagueRoundPro-Bold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  <a:tabLst>
                <a:tab pos="1122680" algn="l"/>
              </a:tabLst>
            </a:pPr>
            <a:r>
              <a:rPr lang="en-US" sz="1500" dirty="0" smtClean="0">
                <a:latin typeface="PFBagueRoundPro-Regular"/>
                <a:cs typeface="PFBagueRoundPro-Regular"/>
              </a:rPr>
              <a:t>1 00</a:t>
            </a:r>
            <a:r>
              <a:rPr sz="1500" dirty="0" smtClean="0">
                <a:latin typeface="PFBagueRoundPro-Regular"/>
                <a:cs typeface="PFBagueRoundPro-Regular"/>
              </a:rPr>
              <a:t>0 </a:t>
            </a:r>
            <a:r>
              <a:rPr sz="1500" dirty="0">
                <a:latin typeface="PFBagueRoundPro-Regular"/>
                <a:cs typeface="PFBagueRoundPro-Regular"/>
              </a:rPr>
              <a:t>000	</a:t>
            </a:r>
            <a:r>
              <a:rPr lang="en-US" sz="1500" dirty="0">
                <a:latin typeface="PFBagueRoundPro-Regular"/>
                <a:cs typeface="PFBagueRoundPro-Regular"/>
              </a:rPr>
              <a:t>4</a:t>
            </a:r>
            <a:r>
              <a:rPr lang="en-US" sz="1500" dirty="0" smtClean="0">
                <a:latin typeface="PFBagueRoundPro-Regular"/>
                <a:cs typeface="PFBagueRoundPro-Regular"/>
              </a:rPr>
              <a:t>0</a:t>
            </a:r>
            <a:r>
              <a:rPr sz="1500" dirty="0" smtClean="0">
                <a:latin typeface="PFBagueRoundPro-Regular"/>
                <a:cs typeface="PFBagueRoundPro-Regular"/>
              </a:rPr>
              <a:t>%</a:t>
            </a:r>
            <a:endParaRPr sz="1500" dirty="0">
              <a:latin typeface="PFBagueRoundPro-Regular"/>
              <a:cs typeface="PFBagueRoundPro-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9885" y="3524608"/>
            <a:ext cx="1371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PFBagueRoundPro-Regular"/>
                <a:cs typeface="PFBagueRoundPro-Regular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05601" y="2957709"/>
            <a:ext cx="1828800" cy="1244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4510" marR="5080" indent="-339090">
              <a:lnSpc>
                <a:spcPct val="103200"/>
              </a:lnSpc>
            </a:pPr>
            <a:r>
              <a:rPr sz="1400" b="1" dirty="0">
                <a:latin typeface="PFBagueRoundPro-Bold"/>
                <a:cs typeface="PFBagueRoundPro-Bold"/>
              </a:rPr>
              <a:t>Инвестиционные средства</a:t>
            </a:r>
            <a:endParaRPr sz="1400" dirty="0">
              <a:latin typeface="PFBagueRoundPro-Bold"/>
              <a:cs typeface="PFBagueRoundPro-Bold"/>
            </a:endParaRPr>
          </a:p>
          <a:p>
            <a:pPr marR="57785" algn="ctr">
              <a:lnSpc>
                <a:spcPct val="100000"/>
              </a:lnSpc>
              <a:spcBef>
                <a:spcPts val="1195"/>
              </a:spcBef>
              <a:tabLst>
                <a:tab pos="1189355" algn="l"/>
              </a:tabLst>
            </a:pPr>
            <a:r>
              <a:rPr sz="1500" dirty="0">
                <a:latin typeface="PFBagueRoundPro-Regular"/>
                <a:cs typeface="PFBagueRoundPro-Regular"/>
              </a:rPr>
              <a:t>1 </a:t>
            </a:r>
            <a:r>
              <a:rPr lang="en-US" sz="1500" dirty="0" smtClean="0">
                <a:latin typeface="PFBagueRoundPro-Regular"/>
                <a:cs typeface="PFBagueRoundPro-Regular"/>
              </a:rPr>
              <a:t>500</a:t>
            </a:r>
            <a:r>
              <a:rPr sz="1500" dirty="0" smtClean="0">
                <a:latin typeface="PFBagueRoundPro-Regular"/>
                <a:cs typeface="PFBagueRoundPro-Regular"/>
              </a:rPr>
              <a:t> </a:t>
            </a:r>
            <a:r>
              <a:rPr sz="1500" dirty="0">
                <a:latin typeface="PFBagueRoundPro-Regular"/>
                <a:cs typeface="PFBagueRoundPro-Regular"/>
              </a:rPr>
              <a:t>000	</a:t>
            </a:r>
            <a:r>
              <a:rPr lang="en-US" sz="1500" dirty="0">
                <a:latin typeface="PFBagueRoundPro-Regular"/>
                <a:cs typeface="PFBagueRoundPro-Regular"/>
              </a:rPr>
              <a:t>6</a:t>
            </a:r>
            <a:r>
              <a:rPr lang="en-US" sz="1500" dirty="0" smtClean="0">
                <a:latin typeface="PFBagueRoundPro-Regular"/>
                <a:cs typeface="PFBagueRoundPro-Regular"/>
              </a:rPr>
              <a:t>0</a:t>
            </a:r>
            <a:r>
              <a:rPr sz="1500" dirty="0" smtClean="0">
                <a:latin typeface="PFBagueRoundPro-Regular"/>
                <a:cs typeface="PFBagueRoundPro-Regular"/>
              </a:rPr>
              <a:t>%</a:t>
            </a:r>
            <a:endParaRPr lang="ru-RU" sz="1500" dirty="0">
              <a:latin typeface="PFBagueRoundPro-Regular"/>
              <a:cs typeface="PFBagueRoundPro-Regular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lang="ru-RU" sz="1200" dirty="0">
              <a:latin typeface="Times New Roman"/>
              <a:cs typeface="Times New Roman"/>
            </a:endParaRPr>
          </a:p>
          <a:p>
            <a:pPr marL="13335" algn="ctr">
              <a:lnSpc>
                <a:spcPct val="100000"/>
              </a:lnSpc>
              <a:tabLst>
                <a:tab pos="1123315" algn="l"/>
              </a:tabLst>
            </a:pPr>
            <a:r>
              <a:rPr lang="ru-RU" sz="1500" dirty="0">
                <a:latin typeface="PFBagueRoundPro-Regular"/>
                <a:cs typeface="PFBagueRoundPro-Regular"/>
              </a:rPr>
              <a:t>	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5663" y="4680998"/>
            <a:ext cx="6432550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 marR="280670" indent="-45720">
              <a:lnSpc>
                <a:spcPts val="1780"/>
              </a:lnSpc>
            </a:pPr>
            <a:r>
              <a:rPr sz="1500" dirty="0">
                <a:latin typeface="PFBagueRoundPro-Regular"/>
                <a:cs typeface="PFBagueRoundPro-Regular"/>
              </a:rPr>
              <a:t>*Под ис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очни</a:t>
            </a:r>
            <a:r>
              <a:rPr sz="1500" spc="-30" dirty="0">
                <a:latin typeface="PFBagueRoundPro-Regular"/>
                <a:cs typeface="PFBagueRoundPro-Regular"/>
              </a:rPr>
              <a:t>к</a:t>
            </a:r>
            <a:r>
              <a:rPr sz="1500" dirty="0">
                <a:latin typeface="PFBagueRoundPro-Regular"/>
                <a:cs typeface="PFBagueRoundPro-Regular"/>
              </a:rPr>
              <a:t>ом финансирования могут выступать </a:t>
            </a:r>
            <a:r>
              <a:rPr sz="1500" spc="-30" dirty="0">
                <a:latin typeface="PFBagueRoundPro-Regular"/>
                <a:cs typeface="PFBagueRoundPro-Regular"/>
              </a:rPr>
              <a:t>к</a:t>
            </a:r>
            <a:r>
              <a:rPr sz="1500" dirty="0">
                <a:latin typeface="PFBagueRoundPro-Regular"/>
                <a:cs typeface="PFBagueRoundPro-Regular"/>
              </a:rPr>
              <a:t>ак </a:t>
            </a:r>
            <a:r>
              <a:rPr sz="1500" spc="-30" dirty="0">
                <a:latin typeface="PFBagueRoundPro-Regular"/>
                <a:cs typeface="PFBagueRoundPro-Regular"/>
              </a:rPr>
              <a:t>с</a:t>
            </a:r>
            <a:r>
              <a:rPr sz="1500" dirty="0">
                <a:latin typeface="PFBagueRoundPro-Regular"/>
                <a:cs typeface="PFBagueRoundPro-Regular"/>
              </a:rPr>
              <a:t>обственные, </a:t>
            </a:r>
            <a:r>
              <a:rPr sz="1500" spc="-60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ак и привлеченные денежные средства.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>
              <a:lnSpc>
                <a:spcPts val="1780"/>
              </a:lnSpc>
            </a:pPr>
            <a:r>
              <a:rPr sz="1500" spc="-45" dirty="0">
                <a:latin typeface="PFBagueRoundPro-Regular"/>
                <a:cs typeface="PFBagueRoundPro-Regular"/>
              </a:rPr>
              <a:t>Р</a:t>
            </a:r>
            <a:r>
              <a:rPr sz="1500" dirty="0">
                <a:latin typeface="PFBagueRoundPro-Regular"/>
                <a:cs typeface="PFBagueRoundPro-Regular"/>
              </a:rPr>
              <a:t>еализация проек</a:t>
            </a:r>
            <a:r>
              <a:rPr sz="1500" spc="-60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а с участием «Инвес</a:t>
            </a:r>
            <a:r>
              <a:rPr sz="1500" spc="-45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о</a:t>
            </a:r>
            <a:r>
              <a:rPr sz="1500" spc="-30" dirty="0">
                <a:latin typeface="PFBagueRoundPro-Regular"/>
                <a:cs typeface="PFBagueRoundPro-Regular"/>
              </a:rPr>
              <a:t>р</a:t>
            </a:r>
            <a:r>
              <a:rPr sz="1500" dirty="0">
                <a:latin typeface="PFBagueRoundPro-Regular"/>
                <a:cs typeface="PFBagueRoundPro-Regular"/>
              </a:rPr>
              <a:t>а» </a:t>
            </a:r>
            <a:r>
              <a:rPr sz="1500" dirty="0" err="1">
                <a:latin typeface="PFBagueRoundPro-Regular"/>
                <a:cs typeface="PFBagueRoundPro-Regular"/>
              </a:rPr>
              <a:t>возможна</a:t>
            </a:r>
            <a:r>
              <a:rPr sz="1500" dirty="0">
                <a:latin typeface="PFBagueRoundPro-Regular"/>
                <a:cs typeface="PFBagueRoundPro-Regular"/>
              </a:rPr>
              <a:t> </a:t>
            </a:r>
            <a:r>
              <a:rPr sz="1500" dirty="0" smtClean="0">
                <a:latin typeface="PFBagueRoundPro-Regular"/>
                <a:cs typeface="PFBagueRoundPro-Regular"/>
              </a:rPr>
              <a:t>и </a:t>
            </a:r>
            <a:r>
              <a:rPr lang="ru-RU" sz="1500" dirty="0" smtClean="0">
                <a:latin typeface="PFBagueRoundPro-Regular"/>
                <a:cs typeface="PFBagueRoundPro-Regular"/>
              </a:rPr>
              <a:t>без </a:t>
            </a:r>
            <a:r>
              <a:rPr sz="1500" dirty="0" err="1" smtClean="0">
                <a:latin typeface="PFBagueRoundPro-Regular"/>
                <a:cs typeface="PFBagueRoundPro-Regular"/>
              </a:rPr>
              <a:t>вложени</a:t>
            </a:r>
            <a:r>
              <a:rPr lang="ru-RU" sz="1500" dirty="0" smtClean="0">
                <a:latin typeface="PFBagueRoundPro-Regular"/>
                <a:cs typeface="PFBagueRoundPro-Regular"/>
              </a:rPr>
              <a:t>я</a:t>
            </a:r>
            <a:r>
              <a:rPr sz="1500" dirty="0" smtClean="0">
                <a:latin typeface="PFBagueRoundPro-Regular"/>
                <a:cs typeface="PFBagueRoundPro-Regular"/>
              </a:rPr>
              <a:t> </a:t>
            </a:r>
            <a:r>
              <a:rPr sz="1500" spc="-30" dirty="0" err="1">
                <a:latin typeface="PFBagueRoundPro-Regular"/>
                <a:cs typeface="PFBagueRoundPro-Regular"/>
              </a:rPr>
              <a:t>с</a:t>
            </a:r>
            <a:r>
              <a:rPr sz="1500" dirty="0" err="1">
                <a:latin typeface="PFBagueRoundPro-Regular"/>
                <a:cs typeface="PFBagueRoundPro-Regular"/>
              </a:rPr>
              <a:t>обственных</a:t>
            </a:r>
            <a:r>
              <a:rPr sz="1500" dirty="0">
                <a:latin typeface="PFBagueRoundPro-Regular"/>
                <a:cs typeface="PFBagueRoundPro-Regular"/>
              </a:rPr>
              <a:t> </a:t>
            </a:r>
            <a:r>
              <a:rPr sz="1500" dirty="0" err="1" smtClean="0">
                <a:latin typeface="PFBagueRoundPro-Regular"/>
                <a:cs typeface="PFBagueRoundPro-Regular"/>
              </a:rPr>
              <a:t>средств</a:t>
            </a:r>
            <a:r>
              <a:rPr lang="ru-RU" sz="1500" dirty="0" smtClean="0">
                <a:latin typeface="PFBagueRoundPro-Regular"/>
                <a:cs typeface="PFBagueRoundPro-Regular"/>
              </a:rPr>
              <a:t>.</a:t>
            </a:r>
            <a:endParaRPr sz="1500" dirty="0">
              <a:latin typeface="PFBagueRoundPro-Regular"/>
              <a:cs typeface="PFBagueRoundPro-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9605" y="2828543"/>
            <a:ext cx="10966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PFBagueRoundPro-Bold"/>
                <a:cs typeface="PFBagueRoundPro-Bold"/>
              </a:rPr>
              <a:t>Вид студии</a:t>
            </a:r>
            <a:endParaRPr sz="1600" dirty="0">
              <a:latin typeface="PFBagueRoundPro-Bold"/>
              <a:cs typeface="PFBagueRoundPro-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60303" y="2716275"/>
            <a:ext cx="1640297" cy="50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790" marR="5080" indent="-593725">
              <a:lnSpc>
                <a:spcPct val="103200"/>
              </a:lnSpc>
            </a:pPr>
            <a:r>
              <a:rPr sz="1600" b="1" spc="-70" dirty="0">
                <a:latin typeface="PFBagueRoundPro-Bold"/>
                <a:cs typeface="PFBagueRoundPro-Bold"/>
              </a:rPr>
              <a:t>Бюд</a:t>
            </a:r>
            <a:r>
              <a:rPr sz="1600" b="1" spc="-100" dirty="0">
                <a:latin typeface="PFBagueRoundPro-Bold"/>
                <a:cs typeface="PFBagueRoundPro-Bold"/>
              </a:rPr>
              <a:t>ж</a:t>
            </a:r>
            <a:r>
              <a:rPr sz="1600" b="1" spc="-50" dirty="0">
                <a:latin typeface="PFBagueRoundPro-Bold"/>
                <a:cs typeface="PFBagueRoundPro-Bold"/>
              </a:rPr>
              <a:t>ет</a:t>
            </a:r>
            <a:r>
              <a:rPr sz="1600" b="1" spc="-25" dirty="0">
                <a:latin typeface="PFBagueRoundPro-Bold"/>
                <a:cs typeface="PFBagueRoundPro-Bold"/>
              </a:rPr>
              <a:t> </a:t>
            </a:r>
            <a:r>
              <a:rPr sz="1600" b="1" spc="-55" dirty="0">
                <a:latin typeface="PFBagueRoundPro-Bold"/>
                <a:cs typeface="PFBagueRoundPro-Bold"/>
              </a:rPr>
              <a:t>проек</a:t>
            </a:r>
            <a:r>
              <a:rPr sz="1600" b="1" spc="-110" dirty="0">
                <a:latin typeface="PFBagueRoundPro-Bold"/>
                <a:cs typeface="PFBagueRoundPro-Bold"/>
              </a:rPr>
              <a:t>т</a:t>
            </a:r>
            <a:r>
              <a:rPr sz="1600" b="1" spc="-40" dirty="0">
                <a:latin typeface="PFBagueRoundPro-Bold"/>
                <a:cs typeface="PFBagueRoundPro-Bold"/>
              </a:rPr>
              <a:t>а,</a:t>
            </a:r>
            <a:r>
              <a:rPr sz="1600" b="1" spc="-45" dirty="0">
                <a:latin typeface="PFBagueRoundPro-Bold"/>
                <a:cs typeface="PFBagueRoundPro-Bold"/>
              </a:rPr>
              <a:t> руб.</a:t>
            </a:r>
            <a:endParaRPr sz="1600" dirty="0">
              <a:latin typeface="PFBagueRoundPro-Bold"/>
              <a:cs typeface="PFBagueRoundPro-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9604" y="3519659"/>
            <a:ext cx="10966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PFBagueRoundPro-Regular"/>
                <a:cs typeface="PFBagueRoundPro-Regular"/>
              </a:rPr>
              <a:t>«</a:t>
            </a:r>
            <a:r>
              <a:rPr sz="1500" spc="-60" dirty="0">
                <a:latin typeface="PFBagueRoundPro-Regular"/>
                <a:cs typeface="PFBagueRoundPro-Regular"/>
              </a:rPr>
              <a:t>Ст</a:t>
            </a:r>
            <a:r>
              <a:rPr sz="1500" dirty="0">
                <a:latin typeface="PFBagueRoundPro-Regular"/>
                <a:cs typeface="PFBagueRoundPro-Regular"/>
              </a:rPr>
              <a:t>андарт»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26934" y="3542374"/>
            <a:ext cx="96886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500" dirty="0">
                <a:latin typeface="PFBagueRoundPro-Regular"/>
                <a:cs typeface="PFBagueRoundPro-Regular"/>
              </a:rPr>
              <a:t>2</a:t>
            </a:r>
            <a:r>
              <a:rPr sz="1500" dirty="0" smtClean="0">
                <a:latin typeface="PFBagueRoundPro-Regular"/>
                <a:cs typeface="PFBagueRoundPro-Regular"/>
              </a:rPr>
              <a:t> </a:t>
            </a:r>
            <a:r>
              <a:rPr lang="en-US" sz="1500" dirty="0" smtClean="0">
                <a:latin typeface="PFBagueRoundPro-Regular"/>
                <a:cs typeface="PFBagueRoundPro-Regular"/>
              </a:rPr>
              <a:t>500 </a:t>
            </a:r>
            <a:r>
              <a:rPr sz="1500" dirty="0" smtClean="0">
                <a:latin typeface="PFBagueRoundPro-Regular"/>
                <a:cs typeface="PFBagueRoundPro-Regular"/>
              </a:rPr>
              <a:t>000</a:t>
            </a:r>
            <a:endParaRPr sz="1500" dirty="0">
              <a:latin typeface="PFBagueRoundPro-Regular"/>
              <a:cs typeface="PFBagueRoundPro-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1991" y="257349"/>
            <a:ext cx="7188200" cy="1086485"/>
          </a:xfrm>
          <a:custGeom>
            <a:avLst/>
            <a:gdLst/>
            <a:ahLst/>
            <a:cxnLst/>
            <a:rect l="l" t="t" r="r" b="b"/>
            <a:pathLst>
              <a:path w="7188200" h="1086485">
                <a:moveTo>
                  <a:pt x="6645007" y="0"/>
                </a:moveTo>
                <a:lnTo>
                  <a:pt x="543063" y="0"/>
                </a:lnTo>
                <a:lnTo>
                  <a:pt x="498691" y="1809"/>
                </a:lnTo>
                <a:lnTo>
                  <a:pt x="455276" y="7141"/>
                </a:lnTo>
                <a:lnTo>
                  <a:pt x="412961" y="15853"/>
                </a:lnTo>
                <a:lnTo>
                  <a:pt x="371888" y="27804"/>
                </a:lnTo>
                <a:lnTo>
                  <a:pt x="332200" y="42850"/>
                </a:lnTo>
                <a:lnTo>
                  <a:pt x="294040" y="60849"/>
                </a:lnTo>
                <a:lnTo>
                  <a:pt x="257550" y="81658"/>
                </a:lnTo>
                <a:lnTo>
                  <a:pt x="222872" y="105135"/>
                </a:lnTo>
                <a:lnTo>
                  <a:pt x="190149" y="131137"/>
                </a:lnTo>
                <a:lnTo>
                  <a:pt x="159523" y="159522"/>
                </a:lnTo>
                <a:lnTo>
                  <a:pt x="131138" y="190148"/>
                </a:lnTo>
                <a:lnTo>
                  <a:pt x="105136" y="222870"/>
                </a:lnTo>
                <a:lnTo>
                  <a:pt x="81659" y="257548"/>
                </a:lnTo>
                <a:lnTo>
                  <a:pt x="60849" y="294038"/>
                </a:lnTo>
                <a:lnTo>
                  <a:pt x="42850" y="332198"/>
                </a:lnTo>
                <a:lnTo>
                  <a:pt x="27804" y="371886"/>
                </a:lnTo>
                <a:lnTo>
                  <a:pt x="15853" y="412958"/>
                </a:lnTo>
                <a:lnTo>
                  <a:pt x="7141" y="455273"/>
                </a:lnTo>
                <a:lnTo>
                  <a:pt x="1809" y="498687"/>
                </a:lnTo>
                <a:lnTo>
                  <a:pt x="0" y="543063"/>
                </a:lnTo>
                <a:lnTo>
                  <a:pt x="1809" y="587436"/>
                </a:lnTo>
                <a:lnTo>
                  <a:pt x="7141" y="630851"/>
                </a:lnTo>
                <a:lnTo>
                  <a:pt x="15853" y="673167"/>
                </a:lnTo>
                <a:lnTo>
                  <a:pt x="27804" y="714240"/>
                </a:lnTo>
                <a:lnTo>
                  <a:pt x="42850" y="753928"/>
                </a:lnTo>
                <a:lnTo>
                  <a:pt x="60849" y="792089"/>
                </a:lnTo>
                <a:lnTo>
                  <a:pt x="81659" y="828580"/>
                </a:lnTo>
                <a:lnTo>
                  <a:pt x="105136" y="863258"/>
                </a:lnTo>
                <a:lnTo>
                  <a:pt x="131138" y="895981"/>
                </a:lnTo>
                <a:lnTo>
                  <a:pt x="159523" y="926606"/>
                </a:lnTo>
                <a:lnTo>
                  <a:pt x="190149" y="954991"/>
                </a:lnTo>
                <a:lnTo>
                  <a:pt x="222872" y="980994"/>
                </a:lnTo>
                <a:lnTo>
                  <a:pt x="257550" y="1004471"/>
                </a:lnTo>
                <a:lnTo>
                  <a:pt x="294040" y="1025281"/>
                </a:lnTo>
                <a:lnTo>
                  <a:pt x="332200" y="1043280"/>
                </a:lnTo>
                <a:lnTo>
                  <a:pt x="371888" y="1058326"/>
                </a:lnTo>
                <a:lnTo>
                  <a:pt x="412961" y="1070276"/>
                </a:lnTo>
                <a:lnTo>
                  <a:pt x="455276" y="1078989"/>
                </a:lnTo>
                <a:lnTo>
                  <a:pt x="498691" y="1084321"/>
                </a:lnTo>
                <a:lnTo>
                  <a:pt x="543063" y="1086130"/>
                </a:lnTo>
                <a:lnTo>
                  <a:pt x="6645007" y="1086130"/>
                </a:lnTo>
                <a:lnTo>
                  <a:pt x="6689379" y="1084321"/>
                </a:lnTo>
                <a:lnTo>
                  <a:pt x="6732793" y="1078989"/>
                </a:lnTo>
                <a:lnTo>
                  <a:pt x="6775108" y="1070276"/>
                </a:lnTo>
                <a:lnTo>
                  <a:pt x="6816181" y="1058326"/>
                </a:lnTo>
                <a:lnTo>
                  <a:pt x="6855869" y="1043280"/>
                </a:lnTo>
                <a:lnTo>
                  <a:pt x="6894029" y="1025281"/>
                </a:lnTo>
                <a:lnTo>
                  <a:pt x="6930520" y="1004471"/>
                </a:lnTo>
                <a:lnTo>
                  <a:pt x="6965198" y="980994"/>
                </a:lnTo>
                <a:lnTo>
                  <a:pt x="6997921" y="954991"/>
                </a:lnTo>
                <a:lnTo>
                  <a:pt x="7028546" y="926606"/>
                </a:lnTo>
                <a:lnTo>
                  <a:pt x="7056931" y="895981"/>
                </a:lnTo>
                <a:lnTo>
                  <a:pt x="7082934" y="863258"/>
                </a:lnTo>
                <a:lnTo>
                  <a:pt x="7106411" y="828580"/>
                </a:lnTo>
                <a:lnTo>
                  <a:pt x="7127220" y="792089"/>
                </a:lnTo>
                <a:lnTo>
                  <a:pt x="7145219" y="753928"/>
                </a:lnTo>
                <a:lnTo>
                  <a:pt x="7160265" y="714240"/>
                </a:lnTo>
                <a:lnTo>
                  <a:pt x="7172216" y="673167"/>
                </a:lnTo>
                <a:lnTo>
                  <a:pt x="7180929" y="630851"/>
                </a:lnTo>
                <a:lnTo>
                  <a:pt x="7186261" y="587436"/>
                </a:lnTo>
                <a:lnTo>
                  <a:pt x="7188070" y="543059"/>
                </a:lnTo>
                <a:lnTo>
                  <a:pt x="7186261" y="498687"/>
                </a:lnTo>
                <a:lnTo>
                  <a:pt x="7180929" y="455273"/>
                </a:lnTo>
                <a:lnTo>
                  <a:pt x="7172216" y="412958"/>
                </a:lnTo>
                <a:lnTo>
                  <a:pt x="7160265" y="371886"/>
                </a:lnTo>
                <a:lnTo>
                  <a:pt x="7145219" y="332198"/>
                </a:lnTo>
                <a:lnTo>
                  <a:pt x="7127220" y="294038"/>
                </a:lnTo>
                <a:lnTo>
                  <a:pt x="7106411" y="257548"/>
                </a:lnTo>
                <a:lnTo>
                  <a:pt x="7082934" y="222870"/>
                </a:lnTo>
                <a:lnTo>
                  <a:pt x="7056931" y="190148"/>
                </a:lnTo>
                <a:lnTo>
                  <a:pt x="7028546" y="159522"/>
                </a:lnTo>
                <a:lnTo>
                  <a:pt x="6997921" y="131137"/>
                </a:lnTo>
                <a:lnTo>
                  <a:pt x="6965198" y="105135"/>
                </a:lnTo>
                <a:lnTo>
                  <a:pt x="6930520" y="81658"/>
                </a:lnTo>
                <a:lnTo>
                  <a:pt x="6894029" y="60849"/>
                </a:lnTo>
                <a:lnTo>
                  <a:pt x="6855869" y="42850"/>
                </a:lnTo>
                <a:lnTo>
                  <a:pt x="6816181" y="27804"/>
                </a:lnTo>
                <a:lnTo>
                  <a:pt x="6775108" y="15853"/>
                </a:lnTo>
                <a:lnTo>
                  <a:pt x="6732793" y="7141"/>
                </a:lnTo>
                <a:lnTo>
                  <a:pt x="6689379" y="1809"/>
                </a:lnTo>
                <a:lnTo>
                  <a:pt x="6645007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394360"/>
            <a:ext cx="6088782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0" marR="5080" indent="-414655">
              <a:lnSpc>
                <a:spcPts val="3070"/>
              </a:lnSpc>
            </a:pPr>
            <a:r>
              <a:rPr sz="2900" dirty="0"/>
              <a:t>ПОКАЗ</a:t>
            </a:r>
            <a:r>
              <a:rPr sz="2900" spc="-120" dirty="0"/>
              <a:t>А</a:t>
            </a:r>
            <a:r>
              <a:rPr sz="2900" dirty="0"/>
              <a:t>ТЕЛИ</a:t>
            </a:r>
            <a:r>
              <a:rPr sz="2900" spc="5" dirty="0"/>
              <a:t> </a:t>
            </a:r>
            <a:r>
              <a:rPr sz="2900" dirty="0"/>
              <a:t>ЭКОНОМИЧЕСКОЙ ЭФФЕКТИВНОСТИ</a:t>
            </a:r>
            <a:r>
              <a:rPr sz="2900" spc="5" dirty="0"/>
              <a:t> </a:t>
            </a:r>
            <a:r>
              <a:rPr sz="2900" dirty="0"/>
              <a:t>ПРОЕК</a:t>
            </a:r>
            <a:r>
              <a:rPr sz="2900" spc="-120" dirty="0"/>
              <a:t>Т</a:t>
            </a:r>
            <a:r>
              <a:rPr sz="2900" dirty="0"/>
              <a:t>А</a:t>
            </a:r>
          </a:p>
        </p:txBody>
      </p:sp>
      <p:sp>
        <p:nvSpPr>
          <p:cNvPr id="4" name="object 4"/>
          <p:cNvSpPr/>
          <p:nvPr/>
        </p:nvSpPr>
        <p:spPr>
          <a:xfrm>
            <a:off x="621795" y="1712977"/>
            <a:ext cx="7848593" cy="3791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13321" y="648556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41685" y="0"/>
                </a:moveTo>
                <a:lnTo>
                  <a:pt x="102117" y="5656"/>
                </a:lnTo>
                <a:lnTo>
                  <a:pt x="64211" y="23212"/>
                </a:lnTo>
                <a:lnTo>
                  <a:pt x="33319" y="50660"/>
                </a:lnTo>
                <a:lnTo>
                  <a:pt x="11485" y="85955"/>
                </a:lnTo>
                <a:lnTo>
                  <a:pt x="755" y="127051"/>
                </a:lnTo>
                <a:lnTo>
                  <a:pt x="0" y="141686"/>
                </a:lnTo>
                <a:lnTo>
                  <a:pt x="458" y="153337"/>
                </a:lnTo>
                <a:lnTo>
                  <a:pt x="10283" y="194782"/>
                </a:lnTo>
                <a:lnTo>
                  <a:pt x="31363" y="230577"/>
                </a:lnTo>
                <a:lnTo>
                  <a:pt x="61654" y="258678"/>
                </a:lnTo>
                <a:lnTo>
                  <a:pt x="99109" y="277038"/>
                </a:lnTo>
                <a:lnTo>
                  <a:pt x="141685" y="283612"/>
                </a:lnTo>
                <a:lnTo>
                  <a:pt x="153099" y="283154"/>
                </a:lnTo>
                <a:lnTo>
                  <a:pt x="194544" y="273329"/>
                </a:lnTo>
                <a:lnTo>
                  <a:pt x="230339" y="252248"/>
                </a:lnTo>
                <a:lnTo>
                  <a:pt x="258439" y="221957"/>
                </a:lnTo>
                <a:lnTo>
                  <a:pt x="276799" y="184501"/>
                </a:lnTo>
                <a:lnTo>
                  <a:pt x="283373" y="141926"/>
                </a:lnTo>
                <a:lnTo>
                  <a:pt x="282915" y="130275"/>
                </a:lnTo>
                <a:lnTo>
                  <a:pt x="273090" y="88829"/>
                </a:lnTo>
                <a:lnTo>
                  <a:pt x="252009" y="53034"/>
                </a:lnTo>
                <a:lnTo>
                  <a:pt x="221719" y="24934"/>
                </a:lnTo>
                <a:lnTo>
                  <a:pt x="184263" y="6574"/>
                </a:lnTo>
                <a:lnTo>
                  <a:pt x="141685" y="0"/>
                </a:lnTo>
                <a:close/>
              </a:path>
            </a:pathLst>
          </a:custGeom>
          <a:solidFill>
            <a:srgbClr val="51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9284" y="1828800"/>
            <a:ext cx="539911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PFBagueRoundPro-Bold"/>
                <a:cs typeface="PFBagueRoundPro-Bold"/>
              </a:rPr>
              <a:t>Э</a:t>
            </a:r>
            <a:r>
              <a:rPr sz="1600" b="1" spc="-35" dirty="0">
                <a:latin typeface="PFBagueRoundPro-Bold"/>
                <a:cs typeface="PFBagueRoundPro-Bold"/>
              </a:rPr>
              <a:t>к</a:t>
            </a:r>
            <a:r>
              <a:rPr sz="1600" b="1" dirty="0">
                <a:latin typeface="PFBagueRoundPro-Bold"/>
                <a:cs typeface="PFBagueRoundPro-Bold"/>
              </a:rPr>
              <a:t>ономическая</a:t>
            </a:r>
            <a:r>
              <a:rPr sz="1600" b="1" spc="-5" dirty="0">
                <a:latin typeface="PFBagueRoundPro-Bold"/>
                <a:cs typeface="PFBagueRoundPro-Bold"/>
              </a:rPr>
              <a:t> </a:t>
            </a:r>
            <a:r>
              <a:rPr sz="1600" b="1" dirty="0">
                <a:latin typeface="PFBagueRoundPro-Bold"/>
                <a:cs typeface="PFBagueRoundPro-Bold"/>
              </a:rPr>
              <a:t>эффективность</a:t>
            </a:r>
            <a:r>
              <a:rPr sz="1600" b="1" spc="-5" dirty="0">
                <a:latin typeface="PFBagueRoundPro-Bold"/>
                <a:cs typeface="PFBagueRoundPro-Bold"/>
              </a:rPr>
              <a:t> </a:t>
            </a:r>
            <a:r>
              <a:rPr sz="1600" b="1" dirty="0">
                <a:latin typeface="PFBagueRoundPro-Bold"/>
                <a:cs typeface="PFBagueRoundPro-Bold"/>
              </a:rPr>
              <a:t>студии «</a:t>
            </a:r>
            <a:r>
              <a:rPr sz="1600" b="1" spc="-65" dirty="0">
                <a:latin typeface="PFBagueRoundPro-Bold"/>
                <a:cs typeface="PFBagueRoundPro-Bold"/>
              </a:rPr>
              <a:t>Ст</a:t>
            </a:r>
            <a:r>
              <a:rPr sz="1600" b="1" dirty="0">
                <a:latin typeface="PFBagueRoundPro-Bold"/>
                <a:cs typeface="PFBagueRoundPro-Bold"/>
              </a:rPr>
              <a:t>андар</a:t>
            </a:r>
            <a:r>
              <a:rPr sz="1600" b="1" spc="-5" dirty="0">
                <a:latin typeface="PFBagueRoundPro-Bold"/>
                <a:cs typeface="PFBagueRoundPro-Bold"/>
              </a:rPr>
              <a:t>т</a:t>
            </a:r>
            <a:r>
              <a:rPr sz="1600" b="1" dirty="0">
                <a:latin typeface="PFBagueRoundPro-Bold"/>
                <a:cs typeface="PFBagueRoundPro-Bold"/>
              </a:rPr>
              <a:t>»</a:t>
            </a:r>
            <a:endParaRPr sz="1600" dirty="0">
              <a:latin typeface="PFBagueRoundPro-Bold"/>
              <a:cs typeface="PFBagueRoundPro-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5476" y="6134288"/>
            <a:ext cx="602932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PFBagueRoundPro-Regular"/>
                <a:cs typeface="PFBagueRoundPro-Regular"/>
              </a:rPr>
              <a:t>* - после вы</a:t>
            </a:r>
            <a:r>
              <a:rPr sz="1500" spc="-30" dirty="0">
                <a:latin typeface="PFBagueRoundPro-Regular"/>
                <a:cs typeface="PFBagueRoundPro-Regular"/>
              </a:rPr>
              <a:t>х</a:t>
            </a:r>
            <a:r>
              <a:rPr sz="1500" dirty="0">
                <a:latin typeface="PFBagueRoundPro-Regular"/>
                <a:cs typeface="PFBagueRoundPro-Regular"/>
              </a:rPr>
              <a:t>ода </a:t>
            </a:r>
            <a:r>
              <a:rPr sz="1500" spc="-30" dirty="0">
                <a:latin typeface="PFBagueRoundPro-Regular"/>
                <a:cs typeface="PFBagueRoundPro-Regular"/>
              </a:rPr>
              <a:t>х</a:t>
            </a:r>
            <a:r>
              <a:rPr sz="1500" dirty="0">
                <a:latin typeface="PFBagueRoundPro-Regular"/>
                <a:cs typeface="PFBagueRoundPro-Regular"/>
              </a:rPr>
              <a:t>озяйствующе</a:t>
            </a:r>
            <a:r>
              <a:rPr sz="1500" spc="-60" dirty="0">
                <a:latin typeface="PFBagueRoundPro-Regular"/>
                <a:cs typeface="PFBagueRoundPro-Regular"/>
              </a:rPr>
              <a:t>г</a:t>
            </a:r>
            <a:r>
              <a:rPr sz="1500" dirty="0">
                <a:latin typeface="PFBagueRoundPro-Regular"/>
                <a:cs typeface="PFBagueRoundPro-Regular"/>
              </a:rPr>
              <a:t>о субъек</a:t>
            </a:r>
            <a:r>
              <a:rPr sz="1500" spc="-60" dirty="0">
                <a:latin typeface="PFBagueRoundPro-Regular"/>
                <a:cs typeface="PFBagueRoundPro-Regular"/>
              </a:rPr>
              <a:t>т</a:t>
            </a:r>
            <a:r>
              <a:rPr sz="1500" dirty="0">
                <a:latin typeface="PFBagueRoundPro-Regular"/>
                <a:cs typeface="PFBagueRoundPro-Regular"/>
              </a:rPr>
              <a:t>а на проектную мощность</a:t>
            </a:r>
            <a:endParaRPr sz="1500">
              <a:latin typeface="PFBagueRoundPro-Regular"/>
              <a:cs typeface="PFBagueRoundPro-Regular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789047" y="6562648"/>
            <a:ext cx="19367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9</a:t>
            </a:fld>
            <a:endParaRPr spc="15" dirty="0"/>
          </a:p>
        </p:txBody>
      </p:sp>
      <p:sp>
        <p:nvSpPr>
          <p:cNvPr id="7" name="object 7"/>
          <p:cNvSpPr txBox="1"/>
          <p:nvPr/>
        </p:nvSpPr>
        <p:spPr>
          <a:xfrm>
            <a:off x="841353" y="2303270"/>
            <a:ext cx="2397125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PFBagueRoundPro-Regular"/>
                <a:cs typeface="PFBagueRoundPro-Regular"/>
              </a:rPr>
              <a:t>Средний</a:t>
            </a:r>
            <a:r>
              <a:rPr sz="1600" spc="-5" dirty="0">
                <a:latin typeface="PFBagueRoundPro-Regular"/>
                <a:cs typeface="PFBagueRoundPro-Regular"/>
              </a:rPr>
              <a:t> </a:t>
            </a:r>
            <a:r>
              <a:rPr sz="1600" dirty="0">
                <a:latin typeface="PFBagueRoundPro-Regular"/>
                <a:cs typeface="PFBagueRoundPro-Regular"/>
              </a:rPr>
              <a:t>чек</a:t>
            </a: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00" spc="-280" dirty="0">
                <a:latin typeface="PFBagueRoundPro-Regular"/>
                <a:cs typeface="PFBagueRoundPro-Regular"/>
              </a:rPr>
              <a:t>Г</a:t>
            </a:r>
            <a:r>
              <a:rPr sz="1600" dirty="0">
                <a:latin typeface="PFBagueRoundPro-Regular"/>
                <a:cs typeface="PFBagueRoundPro-Regular"/>
              </a:rPr>
              <a:t>одовой</a:t>
            </a:r>
            <a:r>
              <a:rPr sz="1600" spc="-5" dirty="0">
                <a:latin typeface="PFBagueRoundPro-Regular"/>
                <a:cs typeface="PFBagueRoundPro-Regular"/>
              </a:rPr>
              <a:t> </a:t>
            </a:r>
            <a:r>
              <a:rPr sz="1600" dirty="0">
                <a:latin typeface="PFBagueRoundPro-Regular"/>
                <a:cs typeface="PFBagueRoundPro-Regular"/>
              </a:rPr>
              <a:t>объем</a:t>
            </a:r>
            <a:r>
              <a:rPr sz="1600" spc="-5" dirty="0">
                <a:latin typeface="PFBagueRoundPro-Regular"/>
                <a:cs typeface="PFBagueRoundPro-Regular"/>
              </a:rPr>
              <a:t> </a:t>
            </a:r>
            <a:r>
              <a:rPr sz="1600" dirty="0">
                <a:latin typeface="PFBagueRoundPro-Regular"/>
                <a:cs typeface="PFBagueRoundPro-Regular"/>
              </a:rPr>
              <a:t>выручк</a:t>
            </a:r>
            <a:r>
              <a:rPr sz="1600" spc="-5" dirty="0">
                <a:latin typeface="PFBagueRoundPro-Regular"/>
                <a:cs typeface="PFBagueRoundPro-Regular"/>
              </a:rPr>
              <a:t>и</a:t>
            </a:r>
            <a:r>
              <a:rPr sz="1600" dirty="0">
                <a:latin typeface="PFBagueRoundPro-Regular"/>
                <a:cs typeface="PFBagueRoundPro-Regular"/>
              </a:rPr>
              <a:t>*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1308" y="2980678"/>
            <a:ext cx="3578292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910">
              <a:lnSpc>
                <a:spcPct val="168700"/>
              </a:lnSpc>
            </a:pPr>
            <a:r>
              <a:rPr sz="1600" spc="-280" dirty="0">
                <a:latin typeface="PFBagueRoundPro-Regular"/>
                <a:cs typeface="PFBagueRoundPro-Regular"/>
              </a:rPr>
              <a:t>Г</a:t>
            </a:r>
            <a:r>
              <a:rPr sz="1600" dirty="0">
                <a:latin typeface="PFBagueRoundPro-Regular"/>
                <a:cs typeface="PFBagueRoundPro-Regular"/>
              </a:rPr>
              <a:t>одовой</a:t>
            </a:r>
            <a:r>
              <a:rPr sz="1600" spc="-5" dirty="0">
                <a:latin typeface="PFBagueRoundPro-Regular"/>
                <a:cs typeface="PFBagueRoundPro-Regular"/>
              </a:rPr>
              <a:t> </a:t>
            </a:r>
            <a:r>
              <a:rPr sz="1600" dirty="0">
                <a:latin typeface="PFBagueRoundPro-Regular"/>
                <a:cs typeface="PFBagueRoundPro-Regular"/>
              </a:rPr>
              <a:t>объем</a:t>
            </a:r>
            <a:r>
              <a:rPr sz="1600" spc="-5" dirty="0">
                <a:latin typeface="PFBagueRoundPro-Regular"/>
                <a:cs typeface="PFBagueRoundPro-Regular"/>
              </a:rPr>
              <a:t> </a:t>
            </a:r>
            <a:r>
              <a:rPr sz="1600" dirty="0">
                <a:latin typeface="PFBagueRoundPro-Regular"/>
                <a:cs typeface="PFBagueRoundPro-Regular"/>
              </a:rPr>
              <a:t>прибыли</a:t>
            </a:r>
            <a:r>
              <a:rPr sz="1600" spc="-5" dirty="0">
                <a:latin typeface="PFBagueRoundPro-Regular"/>
                <a:cs typeface="PFBagueRoundPro-Regular"/>
              </a:rPr>
              <a:t> </a:t>
            </a:r>
            <a:r>
              <a:rPr sz="1600" dirty="0">
                <a:latin typeface="PFBagueRoundPro-Regular"/>
                <a:cs typeface="PFBagueRoundPro-Regular"/>
              </a:rPr>
              <a:t>от прода</a:t>
            </a:r>
            <a:r>
              <a:rPr sz="1600" spc="-5" dirty="0">
                <a:latin typeface="PFBagueRoundPro-Regular"/>
                <a:cs typeface="PFBagueRoundPro-Regular"/>
              </a:rPr>
              <a:t>ж</a:t>
            </a:r>
            <a:r>
              <a:rPr sz="1600" dirty="0">
                <a:latin typeface="PFBagueRoundPro-Regular"/>
                <a:cs typeface="PFBagueRoundPro-Regular"/>
              </a:rPr>
              <a:t>* </a:t>
            </a:r>
            <a:r>
              <a:rPr sz="1600" spc="-50" dirty="0">
                <a:latin typeface="PFBagueRoundPro-Regular"/>
                <a:cs typeface="PFBagueRoundPro-Regular"/>
              </a:rPr>
              <a:t>Р</a:t>
            </a:r>
            <a:r>
              <a:rPr sz="1600" dirty="0">
                <a:latin typeface="PFBagueRoundPro-Regular"/>
                <a:cs typeface="PFBagueRoundPro-Regular"/>
              </a:rPr>
              <a:t>ен</a:t>
            </a:r>
            <a:r>
              <a:rPr sz="1600" spc="-65" dirty="0">
                <a:latin typeface="PFBagueRoundPro-Regular"/>
                <a:cs typeface="PFBagueRoundPro-Regular"/>
              </a:rPr>
              <a:t>т</a:t>
            </a:r>
            <a:r>
              <a:rPr sz="1600" dirty="0">
                <a:latin typeface="PFBagueRoundPro-Regular"/>
                <a:cs typeface="PFBagueRoundPro-Regular"/>
              </a:rPr>
              <a:t>абельность</a:t>
            </a: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00" dirty="0">
                <a:latin typeface="PFBagueRoundPro-Regular"/>
                <a:cs typeface="PFBagueRoundPro-Regular"/>
              </a:rPr>
              <a:t>Срок окупаемости</a:t>
            </a:r>
            <a:r>
              <a:rPr sz="1600" spc="-5" dirty="0">
                <a:latin typeface="PFBagueRoundPro-Regular"/>
                <a:cs typeface="PFBagueRoundPro-Regular"/>
              </a:rPr>
              <a:t> </a:t>
            </a:r>
            <a:r>
              <a:rPr sz="1600" dirty="0">
                <a:latin typeface="PFBagueRoundPro-Regular"/>
                <a:cs typeface="PFBagueRoundPro-Regular"/>
              </a:rPr>
              <a:t>проек</a:t>
            </a:r>
            <a:r>
              <a:rPr sz="1600" spc="-65" dirty="0">
                <a:latin typeface="PFBagueRoundPro-Regular"/>
                <a:cs typeface="PFBagueRoundPro-Regular"/>
              </a:rPr>
              <a:t>т</a:t>
            </a:r>
            <a:r>
              <a:rPr sz="1600" dirty="0">
                <a:latin typeface="PFBagueRoundPro-Regular"/>
                <a:cs typeface="PFBagueRoundPro-Regular"/>
              </a:rPr>
              <a:t>а</a:t>
            </a:r>
          </a:p>
          <a:p>
            <a:pPr marL="12700" marR="5080">
              <a:lnSpc>
                <a:spcPct val="168700"/>
              </a:lnSpc>
            </a:pPr>
            <a:r>
              <a:rPr sz="1600" dirty="0">
                <a:latin typeface="PFBagueRoundPro-Regular"/>
                <a:cs typeface="PFBagueRoundPro-Regular"/>
              </a:rPr>
              <a:t>Чис</a:t>
            </a:r>
            <a:r>
              <a:rPr sz="1600" spc="-65" dirty="0">
                <a:latin typeface="PFBagueRoundPro-Regular"/>
                <a:cs typeface="PFBagueRoundPro-Regular"/>
              </a:rPr>
              <a:t>т</a:t>
            </a:r>
            <a:r>
              <a:rPr sz="1600" dirty="0">
                <a:latin typeface="PFBagueRoundPro-Regular"/>
                <a:cs typeface="PFBagueRoundPro-Regular"/>
              </a:rPr>
              <a:t>ая приведенная</a:t>
            </a:r>
            <a:r>
              <a:rPr sz="1600" spc="-5" dirty="0">
                <a:latin typeface="PFBagueRoundPro-Regular"/>
                <a:cs typeface="PFBagueRoundPro-Regular"/>
              </a:rPr>
              <a:t> </a:t>
            </a:r>
            <a:r>
              <a:rPr sz="1600" dirty="0">
                <a:latin typeface="PFBagueRoundPro-Regular"/>
                <a:cs typeface="PFBagueRoundPro-Regular"/>
              </a:rPr>
              <a:t>с</a:t>
            </a:r>
            <a:r>
              <a:rPr sz="1600" spc="-50" dirty="0">
                <a:latin typeface="PFBagueRoundPro-Regular"/>
                <a:cs typeface="PFBagueRoundPro-Regular"/>
              </a:rPr>
              <a:t>т</a:t>
            </a:r>
            <a:r>
              <a:rPr sz="1600" dirty="0">
                <a:latin typeface="PFBagueRoundPro-Regular"/>
                <a:cs typeface="PFBagueRoundPro-Regular"/>
              </a:rPr>
              <a:t>оимость (NPV) </a:t>
            </a:r>
            <a:r>
              <a:rPr sz="1600" spc="-65" dirty="0">
                <a:latin typeface="PFBagueRoundPro-Regular"/>
                <a:cs typeface="PFBagueRoundPro-Regular"/>
              </a:rPr>
              <a:t>Ст</a:t>
            </a:r>
            <a:r>
              <a:rPr sz="1600" dirty="0">
                <a:latin typeface="PFBagueRoundPro-Regular"/>
                <a:cs typeface="PFBagueRoundPro-Regular"/>
              </a:rPr>
              <a:t>ав</a:t>
            </a:r>
            <a:r>
              <a:rPr sz="1600" spc="-35" dirty="0">
                <a:latin typeface="PFBagueRoundPro-Regular"/>
                <a:cs typeface="PFBagueRoundPro-Regular"/>
              </a:rPr>
              <a:t>к</a:t>
            </a:r>
            <a:r>
              <a:rPr sz="1600" dirty="0">
                <a:latin typeface="PFBagueRoundPro-Regular"/>
                <a:cs typeface="PFBagueRoundPro-Regular"/>
              </a:rPr>
              <a:t>а дис</a:t>
            </a:r>
            <a:r>
              <a:rPr sz="1600" spc="-35" dirty="0">
                <a:latin typeface="PFBagueRoundPro-Regular"/>
                <a:cs typeface="PFBagueRoundPro-Regular"/>
              </a:rPr>
              <a:t>к</a:t>
            </a:r>
            <a:r>
              <a:rPr sz="1600" dirty="0">
                <a:latin typeface="PFBagueRoundPro-Regular"/>
                <a:cs typeface="PFBagueRoundPro-Regular"/>
              </a:rPr>
              <a:t>он</a:t>
            </a:r>
            <a:r>
              <a:rPr sz="1600" spc="-65" dirty="0">
                <a:latin typeface="PFBagueRoundPro-Regular"/>
                <a:cs typeface="PFBagueRoundPro-Regular"/>
              </a:rPr>
              <a:t>т</a:t>
            </a:r>
            <a:r>
              <a:rPr sz="1600" dirty="0">
                <a:latin typeface="PFBagueRoundPro-Regular"/>
                <a:cs typeface="PFBagueRoundPro-Regular"/>
              </a:rPr>
              <a:t>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1300" y="5179696"/>
            <a:ext cx="40355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PFBagueRoundPro-Regular"/>
                <a:cs typeface="PFBagueRoundPro-Regular"/>
              </a:rPr>
              <a:t>Вну</a:t>
            </a:r>
            <a:r>
              <a:rPr sz="1600" spc="-80" dirty="0">
                <a:latin typeface="PFBagueRoundPro-Regular"/>
                <a:cs typeface="PFBagueRoundPro-Regular"/>
              </a:rPr>
              <a:t>т</a:t>
            </a:r>
            <a:r>
              <a:rPr sz="1600" dirty="0">
                <a:latin typeface="PFBagueRoundPro-Regular"/>
                <a:cs typeface="PFBagueRoundPro-Regular"/>
              </a:rPr>
              <a:t>ренняя</a:t>
            </a:r>
            <a:r>
              <a:rPr sz="1600" spc="-5" dirty="0">
                <a:latin typeface="PFBagueRoundPro-Regular"/>
                <a:cs typeface="PFBagueRoundPro-Regular"/>
              </a:rPr>
              <a:t> </a:t>
            </a:r>
            <a:r>
              <a:rPr sz="1600" dirty="0">
                <a:latin typeface="PFBagueRoundPro-Regular"/>
                <a:cs typeface="PFBagueRoundPro-Regular"/>
              </a:rPr>
              <a:t>норма</a:t>
            </a:r>
            <a:r>
              <a:rPr sz="1600" spc="-5" dirty="0">
                <a:latin typeface="PFBagueRoundPro-Regular"/>
                <a:cs typeface="PFBagueRoundPro-Regular"/>
              </a:rPr>
              <a:t> </a:t>
            </a:r>
            <a:r>
              <a:rPr sz="1600" dirty="0">
                <a:latin typeface="PFBagueRoundPro-Regular"/>
                <a:cs typeface="PFBagueRoundPro-Regular"/>
              </a:rPr>
              <a:t>рен</a:t>
            </a:r>
            <a:r>
              <a:rPr sz="1600" spc="-65" dirty="0">
                <a:latin typeface="PFBagueRoundPro-Regular"/>
                <a:cs typeface="PFBagueRoundPro-Regular"/>
              </a:rPr>
              <a:t>т</a:t>
            </a:r>
            <a:r>
              <a:rPr sz="1600" dirty="0">
                <a:latin typeface="PFBagueRoundPro-Regular"/>
                <a:cs typeface="PFBagueRoundPro-Regular"/>
              </a:rPr>
              <a:t>абельности</a:t>
            </a:r>
            <a:r>
              <a:rPr sz="1600" spc="-5" dirty="0">
                <a:latin typeface="PFBagueRoundPro-Regular"/>
                <a:cs typeface="PFBagueRoundPro-Regular"/>
              </a:rPr>
              <a:t> </a:t>
            </a:r>
            <a:r>
              <a:rPr sz="1600" dirty="0">
                <a:latin typeface="PFBagueRoundPro-Regular"/>
                <a:cs typeface="PFBagueRoundPro-Regular"/>
              </a:rPr>
              <a:t>(IRR)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97122" y="2168537"/>
            <a:ext cx="937844" cy="832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>
              <a:lnSpc>
                <a:spcPct val="168700"/>
              </a:lnSpc>
            </a:pPr>
            <a:r>
              <a:rPr sz="1600" dirty="0">
                <a:latin typeface="PFBagueRoundPro-Regular"/>
                <a:cs typeface="PFBagueRoundPro-Regular"/>
              </a:rPr>
              <a:t>тыс.руб тыс. руб.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97116" y="3144533"/>
            <a:ext cx="937865" cy="1904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>
                <a:latin typeface="PFBagueRoundPro-Regular"/>
                <a:cs typeface="PFBagueRoundPro-Regular"/>
              </a:rPr>
              <a:t>тыс. руб.</a:t>
            </a: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1600" dirty="0">
                <a:latin typeface="PFBagueRoundPro-Regular"/>
                <a:cs typeface="PFBagueRoundPro-Regular"/>
              </a:rPr>
              <a:t>%</a:t>
            </a:r>
          </a:p>
          <a:p>
            <a:pPr marL="36830" marR="29209" algn="ctr">
              <a:lnSpc>
                <a:spcPct val="168700"/>
              </a:lnSpc>
            </a:pPr>
            <a:r>
              <a:rPr sz="1600" dirty="0">
                <a:latin typeface="PFBagueRoundPro-Regular"/>
                <a:cs typeface="PFBagueRoundPro-Regular"/>
              </a:rPr>
              <a:t>ме</a:t>
            </a:r>
            <a:r>
              <a:rPr sz="1600" spc="-5" dirty="0">
                <a:latin typeface="PFBagueRoundPro-Regular"/>
                <a:cs typeface="PFBagueRoundPro-Regular"/>
              </a:rPr>
              <a:t>с</a:t>
            </a:r>
            <a:r>
              <a:rPr sz="1600" dirty="0">
                <a:latin typeface="PFBagueRoundPro-Regular"/>
                <a:cs typeface="PFBagueRoundPro-Regular"/>
              </a:rPr>
              <a:t>. тыс.руб.</a:t>
            </a: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1600" dirty="0">
                <a:latin typeface="PFBagueRoundPro-Regular"/>
                <a:cs typeface="PFBagueRoundPro-Regular"/>
              </a:rPr>
              <a:t>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20296" y="5201193"/>
            <a:ext cx="174625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PFBagueRoundPro-Regular"/>
                <a:cs typeface="PFBagueRoundPro-Regular"/>
              </a:rPr>
              <a:t>%</a:t>
            </a:r>
            <a:endParaRPr sz="1600">
              <a:latin typeface="PFBagueRoundPro-Regular"/>
              <a:cs typeface="PFBagueRoundPro-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37082" y="2321026"/>
            <a:ext cx="631190" cy="6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 smtClean="0">
                <a:latin typeface="PFBagueRoundPro-Regular"/>
                <a:cs typeface="PFBagueRoundPro-Regular"/>
              </a:rPr>
              <a:t>1,</a:t>
            </a:r>
            <a:r>
              <a:rPr lang="en-US" sz="1600" dirty="0" smtClean="0">
                <a:latin typeface="PFBagueRoundPro-Regular"/>
                <a:cs typeface="PFBagueRoundPro-Regular"/>
              </a:rPr>
              <a:t>4</a:t>
            </a:r>
            <a:endParaRPr sz="1600" dirty="0">
              <a:latin typeface="PFBagueRoundPro-Regular"/>
              <a:cs typeface="PFBagueRoundPro-Regular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1600" dirty="0" smtClean="0">
                <a:latin typeface="PFBagueRoundPro-Regular"/>
                <a:cs typeface="PFBagueRoundPro-Regular"/>
              </a:rPr>
              <a:t>1</a:t>
            </a:r>
            <a:r>
              <a:rPr lang="en-US" sz="1600" dirty="0">
                <a:latin typeface="PFBagueRoundPro-Regular"/>
                <a:cs typeface="PFBagueRoundPro-Regular"/>
              </a:rPr>
              <a:t>1</a:t>
            </a:r>
            <a:r>
              <a:rPr sz="1600" dirty="0" smtClean="0">
                <a:latin typeface="PFBagueRoundPro-Regular"/>
                <a:cs typeface="PFBagueRoundPro-Regular"/>
              </a:rPr>
              <a:t> </a:t>
            </a:r>
            <a:r>
              <a:rPr lang="en-US" sz="1600" dirty="0" smtClean="0">
                <a:latin typeface="PFBagueRoundPro-Regular"/>
                <a:cs typeface="PFBagueRoundPro-Regular"/>
              </a:rPr>
              <a:t>457</a:t>
            </a:r>
            <a:endParaRPr sz="1600" dirty="0">
              <a:latin typeface="PFBagueRoundPro-Regular"/>
              <a:cs typeface="PFBagueRoundPro-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92652" y="3143928"/>
            <a:ext cx="520065" cy="189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PFBagueRoundPro-Regular"/>
                <a:cs typeface="PFBagueRoundPro-Regular"/>
              </a:rPr>
              <a:t>3</a:t>
            </a:r>
            <a:r>
              <a:rPr sz="1600" dirty="0" smtClean="0">
                <a:latin typeface="PFBagueRoundPro-Regular"/>
                <a:cs typeface="PFBagueRoundPro-Regular"/>
              </a:rPr>
              <a:t> </a:t>
            </a:r>
            <a:r>
              <a:rPr lang="en-US" sz="1600" dirty="0" smtClean="0">
                <a:latin typeface="PFBagueRoundPro-Regular"/>
                <a:cs typeface="PFBagueRoundPro-Regular"/>
              </a:rPr>
              <a:t>057</a:t>
            </a:r>
            <a:endParaRPr sz="1600" dirty="0">
              <a:latin typeface="PFBagueRoundPro-Regular"/>
              <a:cs typeface="PFBagueRoundPro-Regular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1600" dirty="0" smtClean="0">
                <a:latin typeface="PFBagueRoundPro-Regular"/>
                <a:cs typeface="PFBagueRoundPro-Regular"/>
              </a:rPr>
              <a:t>2</a:t>
            </a:r>
            <a:r>
              <a:rPr lang="en-US" sz="1600" dirty="0" smtClean="0">
                <a:latin typeface="PFBagueRoundPro-Regular"/>
                <a:cs typeface="PFBagueRoundPro-Regular"/>
              </a:rPr>
              <a:t>7</a:t>
            </a:r>
            <a:endParaRPr sz="1600" dirty="0">
              <a:latin typeface="PFBagueRoundPro-Regular"/>
              <a:cs typeface="PFBagueRoundPro-Regular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lang="en-US" sz="1600" dirty="0" smtClean="0">
                <a:latin typeface="PFBagueRoundPro-Regular"/>
                <a:cs typeface="PFBagueRoundPro-Regular"/>
              </a:rPr>
              <a:t>11</a:t>
            </a:r>
            <a:endParaRPr sz="1600" dirty="0">
              <a:latin typeface="PFBagueRoundPro-Regular"/>
              <a:cs typeface="PFBagueRoundPro-Regular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lang="en-US" sz="1600" dirty="0">
                <a:latin typeface="PFBagueRoundPro-Regular"/>
                <a:cs typeface="PFBagueRoundPro-Regular"/>
              </a:rPr>
              <a:t>5</a:t>
            </a:r>
            <a:r>
              <a:rPr sz="1600" dirty="0" smtClean="0">
                <a:latin typeface="PFBagueRoundPro-Regular"/>
                <a:cs typeface="PFBagueRoundPro-Regular"/>
              </a:rPr>
              <a:t> </a:t>
            </a:r>
            <a:r>
              <a:rPr lang="en-US" sz="1600" dirty="0" smtClean="0">
                <a:latin typeface="PFBagueRoundPro-Regular"/>
                <a:cs typeface="PFBagueRoundPro-Regular"/>
              </a:rPr>
              <a:t>096</a:t>
            </a:r>
            <a:endParaRPr sz="1600" dirty="0">
              <a:latin typeface="PFBagueRoundPro-Regular"/>
              <a:cs typeface="PFBagueRoundPro-Regular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1600" dirty="0">
                <a:latin typeface="PFBagueRoundPro-Regular"/>
                <a:cs typeface="PFBagueRoundPro-Regular"/>
              </a:rPr>
              <a:t>15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97930" y="5201193"/>
            <a:ext cx="57034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PFBagueRoundPro-Regular"/>
                <a:cs typeface="PFBagueRoundPro-Regular"/>
              </a:rPr>
              <a:t>165</a:t>
            </a:r>
            <a:r>
              <a:rPr sz="1600" dirty="0" smtClean="0">
                <a:latin typeface="PFBagueRoundPro-Regular"/>
                <a:cs typeface="PFBagueRoundPro-Regular"/>
              </a:rPr>
              <a:t>,</a:t>
            </a:r>
            <a:r>
              <a:rPr lang="en-US" sz="1600" dirty="0" smtClean="0">
                <a:latin typeface="PFBagueRoundPro-Regular"/>
                <a:cs typeface="PFBagueRoundPro-Regular"/>
              </a:rPr>
              <a:t>4</a:t>
            </a:r>
            <a:endParaRPr sz="1600" dirty="0">
              <a:latin typeface="PFBagueRoundPro-Regular"/>
              <a:cs typeface="PFBagueRoundPro-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999</Words>
  <Application>Microsoft Office PowerPoint</Application>
  <PresentationFormat>Экран (4:3)</PresentationFormat>
  <Paragraphs>225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PFBagueRoundPro-Bold</vt:lpstr>
      <vt:lpstr>PFBagueRoundPro-Regular</vt:lpstr>
      <vt:lpstr>PFBagueRoundPro-Regular ☞</vt:lpstr>
      <vt:lpstr>Times New Roman</vt:lpstr>
      <vt:lpstr>Office Theme</vt:lpstr>
      <vt:lpstr>Презентация PowerPoint</vt:lpstr>
      <vt:lpstr>ЦЕЛЬ И РЕЗУЛЬТАТ ПРОЕКТА</vt:lpstr>
      <vt:lpstr>Презентация PowerPoint</vt:lpstr>
      <vt:lpstr>ЦЕЛЬ И РЕЗУЛЬТАТ ПРОЕКТА</vt:lpstr>
      <vt:lpstr>Презентация PowerPoint</vt:lpstr>
      <vt:lpstr>Презентация PowerPoint</vt:lpstr>
      <vt:lpstr>Презентация PowerPoint</vt:lpstr>
      <vt:lpstr>БЮДЖЕТ ПРОЕКТА</vt:lpstr>
      <vt:lpstr>ПОКАЗАТЕЛИ ЭКОНОМИЧЕСКОЙ ЭФФЕКТИВНОСТИ ПРОЕКТА</vt:lpstr>
      <vt:lpstr>Презентация PowerPoint</vt:lpstr>
      <vt:lpstr>ПРЕИМУЩЕСТВА ПРОЕКТА</vt:lpstr>
      <vt:lpstr>ЧАСТЫЕ ВОПРОСЫ К УК</vt:lpstr>
      <vt:lpstr>Презентация PowerPoint</vt:lpstr>
      <vt:lpstr>ЧАСТЫЕ ВОПРОСЫ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бизнес план растр.cdr</dc:title>
  <dc:creator>Yu</dc:creator>
  <cp:lastModifiedBy>Igor Fedoseev</cp:lastModifiedBy>
  <cp:revision>41</cp:revision>
  <dcterms:created xsi:type="dcterms:W3CDTF">2019-07-01T01:24:12Z</dcterms:created>
  <dcterms:modified xsi:type="dcterms:W3CDTF">2021-02-09T15:03:26Z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2019-07-01T00:00:00Z</vt:filetime>
  </property>
  <property fmtid="{D5CDD505-2E9C-101B-9397-08002B2CF9AE}" pid="3" name="LastSaved">
    <vt:filetime>2019-06-30T00:00:00Z</vt:filetime>
  </property>
</Properties>
</file>