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Заголовок и подзаголовок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Линия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Текст заголовка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" name="Уровень текста 1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0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 (3 шт.)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Изображение"/>
          <p:cNvSpPr/>
          <p:nvPr>
            <p:ph type="pic" sz="half" idx="21"/>
          </p:nvPr>
        </p:nvSpPr>
        <p:spPr>
          <a:xfrm>
            <a:off x="5463161" y="-90805"/>
            <a:ext cx="8585201" cy="5043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Изображение"/>
          <p:cNvSpPr/>
          <p:nvPr>
            <p:ph type="pic" sz="half" idx="22"/>
          </p:nvPr>
        </p:nvSpPr>
        <p:spPr>
          <a:xfrm>
            <a:off x="5918717" y="4660900"/>
            <a:ext cx="7669766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Изображение"/>
          <p:cNvSpPr/>
          <p:nvPr>
            <p:ph type="pic" idx="23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рямоугольный комментарий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122" name="Введите цитату…"/>
          <p:cNvSpPr txBox="1"/>
          <p:nvPr>
            <p:ph type="body" sz="quarter" idx="21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Введите цитату…</a:t>
            </a:r>
          </a:p>
        </p:txBody>
      </p:sp>
      <p:sp>
        <p:nvSpPr>
          <p:cNvPr id="123" name="Иван Арсентьев"/>
          <p:cNvSpPr txBox="1"/>
          <p:nvPr>
            <p:ph type="body" sz="quarter" idx="22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Иван Арсентьев</a:t>
            </a:r>
          </a:p>
        </p:txBody>
      </p:sp>
      <p:sp>
        <p:nvSpPr>
          <p:cNvPr id="124" name="Текст"/>
          <p:cNvSpPr txBox="1"/>
          <p:nvPr>
            <p:ph type="body" sz="quarter" idx="2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Цитата (вариант)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Введите цитату…"/>
          <p:cNvSpPr txBox="1"/>
          <p:nvPr>
            <p:ph type="body" sz="quarter" idx="21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Введите цитату…</a:t>
            </a:r>
          </a:p>
        </p:txBody>
      </p:sp>
      <p:sp>
        <p:nvSpPr>
          <p:cNvPr id="133" name="Изображение"/>
          <p:cNvSpPr/>
          <p:nvPr>
            <p:ph type="pic" idx="22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Иван Арсентьев"/>
          <p:cNvSpPr txBox="1"/>
          <p:nvPr>
            <p:ph type="body" sz="quarter" idx="23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Иван Арсентьев</a:t>
            </a:r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Изображение"/>
          <p:cNvSpPr/>
          <p:nvPr>
            <p:ph type="pic" idx="21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стой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стой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горизонтально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Изображение"/>
          <p:cNvSpPr/>
          <p:nvPr>
            <p:ph type="pic" idx="21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Линия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Текст заголовка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5" name="Уровень текста 1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Номер слайда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одзаголовок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Линия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Текст заголовка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5" name="Уровень текста 1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" name="Номер слайда"/>
          <p:cNvSpPr txBox="1"/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 — по центру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Текст заголовка"/>
          <p:cNvSpPr txBox="1"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4" name="Номер слайда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вертикально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Линия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Изображение"/>
          <p:cNvSpPr/>
          <p:nvPr>
            <p:ph type="pic" idx="21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Текст заголовка"/>
          <p:cNvSpPr txBox="1"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4" name="Уровень текста 1…"/>
          <p:cNvSpPr txBox="1"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Номер слайда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6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7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8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92" name="Изображение"/>
          <p:cNvSpPr/>
          <p:nvPr>
            <p:ph type="pic" idx="22"/>
          </p:nvPr>
        </p:nvSpPr>
        <p:spPr>
          <a:xfrm>
            <a:off x="6665377" y="1219200"/>
            <a:ext cx="7445457" cy="8216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Текст заголовка"/>
          <p:cNvSpPr txBox="1"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94" name="Уровень текста 1…"/>
          <p:cNvSpPr txBox="1"/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Уровень текста 1…"/>
          <p:cNvSpPr txBox="1"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Проект «SOGDEE»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16150"/>
            </a:lvl1pPr>
          </a:lstStyle>
          <a:p>
            <a:pPr/>
            <a:r>
              <a:t>Проект «SOGDEE»</a:t>
            </a:r>
          </a:p>
        </p:txBody>
      </p:sp>
      <p:sp>
        <p:nvSpPr>
          <p:cNvPr id="167" name="Бизнес план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Бизнес план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Контент план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Контент план </a:t>
            </a:r>
          </a:p>
        </p:txBody>
      </p:sp>
      <p:sp>
        <p:nvSpPr>
          <p:cNvPr id="194" name="IV ЭТАП (15.03 - 30.03) - МУЗЫКАЛЬНАЯ/ВИЗУАЛЬНАЯ ЧАСТЬ…"/>
          <p:cNvSpPr txBox="1"/>
          <p:nvPr/>
        </p:nvSpPr>
        <p:spPr>
          <a:xfrm>
            <a:off x="549451" y="82321"/>
            <a:ext cx="11780918" cy="734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IV ЭТАП (15.03 - 30.03) - МУЗЫКАЛЬНАЯ/ВИЗУАЛЬНАЯ ЧАСТЬ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Данный этап включает в себя выпуск полноценного </a:t>
            </a:r>
            <a:r>
              <a:rPr>
                <a:solidFill>
                  <a:schemeClr val="accent5"/>
                </a:solidFill>
              </a:rPr>
              <a:t>LP альбома</a:t>
            </a:r>
            <a:r>
              <a:t>! Плюсом к этому - ОБЯЗАТЕЛЬНО нужно будет сделать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1 видео-клип</a:t>
            </a:r>
            <a:r>
              <a:t> для наполнения официального YOUTUBE канала и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1 лайв-сэт видео</a:t>
            </a:r>
            <a:r>
              <a:t> (когда артист в живую исполняет собственную композицию), а также привлечь дизайнера для того, чтобы оформить обложку для данного релиза. В добавок ко всему нужен будет дополнительный видео-контент о процессе создания данного LP альбома. Разного формата превью и тизеры - это всё требуется для того, чтобы поддерживать контакт со слушателем и подогревать его интерес к будущему релизу!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Плюсом ко всему нужно будет организовать фотосэт (как минимум из 2х новых образов артиста).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400 тысяч рублей</a:t>
            </a:r>
            <a:r>
              <a:t>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Контент план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Контент план </a:t>
            </a:r>
          </a:p>
        </p:txBody>
      </p:sp>
      <p:sp>
        <p:nvSpPr>
          <p:cNvPr id="197" name="IV ЭТАП (01.04 - 30.04) - SMM часть…"/>
          <p:cNvSpPr txBox="1"/>
          <p:nvPr/>
        </p:nvSpPr>
        <p:spPr>
          <a:xfrm>
            <a:off x="549451" y="145822"/>
            <a:ext cx="8148916" cy="726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IV ЭТАП (01.04 - 30.04) - SMM часть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После подготовки музыкального и видео/арт - контента следует подготовка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плана по продвижению</a:t>
            </a:r>
            <a:r>
              <a:t>.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Три основные площадки для продвижения -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INSTAGRAM/VK/TIKTOK + по возможности YOUTUBE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Основные инструменты для продвижения - это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таргетированная реклама</a:t>
            </a:r>
            <a:r>
              <a:t> + </a:t>
            </a:r>
            <a:r>
              <a:rPr>
                <a:solidFill>
                  <a:schemeClr val="accent5"/>
                </a:solidFill>
              </a:rPr>
              <a:t>покупка рекламных постов и известных блогеров и артистов</a:t>
            </a:r>
            <a:r>
              <a:t> (INSTAGRAM/TIKTOK)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500 тысяч рублей</a:t>
            </a:r>
            <a:r>
              <a:t>.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Ресурсы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Ресурсы </a:t>
            </a:r>
          </a:p>
        </p:txBody>
      </p:sp>
      <p:sp>
        <p:nvSpPr>
          <p:cNvPr id="200" name="На данном этапе команда состоит из 4х человек, включая самого артиста! Опыт коллектива - весомый! Мы сотрудничали с артистами мирового масштаба и каждый из нас профессионально занимается музыкой уже более 10 лет. (за исключением SMM специалиста) - подроб"/>
          <p:cNvSpPr txBox="1"/>
          <p:nvPr/>
        </p:nvSpPr>
        <p:spPr>
          <a:xfrm>
            <a:off x="549451" y="107721"/>
            <a:ext cx="11479170" cy="734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На данном этапе команда состоит из 4х человек, включая самого артиста! Опыт коллектива - весомый! Мы сотрудничали с артистами мирового масштаба и каждый из нас профессионально занимается музыкой уже более 10 лет.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(за исключением SMM специалиста) - </a:t>
            </a:r>
            <a:r>
              <a:t>подробнее мы можем рассказать о себе на личной встрече.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 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У нас имеется собственная студия , оборудованная всем необходимым для создания музыкального контента.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Уже имеется материал, написанный специально для данного проекта - около 30 композиций! Это не завершенные трэки (кроме первого сингла под рабочим названием «ЛУНА») - в основе своей это демо-версии.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Как уже было заявлено ранее - уже идут процессы съёмок видео-клипа для первого сингла артиста и уже сделана одна фотосессия из 4х необходимых - ниже на слайде приведены примеры!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  <p:grpSp>
        <p:nvGrpSpPr>
          <p:cNvPr id="203" name="DSC_1545.jpg"/>
          <p:cNvGrpSpPr/>
          <p:nvPr/>
        </p:nvGrpSpPr>
        <p:grpSpPr>
          <a:xfrm>
            <a:off x="7187444" y="6260868"/>
            <a:ext cx="2301303" cy="3359027"/>
            <a:chOff x="0" y="0"/>
            <a:chExt cx="2301302" cy="3359025"/>
          </a:xfrm>
        </p:grpSpPr>
        <p:pic>
          <p:nvPicPr>
            <p:cNvPr id="202" name="DSC_1545.jpg" descr="DSC_1545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165100"/>
              <a:ext cx="2021903" cy="30288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DSC_1545.jpg" descr="DSC_1545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301303" cy="3359027"/>
            </a:xfrm>
            <a:prstGeom prst="rect">
              <a:avLst/>
            </a:prstGeom>
            <a:effectLst/>
          </p:spPr>
        </p:pic>
      </p:grpSp>
      <p:grpSp>
        <p:nvGrpSpPr>
          <p:cNvPr id="206" name="DSC_1537.jpg"/>
          <p:cNvGrpSpPr/>
          <p:nvPr/>
        </p:nvGrpSpPr>
        <p:grpSpPr>
          <a:xfrm>
            <a:off x="9870811" y="6264058"/>
            <a:ext cx="2301304" cy="3359027"/>
            <a:chOff x="0" y="0"/>
            <a:chExt cx="2301302" cy="3359026"/>
          </a:xfrm>
        </p:grpSpPr>
        <p:pic>
          <p:nvPicPr>
            <p:cNvPr id="205" name="DSC_1537.jpg" descr="DSC_1537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9700" y="165100"/>
              <a:ext cx="2021903" cy="30288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4" name="DSC_1537.jpg" descr="DSC_1537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301303" cy="33590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BACKSTAGE - Клип «ЛУНА»"/>
          <p:cNvSpPr txBox="1"/>
          <p:nvPr>
            <p:ph type="ctrTitle"/>
          </p:nvPr>
        </p:nvSpPr>
        <p:spPr>
          <a:xfrm>
            <a:off x="406400" y="6520606"/>
            <a:ext cx="12192000" cy="3017094"/>
          </a:xfrm>
          <a:prstGeom prst="rect">
            <a:avLst/>
          </a:prstGeom>
        </p:spPr>
        <p:txBody>
          <a:bodyPr/>
          <a:lstStyle>
            <a:lvl1pPr defTabSz="397256">
              <a:defRPr sz="11560"/>
            </a:lvl1pPr>
          </a:lstStyle>
          <a:p>
            <a:pPr/>
            <a:r>
              <a:t>BACKSTAGE - Клип «ЛУНА»</a:t>
            </a:r>
          </a:p>
        </p:txBody>
      </p:sp>
      <p:pic>
        <p:nvPicPr>
          <p:cNvPr id="209" name="DSC_6925.jpg" descr="DSC_69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098" y="721367"/>
            <a:ext cx="3110851" cy="4666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DSC_6962.jpg" descr="DSC_696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04506" y="2600737"/>
            <a:ext cx="4116293" cy="2744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DSC_5307.jpg" descr="DSC_530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68349" y="2648949"/>
            <a:ext cx="4116293" cy="2744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BACKSTAGE - Клип «ЛУНА»"/>
          <p:cNvSpPr txBox="1"/>
          <p:nvPr>
            <p:ph type="ctrTitle"/>
          </p:nvPr>
        </p:nvSpPr>
        <p:spPr>
          <a:xfrm>
            <a:off x="406400" y="6520606"/>
            <a:ext cx="12192000" cy="3017094"/>
          </a:xfrm>
          <a:prstGeom prst="rect">
            <a:avLst/>
          </a:prstGeom>
        </p:spPr>
        <p:txBody>
          <a:bodyPr/>
          <a:lstStyle>
            <a:lvl1pPr defTabSz="397256">
              <a:defRPr sz="11560"/>
            </a:lvl1pPr>
          </a:lstStyle>
          <a:p>
            <a:pPr/>
            <a:r>
              <a:t>BACKSTAGE - Клип «ЛУНА»</a:t>
            </a:r>
          </a:p>
        </p:txBody>
      </p:sp>
      <p:pic>
        <p:nvPicPr>
          <p:cNvPr id="214" name="DSC_5763.jpg" descr="DSC_576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9058" y="628170"/>
            <a:ext cx="3142752" cy="471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DSP_7294.jpg" descr="DSP_729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4508" y="604263"/>
            <a:ext cx="3771303" cy="471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DSC_6308_1.jpg" descr="DSC_6308_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4245" y="614578"/>
            <a:ext cx="5200241" cy="3465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КОНТАКТЫ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КОНТАКТЫ</a:t>
            </a:r>
          </a:p>
        </p:txBody>
      </p:sp>
      <p:sp>
        <p:nvSpPr>
          <p:cNvPr id="219" name="Генеральный продюсер проекта - Перфильев Александр Дмитриевич - +79223500660 - mstpee@gmail.com"/>
          <p:cNvSpPr txBox="1"/>
          <p:nvPr/>
        </p:nvSpPr>
        <p:spPr>
          <a:xfrm>
            <a:off x="549451" y="2381022"/>
            <a:ext cx="8827425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Генеральный продюсер проекта -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Перфильев Александр Дмитриевич</a:t>
            </a:r>
            <a:r>
              <a:t> -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+79223500660</a:t>
            </a:r>
            <a:r>
              <a:t> -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mstpee@gmail.com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Общие положения"/>
          <p:cNvSpPr txBox="1"/>
          <p:nvPr>
            <p:ph type="ctrTitle"/>
          </p:nvPr>
        </p:nvSpPr>
        <p:spPr>
          <a:xfrm>
            <a:off x="406400" y="6807200"/>
            <a:ext cx="12192000" cy="2705100"/>
          </a:xfrm>
          <a:prstGeom prst="rect">
            <a:avLst/>
          </a:prstGeom>
        </p:spPr>
        <p:txBody>
          <a:bodyPr/>
          <a:lstStyle>
            <a:lvl1pPr defTabSz="508254">
              <a:defRPr sz="14789"/>
            </a:lvl1pPr>
          </a:lstStyle>
          <a:p>
            <a:pPr/>
            <a:r>
              <a:t>Общие положения</a:t>
            </a:r>
          </a:p>
        </p:txBody>
      </p:sp>
      <p:sp>
        <p:nvSpPr>
          <p:cNvPr id="170" name="Название: Музыкальный Проект «SOGDEE»…"/>
          <p:cNvSpPr txBox="1"/>
          <p:nvPr/>
        </p:nvSpPr>
        <p:spPr>
          <a:xfrm>
            <a:off x="417577" y="227579"/>
            <a:ext cx="8709381" cy="656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Название: Музыкальный Проект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«SOGDEE»</a:t>
            </a:r>
          </a:p>
          <a:p>
            <a:pPr>
              <a:defRPr sz="2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Состав: 1 человек - 1 вокалистка</a:t>
            </a:r>
          </a:p>
          <a:p>
            <a:pPr>
              <a:defRPr sz="2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Жанр: R’n’B/Pop</a:t>
            </a:r>
          </a:p>
          <a:p>
            <a:pPr>
              <a:defRPr sz="2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Необходимые инвестиции для старта: 2 млн. 900 тысяч рублей</a:t>
            </a:r>
          </a:p>
          <a:p>
            <a:pPr>
              <a:defRPr sz="2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Срок окупаемости: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от 1 до 2 лет</a:t>
            </a:r>
          </a:p>
          <a:p>
            <a:pPr>
              <a:defRPr sz="2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Целевая Аудитория : Россия - Девушки/Женщины от 14 - 30 лет</a:t>
            </a:r>
          </a:p>
          <a:p>
            <a:pPr>
              <a:defRPr sz="2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Состав постоянной команды (Sound Production/SMM): 3 человека, включая генерального продюсера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Контент план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Контент план </a:t>
            </a:r>
          </a:p>
        </p:txBody>
      </p:sp>
      <p:sp>
        <p:nvSpPr>
          <p:cNvPr id="173" name="Для старта данного проекта необходимо учитывать контент план определенного масштаба и формата. Это касается как самих песен так и их метода продвижения - соответственно.…"/>
          <p:cNvSpPr txBox="1"/>
          <p:nvPr/>
        </p:nvSpPr>
        <p:spPr>
          <a:xfrm>
            <a:off x="529163" y="482817"/>
            <a:ext cx="5967607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Для старта данного проекта необходимо учитывать контент план определенного масштаба и формата. Это касается как самих песен так и их метода продвижения - соответственно. </a:t>
            </a:r>
            <a:endParaRPr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defRPr sz="2100"/>
            </a:pP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Старт (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выпуск на рынок</a:t>
            </a: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) проекта планируется в ноябре 2020 года (период с 15.11 - 25.11). </a:t>
            </a:r>
            <a:endParaRPr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defRPr sz="2100"/>
            </a:pP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В целом - планируется выпустить 3 отдельных сингла и уже только потом релиз полноценного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LP альбома</a:t>
            </a: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!</a:t>
            </a:r>
            <a:endParaRPr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Контент план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Контент план </a:t>
            </a:r>
          </a:p>
        </p:txBody>
      </p:sp>
      <p:sp>
        <p:nvSpPr>
          <p:cNvPr id="176" name="I ЭТАП (01.10 - 20.10) - МУЗЫКАЛЬНАЯ/ВИЗУАЛЬНАЯ ЧАСТЬ…"/>
          <p:cNvSpPr txBox="1"/>
          <p:nvPr/>
        </p:nvSpPr>
        <p:spPr>
          <a:xfrm>
            <a:off x="549451" y="183922"/>
            <a:ext cx="9757240" cy="703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 ЭТАП (01.10 - 20.10) - МУЗЫКАЛЬНАЯ/ВИЗУАЛЬНАЯ ЧАСТЬ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Данный этап включает в себя выпуск отдельной композиции - а именно первого сингла. Плюсом к этому - ОБЯЗАТЕЛЬНО нужно будет сделать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1 видео-клип (сейчас мы находимся в процессе съёмок)</a:t>
            </a:r>
            <a:r>
              <a:t> для наполнения официального YOUTUBE канала и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1 лайв-сэт видео</a:t>
            </a:r>
            <a:r>
              <a:t> (когда артист в живую исполняет собственную композицию), а также привлечь дизайнера для того, чтобы оформить обложку для данного релиза. Плюсом ко всему нужно будет подготовить несколько фотосессий (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Одна из трёх обязательных фотосессий уже готова</a:t>
            </a:r>
            <a:r>
              <a:t>) - которые будут использованы и в дальнейших этапах проекта!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250 тысяч рублей</a:t>
            </a:r>
            <a:r>
              <a:t>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Контент план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Контент план </a:t>
            </a:r>
          </a:p>
        </p:txBody>
      </p:sp>
      <p:sp>
        <p:nvSpPr>
          <p:cNvPr id="179" name="I ЭТАП (15.11 - 30.11) - SMM часть…"/>
          <p:cNvSpPr txBox="1"/>
          <p:nvPr/>
        </p:nvSpPr>
        <p:spPr>
          <a:xfrm>
            <a:off x="549451" y="285522"/>
            <a:ext cx="10059702" cy="688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 ЭТАП (15.11 - 30.11) - SMM часть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После подготовки музыкального и видео/арт - контента следует подготовка и реализация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плана по продвижению</a:t>
            </a:r>
            <a:r>
              <a:t>.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Три основные площадки для продвижения -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INSTAGRAM/VK/TIKTOK + по возможности YOUTUBE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Основные инструменты для продвижения - это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таргетированная реклама</a:t>
            </a:r>
            <a:r>
              <a:t> + </a:t>
            </a:r>
            <a:r>
              <a:rPr>
                <a:solidFill>
                  <a:schemeClr val="accent5"/>
                </a:solidFill>
              </a:rPr>
              <a:t>покупка рекламных постов у известных блоггеров и артистов (INSTAGRAM/TIKTOK)</a:t>
            </a:r>
            <a:r>
              <a:t> + </a:t>
            </a:r>
            <a:r>
              <a:rPr>
                <a:solidFill>
                  <a:schemeClr val="accent5">
                    <a:hueOff val="-180946"/>
                    <a:satOff val="-2351"/>
                    <a:lumOff val="-8716"/>
                  </a:schemeClr>
                </a:solidFill>
              </a:rPr>
              <a:t>выведение нашей композиции в музыкальные топы</a:t>
            </a:r>
            <a:r>
              <a:t> (APPLE MUSIC/YANDEX/VK-BOOM/SPOTIFY)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450 тысяч рублей</a:t>
            </a:r>
            <a:r>
              <a:t>.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Контент план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Контент план </a:t>
            </a:r>
          </a:p>
        </p:txBody>
      </p:sp>
      <p:sp>
        <p:nvSpPr>
          <p:cNvPr id="182" name="II ЭТАП (01.12 - 25.12) - МУЗЫКАЛЬНАЯ/ВИЗУАЛЬНАЯ ЧАСТЬ…"/>
          <p:cNvSpPr txBox="1"/>
          <p:nvPr/>
        </p:nvSpPr>
        <p:spPr>
          <a:xfrm>
            <a:off x="549451" y="222022"/>
            <a:ext cx="9551226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II ЭТАП (01.12 - 25.12) - МУЗЫКАЛЬНАЯ/ВИЗУАЛЬНАЯ ЧАСТЬ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Данный этап включает в себя выпуск отдельной композиции - а именно второго сингла. Плюсом к этому - ОБЯЗАТЕЛЬНО нужно будет сделать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1 видео-клип</a:t>
            </a:r>
            <a:r>
              <a:t> для наполнения официального YOUTUBE канала и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1 лайв-сэт видео</a:t>
            </a:r>
            <a:r>
              <a:t> (когда артист в живую исполняет собственную композицию), а также привлечь дизайнера для того, чтобы оформить обложку для данного релиза.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Плюсом ко всему нужно будет организовать фотосэт (как минимум из 3х новых образов артиста).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250 тысяч рублей</a:t>
            </a:r>
            <a:r>
              <a:t>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Контент план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Контент план </a:t>
            </a:r>
          </a:p>
        </p:txBody>
      </p:sp>
      <p:sp>
        <p:nvSpPr>
          <p:cNvPr id="185" name="II ЭТАП (15.01 - 30.01) - SMM часть…"/>
          <p:cNvSpPr txBox="1"/>
          <p:nvPr/>
        </p:nvSpPr>
        <p:spPr>
          <a:xfrm>
            <a:off x="549451" y="484244"/>
            <a:ext cx="11400156" cy="581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II ЭТАП (15.01 - 30.01) - SMM часть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После подготовки музыкального и видео/арт - контента следует подготовка и реализация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плана по продвижению</a:t>
            </a:r>
            <a:r>
              <a:t>.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Три основные площадки для продвижения -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INSTAGRAM/VK/TIKTOK + по возможности YOUTUBE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Основные инструменты для продвижения - это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таргетированная реклама</a:t>
            </a:r>
            <a:r>
              <a:t> + </a:t>
            </a:r>
            <a:r>
              <a:rPr>
                <a:solidFill>
                  <a:schemeClr val="accent5"/>
                </a:solidFill>
              </a:rPr>
              <a:t>покупка рекламных постов у известных блоггеров и артистов (INSTAGRAM/TIKTOK)</a:t>
            </a:r>
            <a:r>
              <a:t> + </a:t>
            </a:r>
            <a:r>
              <a:rPr>
                <a:solidFill>
                  <a:schemeClr val="accent5">
                    <a:hueOff val="-180946"/>
                    <a:satOff val="-2351"/>
                    <a:lumOff val="-8716"/>
                  </a:schemeClr>
                </a:solidFill>
              </a:rPr>
              <a:t>выведение нашей композиции в музыкальные топы</a:t>
            </a:r>
            <a:r>
              <a:t> (APPLE MUSIC/YANDEX/VK-BOOM/SPOTIFY)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400 тысяч рублей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Контент план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Контент план </a:t>
            </a:r>
          </a:p>
        </p:txBody>
      </p:sp>
      <p:sp>
        <p:nvSpPr>
          <p:cNvPr id="188" name="III ЭТАП (01.02 - 15.02) - МУЗЫКАЛЬНАЯ/ВИЗУАЛЬНАЯ ЧАСТЬ…"/>
          <p:cNvSpPr txBox="1"/>
          <p:nvPr/>
        </p:nvSpPr>
        <p:spPr>
          <a:xfrm>
            <a:off x="549451" y="222022"/>
            <a:ext cx="9551226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III ЭТАП (01.02 - 15.02) - МУЗЫКАЛЬНАЯ/ВИЗУАЛЬНАЯ ЧАСТЬ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Данный этап включает в себя выпуск отдельной композиции - а именно третьего сингла. Плюсом к этому - ОБЯЗАТЕЛЬНО нужно будет сделать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1 видео-клип</a:t>
            </a:r>
            <a:r>
              <a:t> для наполнения официального YOUTUBE канала и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1 лайв-сэт видео</a:t>
            </a:r>
            <a:r>
              <a:t> (когда артист в живую исполняет собственную композицию), а также привлечь дизайнера для того, чтобы оформить обложку для данного релиза.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Плюсом ко всему нужно будет организовать фотосэт (как минимум из 2х новых образов артиста).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250 тысяч рублей</a:t>
            </a:r>
            <a:r>
              <a:t>. 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Контент план"/>
          <p:cNvSpPr txBox="1"/>
          <p:nvPr>
            <p:ph type="ctrTitle"/>
          </p:nvPr>
        </p:nvSpPr>
        <p:spPr>
          <a:xfrm>
            <a:off x="406400" y="68326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Контент план </a:t>
            </a:r>
          </a:p>
        </p:txBody>
      </p:sp>
      <p:sp>
        <p:nvSpPr>
          <p:cNvPr id="191" name="III ЭТАП (01.03 - 15.03) - SMM часть…"/>
          <p:cNvSpPr txBox="1"/>
          <p:nvPr/>
        </p:nvSpPr>
        <p:spPr>
          <a:xfrm>
            <a:off x="549451" y="145822"/>
            <a:ext cx="9840929" cy="726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III ЭТАП (01.03 - 15.03) - SMM часть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После подготовки музыкального и видео/арт - контента следует подготовка и реализация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плана по продвижению</a:t>
            </a:r>
            <a:r>
              <a:t>.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Три основные площадки для продвижения -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INSTAGRAM/VK/TIKTOK + по возможности YOUTUBE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Основные инструменты для продвижения - это </a:t>
            </a:r>
            <a:r>
              <a: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</a:rPr>
              <a:t>таргетированная реклама</a:t>
            </a:r>
            <a:r>
              <a:t> + </a:t>
            </a:r>
            <a:r>
              <a:rPr>
                <a:solidFill>
                  <a:schemeClr val="accent5"/>
                </a:solidFill>
              </a:rPr>
              <a:t>покупка рекламных постов у известных блоггеров и артистов (INSTAGRAM/TIKTOK)</a:t>
            </a:r>
            <a:r>
              <a:t> + </a:t>
            </a:r>
            <a:r>
              <a:rPr>
                <a:solidFill>
                  <a:schemeClr val="accent5">
                    <a:hueOff val="-180946"/>
                    <a:satOff val="-2351"/>
                    <a:lumOff val="-8716"/>
                  </a:schemeClr>
                </a:solidFill>
              </a:rPr>
              <a:t>выведение нашей композиции в музыкальные топы</a:t>
            </a:r>
            <a:r>
              <a:t> (APPLE MUSIC/YANDEX/VK-BOOM/SPOTIFY)</a:t>
            </a: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hueOff val="146492"/>
                    <a:satOff val="27796"/>
                    <a:lumOff val="22179"/>
                  </a:schemeClr>
                </a:solidFill>
              </a:rPr>
              <a:t>400 тысяч рублей</a:t>
            </a:r>
            <a:r>
              <a:t>.</a:t>
            </a:r>
            <a:endParaRPr>
              <a:solidFill>
                <a:schemeClr val="accent6">
                  <a:hueOff val="146492"/>
                  <a:satOff val="27796"/>
                  <a:lumOff val="22179"/>
                </a:schemeClr>
              </a:solidFill>
            </a:endParaRPr>
          </a:p>
          <a:p>
            <a:pPr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