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Заголовок и подзаголовок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0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 (3 шт.)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Изображение"/>
          <p:cNvSpPr/>
          <p:nvPr>
            <p:ph type="pic" sz="half" idx="21"/>
          </p:nvPr>
        </p:nvSpPr>
        <p:spPr>
          <a:xfrm>
            <a:off x="5463161" y="-90805"/>
            <a:ext cx="8585201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Изображение"/>
          <p:cNvSpPr/>
          <p:nvPr>
            <p:ph type="pic" sz="half" idx="22"/>
          </p:nvPr>
        </p:nvSpPr>
        <p:spPr>
          <a:xfrm>
            <a:off x="5918717" y="4660900"/>
            <a:ext cx="7669766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Изображение"/>
          <p:cNvSpPr/>
          <p:nvPr>
            <p:ph type="pic" idx="23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ый комментарий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122" name="Введите цитату…"/>
          <p:cNvSpPr txBox="1"/>
          <p:nvPr>
            <p:ph type="body" sz="quarter" idx="21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Введите цитату…</a:t>
            </a:r>
          </a:p>
        </p:txBody>
      </p:sp>
      <p:sp>
        <p:nvSpPr>
          <p:cNvPr id="123" name="Иван Арсентьев"/>
          <p:cNvSpPr txBox="1"/>
          <p:nvPr>
            <p:ph type="body" sz="quarter" idx="22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Иван Арсентьев</a:t>
            </a:r>
          </a:p>
        </p:txBody>
      </p:sp>
      <p:sp>
        <p:nvSpPr>
          <p:cNvPr id="124" name="Текст"/>
          <p:cNvSpPr txBox="1"/>
          <p:nvPr>
            <p:ph type="body" sz="quarter" idx="2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 (вариант)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Введите цитату…"/>
          <p:cNvSpPr txBox="1"/>
          <p:nvPr>
            <p:ph type="body" sz="quarter" idx="21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Введите цитату…</a:t>
            </a:r>
          </a:p>
        </p:txBody>
      </p:sp>
      <p:sp>
        <p:nvSpPr>
          <p:cNvPr id="133" name="Изображение"/>
          <p:cNvSpPr/>
          <p:nvPr>
            <p:ph type="pic" idx="22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Иван Арсентьев"/>
          <p:cNvSpPr txBox="1"/>
          <p:nvPr>
            <p:ph type="body" sz="quarter" idx="23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Иван Арсентьев</a:t>
            </a:r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Изображение"/>
          <p:cNvSpPr/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горизонтальн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Изображение"/>
          <p:cNvSpPr/>
          <p:nvPr>
            <p:ph type="pic" idx="21"/>
          </p:nvPr>
        </p:nvSpPr>
        <p:spPr>
          <a:xfrm>
            <a:off x="-914400" y="-12700"/>
            <a:ext cx="1481464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5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одзаголовок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Линия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Текст заголовка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5" name="Уровень текста 1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по центру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4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вертикальн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Изображение"/>
          <p:cNvSpPr/>
          <p:nvPr>
            <p:ph type="pic" idx="21"/>
          </p:nvPr>
        </p:nvSpPr>
        <p:spPr>
          <a:xfrm>
            <a:off x="-1016000" y="-12700"/>
            <a:ext cx="8860898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Текст заголовка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4" name="Уровень текста 1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6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7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8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"/>
          <p:cNvSpPr txBox="1"/>
          <p:nvPr>
            <p:ph type="body" sz="quarter" idx="2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92" name="Изображение"/>
          <p:cNvSpPr/>
          <p:nvPr>
            <p:ph type="pic" idx="22"/>
          </p:nvPr>
        </p:nvSpPr>
        <p:spPr>
          <a:xfrm>
            <a:off x="6665377" y="1219200"/>
            <a:ext cx="7445457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Текст заголовка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4" name="Уровень текста 1…"/>
          <p:cNvSpPr txBox="1"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РОЕКТ «SOGDEE»"/>
          <p:cNvSpPr txBox="1"/>
          <p:nvPr>
            <p:ph type="ctrTitle"/>
          </p:nvPr>
        </p:nvSpPr>
        <p:spPr>
          <a:xfrm>
            <a:off x="406400" y="6527800"/>
            <a:ext cx="12192000" cy="2705100"/>
          </a:xfrm>
          <a:prstGeom prst="rect">
            <a:avLst/>
          </a:prstGeom>
        </p:spPr>
        <p:txBody>
          <a:bodyPr/>
          <a:lstStyle>
            <a:lvl1pPr defTabSz="554990">
              <a:defRPr sz="16150"/>
            </a:lvl1pPr>
          </a:lstStyle>
          <a:p>
            <a:pPr/>
            <a:r>
              <a:t>ПРОЕКТ «SOGDEE»</a:t>
            </a:r>
          </a:p>
        </p:txBody>
      </p:sp>
      <p:sp>
        <p:nvSpPr>
          <p:cNvPr id="167" name="Коммерческое предложение (приложение)"/>
          <p:cNvSpPr txBox="1"/>
          <p:nvPr>
            <p:ph type="subTitle" sz="quarter" idx="1"/>
          </p:nvPr>
        </p:nvSpPr>
        <p:spPr>
          <a:xfrm>
            <a:off x="406400" y="4165600"/>
            <a:ext cx="12192000" cy="1803400"/>
          </a:xfrm>
          <a:prstGeom prst="rect">
            <a:avLst/>
          </a:prstGeom>
        </p:spPr>
        <p:txBody>
          <a:bodyPr/>
          <a:lstStyle/>
          <a:p>
            <a:pPr/>
            <a:r>
              <a:t>Коммерческое предложение (приложение)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редложение №1"/>
          <p:cNvSpPr txBox="1"/>
          <p:nvPr>
            <p:ph type="ctrTitle"/>
          </p:nvPr>
        </p:nvSpPr>
        <p:spPr>
          <a:xfrm>
            <a:off x="406400" y="6629400"/>
            <a:ext cx="12192000" cy="2705100"/>
          </a:xfrm>
          <a:prstGeom prst="rect">
            <a:avLst/>
          </a:prstGeom>
        </p:spPr>
        <p:txBody>
          <a:bodyPr/>
          <a:lstStyle>
            <a:lvl1pPr defTabSz="537463">
              <a:defRPr sz="15640"/>
            </a:lvl1pPr>
          </a:lstStyle>
          <a:p>
            <a:pPr/>
            <a:r>
              <a:t>Предложение №1</a:t>
            </a:r>
          </a:p>
        </p:txBody>
      </p:sp>
      <p:sp>
        <p:nvSpPr>
          <p:cNvPr id="170" name="Необходимая сумма - 2 млн. 900 тысяч рублей…"/>
          <p:cNvSpPr txBox="1"/>
          <p:nvPr>
            <p:ph type="subTitle" sz="half" idx="1"/>
          </p:nvPr>
        </p:nvSpPr>
        <p:spPr>
          <a:xfrm>
            <a:off x="406400" y="2038320"/>
            <a:ext cx="12192000" cy="3625880"/>
          </a:xfrm>
          <a:prstGeom prst="rect">
            <a:avLst/>
          </a:prstGeom>
        </p:spPr>
        <p:txBody>
          <a:bodyPr/>
          <a:lstStyle/>
          <a:p>
            <a:pPr defTabSz="292100">
              <a:spcBef>
                <a:spcPts val="1100"/>
              </a:spcBef>
              <a:defRPr sz="2250"/>
            </a:pPr>
            <a:r>
              <a:t>Необходимая сумма - </a:t>
            </a:r>
            <a:r>
              <a:rPr>
                <a:solidFill>
                  <a:schemeClr val="accent5"/>
                </a:solidFill>
              </a:rPr>
              <a:t>2 млн. 900 тысяч рублей</a:t>
            </a:r>
          </a:p>
          <a:p>
            <a:pPr defTabSz="292100">
              <a:spcBef>
                <a:spcPts val="1100"/>
              </a:spcBef>
              <a:defRPr sz="2250"/>
            </a:pPr>
            <a:r>
              <a:t>Срок - </a:t>
            </a:r>
            <a:r>
              <a:rPr>
                <a:solidFill>
                  <a:schemeClr val="accent5"/>
                </a:solidFill>
              </a:rPr>
              <a:t>12 месяцев</a:t>
            </a:r>
            <a:endParaRPr>
              <a:solidFill>
                <a:schemeClr val="accent5"/>
              </a:solidFill>
            </a:endParaRPr>
          </a:p>
          <a:p>
            <a:pPr defTabSz="292100">
              <a:spcBef>
                <a:spcPts val="1100"/>
              </a:spcBef>
              <a:defRPr sz="2250"/>
            </a:pPr>
            <a:r>
              <a:t>Процент -</a:t>
            </a:r>
            <a:r>
              <a:rPr>
                <a:solidFill>
                  <a:schemeClr val="accent5"/>
                </a:solidFill>
              </a:rPr>
              <a:t> 3 процента (в месяц) </a:t>
            </a:r>
          </a:p>
          <a:p>
            <a:pPr defTabSz="292100">
              <a:spcBef>
                <a:spcPts val="1100"/>
              </a:spcBef>
              <a:defRPr sz="2250"/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chemeClr val="accent5"/>
                </a:solidFill>
              </a:rPr>
              <a:t>3 месяца</a:t>
            </a:r>
          </a:p>
          <a:p>
            <a:pPr defTabSz="292100">
              <a:spcBef>
                <a:spcPts val="1100"/>
              </a:spcBef>
              <a:defRPr sz="2250"/>
            </a:pPr>
            <a:r>
              <a:t>Примечание - выплаты инвестору производятся каждый месяц по истечению срока «дельты». Договор заключается на 1 год + «дельта» - итого - 15 месяцев. </a:t>
            </a:r>
          </a:p>
          <a:p>
            <a:pPr defTabSz="292100">
              <a:spcBef>
                <a:spcPts val="1100"/>
              </a:spcBef>
              <a:defRPr sz="2250">
                <a:solidFill>
                  <a:schemeClr val="accent5"/>
                </a:solidFill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500 тысяч рублей.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едложение №2"/>
          <p:cNvSpPr txBox="1"/>
          <p:nvPr>
            <p:ph type="ctrTitle"/>
          </p:nvPr>
        </p:nvSpPr>
        <p:spPr>
          <a:xfrm>
            <a:off x="406400" y="6629400"/>
            <a:ext cx="12192000" cy="2705100"/>
          </a:xfrm>
          <a:prstGeom prst="rect">
            <a:avLst/>
          </a:prstGeom>
        </p:spPr>
        <p:txBody>
          <a:bodyPr/>
          <a:lstStyle>
            <a:lvl1pPr defTabSz="537463">
              <a:defRPr sz="15640"/>
            </a:lvl1pPr>
          </a:lstStyle>
          <a:p>
            <a:pPr/>
            <a:r>
              <a:t>Предложение №2</a:t>
            </a:r>
          </a:p>
        </p:txBody>
      </p:sp>
      <p:sp>
        <p:nvSpPr>
          <p:cNvPr id="173" name="Необходимая сумма - 2 млн. 900 тысяч рублей…"/>
          <p:cNvSpPr txBox="1"/>
          <p:nvPr>
            <p:ph type="subTitle" sz="half" idx="1"/>
          </p:nvPr>
        </p:nvSpPr>
        <p:spPr>
          <a:xfrm>
            <a:off x="406400" y="1722306"/>
            <a:ext cx="12192000" cy="3941894"/>
          </a:xfrm>
          <a:prstGeom prst="rect">
            <a:avLst/>
          </a:prstGeom>
        </p:spPr>
        <p:txBody>
          <a:bodyPr/>
          <a:lstStyle/>
          <a:p>
            <a:pPr defTabSz="251206">
              <a:spcBef>
                <a:spcPts val="900"/>
              </a:spcBef>
              <a:defRPr sz="1935"/>
            </a:pPr>
            <a:r>
              <a:t>Необходимая сумма - </a:t>
            </a:r>
            <a:r>
              <a:rPr>
                <a:solidFill>
                  <a:schemeClr val="accent5"/>
                </a:solidFill>
              </a:rPr>
              <a:t>2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млн. 900 тысяч рублей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Срок - </a:t>
            </a:r>
            <a:r>
              <a:rPr>
                <a:solidFill>
                  <a:schemeClr val="accent5"/>
                </a:solidFill>
              </a:rPr>
              <a:t>12 месяцев</a:t>
            </a:r>
            <a:endParaRPr>
              <a:solidFill>
                <a:schemeClr val="accent5"/>
              </a:solidFill>
            </a:endParaRPr>
          </a:p>
          <a:p>
            <a:pPr defTabSz="251206">
              <a:spcBef>
                <a:spcPts val="900"/>
              </a:spcBef>
              <a:defRPr sz="1935"/>
            </a:pPr>
            <a:r>
              <a:t>Процент -</a:t>
            </a:r>
            <a:r>
              <a:rPr>
                <a:solidFill>
                  <a:schemeClr val="accent5"/>
                </a:solidFill>
              </a:rPr>
              <a:t> 2 процента (в месяц) + </a:t>
            </a:r>
            <a:r>
              <a:t>процент от выручки</a:t>
            </a:r>
            <a:r>
              <a:rPr>
                <a:solidFill>
                  <a:schemeClr val="accent5"/>
                </a:solidFill>
              </a:rPr>
              <a:t> (5 %) со всех отчислений по стримминг сервисам на протяжении 12 месяцев (Не включая «дельту»). Каждый месяц выручка может варьироваться и выплаты приходят раз в квартал, но в среднем - популярный или набирающий популярность артист может зарабатывать от 300-1 млн. рублей в месяц с цифровых продаж на стримминг -площадках. 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chemeClr val="accent5"/>
                </a:solidFill>
              </a:rPr>
              <a:t>3 месяца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Примечание - выплаты инвестору производятся каждый месяц по истечению срока «дельты». Договор заключается на 1 год + «дельта» - итого - 15 месяцев. </a:t>
            </a:r>
          </a:p>
          <a:p>
            <a:pPr defTabSz="251206">
              <a:spcBef>
                <a:spcPts val="900"/>
              </a:spcBef>
              <a:defRPr sz="1935">
                <a:solidFill>
                  <a:schemeClr val="accent5"/>
                </a:solidFill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350 тысяч рублей, не включая процент от выручки.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редложение №3"/>
          <p:cNvSpPr txBox="1"/>
          <p:nvPr>
            <p:ph type="ctrTitle"/>
          </p:nvPr>
        </p:nvSpPr>
        <p:spPr>
          <a:xfrm>
            <a:off x="406400" y="6629400"/>
            <a:ext cx="12192000" cy="2705100"/>
          </a:xfrm>
          <a:prstGeom prst="rect">
            <a:avLst/>
          </a:prstGeom>
        </p:spPr>
        <p:txBody>
          <a:bodyPr/>
          <a:lstStyle>
            <a:lvl1pPr defTabSz="537463">
              <a:defRPr sz="15640"/>
            </a:lvl1pPr>
          </a:lstStyle>
          <a:p>
            <a:pPr/>
            <a:r>
              <a:t>Предложение №3</a:t>
            </a:r>
          </a:p>
        </p:txBody>
      </p:sp>
      <p:sp>
        <p:nvSpPr>
          <p:cNvPr id="176" name="Необходимая сумма - 2 млн. 900 тысяч рублей…"/>
          <p:cNvSpPr txBox="1"/>
          <p:nvPr>
            <p:ph type="subTitle" idx="1"/>
          </p:nvPr>
        </p:nvSpPr>
        <p:spPr>
          <a:xfrm>
            <a:off x="406400" y="137302"/>
            <a:ext cx="12192000" cy="5691998"/>
          </a:xfrm>
          <a:prstGeom prst="rect">
            <a:avLst/>
          </a:prstGeom>
        </p:spPr>
        <p:txBody>
          <a:bodyPr/>
          <a:lstStyle/>
          <a:p>
            <a:pPr defTabSz="251206">
              <a:spcBef>
                <a:spcPts val="900"/>
              </a:spcBef>
              <a:defRPr sz="1935"/>
            </a:pPr>
            <a:r>
              <a:t>Необходимая сумма - </a:t>
            </a:r>
            <a:r>
              <a:rPr>
                <a:solidFill>
                  <a:schemeClr val="accent5"/>
                </a:solidFill>
              </a:rPr>
              <a:t>2 млн. 900 тысяч рублей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Срок - </a:t>
            </a:r>
            <a:r>
              <a:rPr>
                <a:solidFill>
                  <a:schemeClr val="accent5"/>
                </a:solidFill>
              </a:rPr>
              <a:t>18 месяцев</a:t>
            </a:r>
            <a:endParaRPr>
              <a:solidFill>
                <a:schemeClr val="accent5"/>
              </a:solidFill>
            </a:endParaRPr>
          </a:p>
          <a:p>
            <a:pPr defTabSz="251206">
              <a:spcBef>
                <a:spcPts val="900"/>
              </a:spcBef>
              <a:defRPr sz="1935"/>
            </a:pPr>
            <a:r>
              <a:t>Процент -</a:t>
            </a:r>
            <a:r>
              <a:rPr>
                <a:solidFill>
                  <a:schemeClr val="accent5"/>
                </a:solidFill>
              </a:rPr>
              <a:t> 1 процент (в месяц) + </a:t>
            </a:r>
            <a:r>
              <a:t>процент от выручки</a:t>
            </a:r>
            <a:r>
              <a:rPr>
                <a:solidFill>
                  <a:schemeClr val="accent5"/>
                </a:solidFill>
              </a:rPr>
              <a:t> (5 %) со всех отчислений по стримминг сервисам на протяжении 18 месяцев (Не включая «дельту»). Каждый месяц выручка может варьироваться и выплаты приходят раз в квартал, но в среднем - популярный или набирающий популярность артист может зарабатывать от 300-1 млн. рублей в месяц от цифровых продаж на стримминг -площадках. </a:t>
            </a:r>
            <a:endParaRPr>
              <a:solidFill>
                <a:schemeClr val="accent5"/>
              </a:solidFill>
            </a:endParaRPr>
          </a:p>
          <a:p>
            <a:pPr defTabSz="251206">
              <a:spcBef>
                <a:spcPts val="900"/>
              </a:spcBef>
              <a:defRPr sz="1935"/>
            </a:pPr>
            <a:r>
              <a:t>Контракт с предприятием на год бесплатных выступлений</a:t>
            </a:r>
            <a:r>
              <a:rPr>
                <a:solidFill>
                  <a:schemeClr val="accent5"/>
                </a:solidFill>
              </a:rPr>
              <a:t> + </a:t>
            </a:r>
            <a:r>
              <a:t>использование «медийности» музыканта</a:t>
            </a:r>
            <a:r>
              <a:rPr>
                <a:solidFill>
                  <a:schemeClr val="accent5"/>
                </a:solidFill>
              </a:rPr>
              <a:t> - например, для рекламы товаров и услуг инвестора. В среднем - уйдет порядка 3-4 месяцев для того, чтобы раскрутить персональную страницу instagram артиста и набрать от 45-100 тысяч живых подписчиков! </a:t>
            </a:r>
            <a:r>
              <a:t>Детали данного пункта будут обсуждаться отдельно (кол-во выступлений, кол-во постов в социальных сетях, брендинг и так далее) 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chemeClr val="accent5"/>
                </a:solidFill>
              </a:rPr>
              <a:t>6 месяцев</a:t>
            </a:r>
          </a:p>
          <a:p>
            <a:pPr defTabSz="251206">
              <a:spcBef>
                <a:spcPts val="900"/>
              </a:spcBef>
              <a:defRPr sz="1935"/>
            </a:pPr>
            <a:r>
              <a:t>Примечание - выплаты инвестору производятся каждый месяц по истечению срока «дельты». </a:t>
            </a:r>
          </a:p>
          <a:p>
            <a:pPr defTabSz="251206">
              <a:spcBef>
                <a:spcPts val="900"/>
              </a:spcBef>
              <a:defRPr sz="1935"/>
            </a:pPr>
          </a:p>
          <a:p>
            <a:pPr defTabSz="251206">
              <a:spcBef>
                <a:spcPts val="900"/>
              </a:spcBef>
              <a:defRPr sz="1935"/>
            </a:pPr>
            <a:r>
              <a:t>Договор заключается на 1,5 года + «дельта» - итого - 24 месяца. </a:t>
            </a:r>
          </a:p>
          <a:p>
            <a:pPr defTabSz="251206">
              <a:spcBef>
                <a:spcPts val="900"/>
              </a:spcBef>
              <a:defRPr sz="1935">
                <a:solidFill>
                  <a:schemeClr val="accent5"/>
                </a:solidFill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350 тысяч рублей, НЕ ВКЛЮЧАЯ ПРОЦЕНТ ОТ ВЫРУЧКИ.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ИМЕЧАНИЯ"/>
          <p:cNvSpPr txBox="1"/>
          <p:nvPr>
            <p:ph type="ctrTitle"/>
          </p:nvPr>
        </p:nvSpPr>
        <p:spPr>
          <a:xfrm>
            <a:off x="406400" y="6629400"/>
            <a:ext cx="12192000" cy="2705100"/>
          </a:xfrm>
          <a:prstGeom prst="rect">
            <a:avLst/>
          </a:prstGeom>
        </p:spPr>
        <p:txBody>
          <a:bodyPr/>
          <a:lstStyle/>
          <a:p>
            <a:pPr/>
            <a:r>
              <a:t>ПРИМЕЧАНИЯ</a:t>
            </a:r>
          </a:p>
        </p:txBody>
      </p:sp>
      <p:sp>
        <p:nvSpPr>
          <p:cNvPr id="179" name="Суммы и сроки могут варьироваться - всё зависит от потребностей инвестора. В среднем потребуется 3 месяца для того, чтобы запустить данный проект.…"/>
          <p:cNvSpPr txBox="1"/>
          <p:nvPr>
            <p:ph type="subTitle" idx="1"/>
          </p:nvPr>
        </p:nvSpPr>
        <p:spPr>
          <a:xfrm>
            <a:off x="406400" y="137302"/>
            <a:ext cx="12192000" cy="5691998"/>
          </a:xfrm>
          <a:prstGeom prst="rect">
            <a:avLst/>
          </a:prstGeom>
        </p:spPr>
        <p:txBody>
          <a:bodyPr/>
          <a:lstStyle/>
          <a:p>
            <a:pPr defTabSz="338835">
              <a:spcBef>
                <a:spcPts val="1300"/>
              </a:spcBef>
              <a:defRPr sz="2609"/>
            </a:pPr>
            <a:r>
              <a:t>Суммы и сроки могут варьироваться - всё зависит от потребностей инвестора. В среднем потребуется 3 месяца для того, чтобы запустить данный проект. </a:t>
            </a:r>
          </a:p>
          <a:p>
            <a:pPr defTabSz="338835">
              <a:spcBef>
                <a:spcPts val="1300"/>
              </a:spcBef>
              <a:defRPr sz="2609"/>
            </a:pPr>
            <a:r>
              <a:t>уже в процессе доведения до финальной стадии готовности находится трэк под рабочим названием«ЛУНА» , а также к нему уже снимается полноценный видео-клип с привлечением команды профессионалов. </a:t>
            </a:r>
          </a:p>
          <a:p>
            <a:pPr defTabSz="338835">
              <a:spcBef>
                <a:spcPts val="1300"/>
              </a:spcBef>
              <a:defRPr sz="2609"/>
            </a:pPr>
            <a:r>
              <a:t>В процессе завершения находится контент-план для социальных сетей и соответственно уже составлен график запуска рекламы у известных блоггеров и музыкальных «каналов». </a:t>
            </a:r>
          </a:p>
          <a:p>
            <a:pPr defTabSz="338835">
              <a:spcBef>
                <a:spcPts val="1300"/>
              </a:spcBef>
              <a:defRPr sz="2609">
                <a:solidFill>
                  <a:srgbClr val="838787"/>
                </a:solidFill>
              </a:defRPr>
            </a:pPr>
            <a:r>
              <a:t>при самом идеальном стечении дел - мы (как команда) очень хотели бы выйти на контакт с крупными лэйблами и дистрибьютивными площадками - например, UNIversal music russia/sony music и так далее, для того, чтобы иметь доступ к музыкальным витринам и соответственно тратить еще меньше времени и ресурсов на раскрутку своего бренда.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