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Nunito"/>
      <p:regular r:id="rId32"/>
      <p:bold r:id="rId33"/>
      <p:italic r:id="rId34"/>
      <p:boldItalic r:id="rId35"/>
    </p:embeddedFont>
    <p:embeddedFont>
      <p:font typeface="Montserrat"/>
      <p:regular r:id="rId36"/>
      <p:bold r:id="rId37"/>
      <p:italic r:id="rId38"/>
      <p:boldItalic r:id="rId39"/>
    </p:embeddedFont>
    <p:embeddedFont>
      <p:font typeface="Lato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ato-regular.fntdata"/><Relationship Id="rId20" Type="http://schemas.openxmlformats.org/officeDocument/2006/relationships/slide" Target="slides/slide15.xml"/><Relationship Id="rId42" Type="http://schemas.openxmlformats.org/officeDocument/2006/relationships/font" Target="fonts/Lato-italic.fntdata"/><Relationship Id="rId41" Type="http://schemas.openxmlformats.org/officeDocument/2006/relationships/font" Target="fonts/Lato-bold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font" Target="fonts/Lato-bold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Nunito-bold.fntdata"/><Relationship Id="rId10" Type="http://schemas.openxmlformats.org/officeDocument/2006/relationships/slide" Target="slides/slide5.xml"/><Relationship Id="rId32" Type="http://schemas.openxmlformats.org/officeDocument/2006/relationships/font" Target="fonts/Nunito-regular.fntdata"/><Relationship Id="rId13" Type="http://schemas.openxmlformats.org/officeDocument/2006/relationships/slide" Target="slides/slide8.xml"/><Relationship Id="rId35" Type="http://schemas.openxmlformats.org/officeDocument/2006/relationships/font" Target="fonts/Nunito-boldItalic.fntdata"/><Relationship Id="rId12" Type="http://schemas.openxmlformats.org/officeDocument/2006/relationships/slide" Target="slides/slide7.xml"/><Relationship Id="rId34" Type="http://schemas.openxmlformats.org/officeDocument/2006/relationships/font" Target="fonts/Nunito-italic.fntdata"/><Relationship Id="rId15" Type="http://schemas.openxmlformats.org/officeDocument/2006/relationships/slide" Target="slides/slide10.xml"/><Relationship Id="rId37" Type="http://schemas.openxmlformats.org/officeDocument/2006/relationships/font" Target="fonts/Montserrat-bold.fntdata"/><Relationship Id="rId14" Type="http://schemas.openxmlformats.org/officeDocument/2006/relationships/slide" Target="slides/slide9.xml"/><Relationship Id="rId36" Type="http://schemas.openxmlformats.org/officeDocument/2006/relationships/font" Target="fonts/Montserrat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bold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997fa4d64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997fa4d64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997fa4d64_3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e997fa4d64_3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e997fa4d64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e997fa4d64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997fa4d64_3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e997fa4d64_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e997fa4d64_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e997fa4d64_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e997fa4d64_3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e997fa4d64_3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e997fa4d64_3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e997fa4d64_3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997fa4d64_3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997fa4d64_3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e997fa4d64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e997fa4d64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e997fa4d64_3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e997fa4d64_3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997fa4d64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997fa4d64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e997fa4d64_3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e997fa4d64_3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e997fa4d64_3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e997fa4d64_3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e997fa4d64_3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e997fa4d64_3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997fa4d64_3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e997fa4d64_3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e997fa4d64_3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e997fa4d64_3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e997fa4d64_3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e997fa4d64_3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997fa4d64_3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e997fa4d64_3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997fa4d64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997fa4d64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997fa4d64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997fa4d64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997fa4d64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e997fa4d64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997fa4d64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e997fa4d64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997fa4d64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997fa4d64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997fa4d64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997fa4d64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e997fa4d6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e997fa4d6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rgbClr val="E596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rgbClr val="F2C94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Font typeface="Nunito"/>
              <a:buNone/>
              <a:defRPr sz="4000"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Nunito"/>
              <a:buNone/>
              <a:defRPr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5" name="Google Shape;105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3" name="Google Shape;123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4" name="Google Shape;124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Nunito"/>
              <a:buNone/>
              <a:defRPr sz="2400"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■"/>
              <a:defRPr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■"/>
              <a:defRPr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Font typeface="Nunito"/>
              <a:buChar char="■"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44" name="Google Shape;4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45" name="Google Shape;4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7450" y="268200"/>
            <a:ext cx="805875" cy="116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8" name="Google Shape;48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" name="Google Shape;50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1" name="Google Shape;51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6" name="Google Shape;56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Google Shape;58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9" name="Google Shape;5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2" name="Google Shape;62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Google Shape;64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69" name="Google Shape;69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" name="Google Shape;87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1" name="Google Shape;91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4" name="Google Shape;94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5" name="Google Shape;95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99" name="Google Shape;99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2" name="Google Shape;10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/>
          <p:nvPr>
            <p:ph type="ctrTitle"/>
          </p:nvPr>
        </p:nvSpPr>
        <p:spPr>
          <a:xfrm>
            <a:off x="3431300" y="1888125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Бизнес план игрового проекта</a:t>
            </a:r>
            <a:endParaRPr/>
          </a:p>
        </p:txBody>
      </p:sp>
      <p:sp>
        <p:nvSpPr>
          <p:cNvPr id="133" name="Google Shape;133;p13"/>
          <p:cNvSpPr txBox="1"/>
          <p:nvPr>
            <p:ph idx="1" type="subTitle"/>
          </p:nvPr>
        </p:nvSpPr>
        <p:spPr>
          <a:xfrm>
            <a:off x="5337975" y="4595200"/>
            <a:ext cx="3470700" cy="5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epic-gtarp.com 2021</a:t>
            </a:r>
            <a:endParaRPr sz="1000"/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496" y="378725"/>
            <a:ext cx="2678100" cy="113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Приблизительный доход конкурентов:</a:t>
            </a:r>
            <a:endParaRPr/>
          </a:p>
        </p:txBody>
      </p:sp>
      <p:sp>
        <p:nvSpPr>
          <p:cNvPr id="193" name="Google Shape;193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Рассмотрим приблизительный доход проектов, приведенных выше.</a:t>
            </a:r>
            <a:br>
              <a:rPr lang="ru"/>
            </a:br>
            <a:br>
              <a:rPr lang="ru"/>
            </a:br>
            <a:r>
              <a:rPr lang="ru"/>
              <a:t>GTA5RP - имеет 10 серверов, на каждом из котором играет около 10.000 </a:t>
            </a:r>
            <a:r>
              <a:rPr lang="ru"/>
              <a:t>активных игро</a:t>
            </a:r>
            <a:r>
              <a:rPr lang="ru"/>
              <a:t>ков </a:t>
            </a:r>
            <a:br>
              <a:rPr lang="ru"/>
            </a:br>
            <a:r>
              <a:rPr lang="ru"/>
              <a:t>(</a:t>
            </a:r>
            <a:r>
              <a:rPr lang="ru"/>
              <a:t> постоянный онлайн 1000-1700ч.). Если считать, что каждый игрок приносит проекту около 420 рублей в месяц, то </a:t>
            </a:r>
            <a:r>
              <a:rPr lang="ru"/>
              <a:t>получится</a:t>
            </a:r>
            <a:r>
              <a:rPr lang="ru"/>
              <a:t> сумма в 42.000.000 рублей грязного дохода.</a:t>
            </a:r>
            <a:br>
              <a:rPr lang="ru"/>
            </a:br>
            <a:br>
              <a:rPr lang="ru"/>
            </a:br>
            <a:r>
              <a:rPr lang="ru"/>
              <a:t>Majestic RP - имеет 4 сервера, на каждом из которых играет около 6.000 </a:t>
            </a:r>
            <a:r>
              <a:rPr lang="ru"/>
              <a:t>активных игроков</a:t>
            </a:r>
            <a:r>
              <a:rPr lang="ru"/>
              <a:t>( онлайн 600-1100ч.). В среднем каждый игрок приносит проекту те же 420 рублей, исходя из этого получается сумма в 10.080.000 рублей грязного дохода.</a:t>
            </a:r>
            <a:br>
              <a:rPr lang="ru"/>
            </a:br>
            <a:br>
              <a:rPr lang="ru"/>
            </a:br>
            <a:r>
              <a:rPr lang="ru"/>
              <a:t>Grand RP - 2 СНГ сервера, 6000 активных игроков на каждом, сумма в 5.040.000 </a:t>
            </a:r>
            <a:r>
              <a:rPr lang="ru"/>
              <a:t>рублей </a:t>
            </a:r>
            <a:r>
              <a:rPr lang="ru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Radmir RP - </a:t>
            </a:r>
            <a:r>
              <a:rPr lang="ru"/>
              <a:t>2 сервера, 5000 активных игроков на каждом, сумма в 4.200.000 рублей 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Arizona GTA5 - 1 сервер, 4500 активных игроков, сумма в 1.890.000 рублей 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Наш продукт</a:t>
            </a:r>
            <a:endParaRPr/>
          </a:p>
        </p:txBody>
      </p:sp>
      <p:sp>
        <p:nvSpPr>
          <p:cNvPr id="199" name="Google Shape;199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Мы позиционируем себя как проект от игроков - игрокам. Многие участники нашей команды сами долгое время играли на подобных проектах и мы по себе знаем все плюсы и минусы. Основная задача по реализации игрового мода - это реализовать комфортный и </a:t>
            </a:r>
            <a:r>
              <a:rPr lang="ru"/>
              <a:t>интересный</a:t>
            </a:r>
            <a:r>
              <a:rPr lang="ru"/>
              <a:t> геймплей, дать игроку неограниченные возможности игры. Многие системы, которые мы уже реализовали - наше </a:t>
            </a:r>
            <a:r>
              <a:rPr lang="ru"/>
              <a:t>комьюнити</a:t>
            </a:r>
            <a:r>
              <a:rPr lang="ru"/>
              <a:t> оценило положительно. Мы </a:t>
            </a:r>
            <a:r>
              <a:rPr lang="ru"/>
              <a:t>прислушиваемся</a:t>
            </a:r>
            <a:r>
              <a:rPr lang="ru"/>
              <a:t> к мнению каждого будущего игрока и </a:t>
            </a:r>
            <a:r>
              <a:rPr lang="ru"/>
              <a:t>стараемся</a:t>
            </a:r>
            <a:r>
              <a:rPr lang="ru"/>
              <a:t> найти оптимальный и сбалансированный способ реализации.</a:t>
            </a:r>
            <a:br>
              <a:rPr lang="ru"/>
            </a:br>
            <a:br>
              <a:rPr lang="ru"/>
            </a:br>
            <a:r>
              <a:rPr lang="ru"/>
              <a:t>Наши </a:t>
            </a:r>
            <a:r>
              <a:rPr lang="ru"/>
              <a:t>преимущества</a:t>
            </a:r>
            <a:r>
              <a:rPr lang="ru"/>
              <a:t>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Множество новых игровых механик и систем.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Высокий уровень модерирования игрового процесса.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Мы делаем то, во что сами бы с удовольствием играли.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05" name="Google Shape;205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Геймплей:</a:t>
            </a:r>
            <a:br>
              <a:rPr lang="ru"/>
            </a:br>
            <a:br>
              <a:rPr lang="ru"/>
            </a:br>
            <a:r>
              <a:rPr lang="ru"/>
              <a:t>Конечный продукт – эмоциональное удовлетворение пользователя.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Цель игры – при минимальных трудозатратах игрока принести ему большие эмоциональные награды.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ru"/>
            </a:br>
            <a:r>
              <a:rPr lang="ru"/>
              <a:t>Эмоции идут рука об руку с выработкой условных рефлексов: повторение одной и той же эмоции, появляющейся в связи с определенным событием или объектом, со временем превращается в эмоциональную предрасположенность к этому событию. «Игривое» расположение духа, которое мы хотим вызвать у игрока – долгосрочное последствие эмоций, испытанных во время игры. Игра должна вызывать у игрока положительные эмоции.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Это достигается, например, поощрением, когда мы постоянно «следим» за достижениями игрока и награждаем его даже за кажущуюся мелочь. Во вторых это приятное удивление, когда вместе со стандартными поощрениями получаешь неожиданный бонус в виде интересной новой вещи или неожиданными игровыми возможностями.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Это все достигается через замысловатый инновационный геймплей, который создает эмоциональное вовлечение игрока, т.е. самовыражение через коммуникацию. Для социальных игроков знание их текущего статуса и прогресса в игре (осознание собственной крутости) не менее важно, чем знание своей следующей внутриигровой цели и методов ее достижения.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11" name="Google Shape;211;p2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 </a:t>
            </a:r>
            <a:r>
              <a:rPr lang="ru"/>
              <a:t>реализации</a:t>
            </a:r>
            <a:r>
              <a:rPr lang="ru"/>
              <a:t> </a:t>
            </a:r>
            <a:r>
              <a:rPr lang="ru"/>
              <a:t>геймплея мы руководствуемся механизмом взаимодействия игроков между собой. Каждый игрок создает своего собственного персонажа, определяет ему жизненную роль и придерживается ее весь период своей игры. Знакомиться с людьми, устраивается на разнообразные работы  от мусорщика до главы штата Америки. Заводит друзей и строит семью. Все игровые механики завязаны на реальных взаимоотношениях между людьми, каждый шаг игрока будет связывать его с другим игроком, где им нужно отыграть свою роль в игровом мире. Рассмотрим несколько вариантов реализации: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Игрок создал персонажа преступного мира, он изначально определил что его персонаж будет преступником в игровом мире и примкнул к уже созданной преступной организации на территории игрового штата, организация насчитывает сотни игроков, каждый из которых отыгрывает свою роль преступного мира. Кто-то отыгрывает роль преступного лидера, кто-то рекрутера, а кто то просто грабит мирных граждан. Каждый их них взаимодействует между собой, лидер отдает приказы и контролирует процесс криминальной деятельности, рекрутер вербует новых членов организации, а грабитель - грабит других игроков.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17" name="Google Shape;217;p2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 другой стороны игрок создает персонажа и закладывает в него </a:t>
            </a:r>
            <a:r>
              <a:rPr lang="ru"/>
              <a:t>законопослушную</a:t>
            </a:r>
            <a:r>
              <a:rPr lang="ru"/>
              <a:t> основу, заканчивает полицейскую академию, поступает на службу в полицейский департамент и защищает мирных граждан от </a:t>
            </a:r>
            <a:r>
              <a:rPr lang="ru"/>
              <a:t>преступной</a:t>
            </a:r>
            <a:r>
              <a:rPr lang="ru"/>
              <a:t> и незаконной деятельности.</a:t>
            </a:r>
            <a:br>
              <a:rPr lang="ru"/>
            </a:br>
            <a:r>
              <a:rPr lang="ru"/>
              <a:t>В этой организации так же есть лидер, который контролирует весь ее процесс работы, рекрутеры, которые </a:t>
            </a:r>
            <a:r>
              <a:rPr lang="ru"/>
              <a:t>набирают</a:t>
            </a:r>
            <a:r>
              <a:rPr lang="ru"/>
              <a:t> других игроков на службу, есть офицеры которые охраняют </a:t>
            </a:r>
            <a:r>
              <a:rPr lang="ru"/>
              <a:t>правопорядок</a:t>
            </a:r>
            <a:r>
              <a:rPr lang="ru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Два представленных игрока, множество раз буду </a:t>
            </a:r>
            <a:r>
              <a:rPr lang="ru"/>
              <a:t>пересекаться</a:t>
            </a:r>
            <a:r>
              <a:rPr lang="ru"/>
              <a:t> в игровом мире в разнообразных ситуациях.</a:t>
            </a: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23" name="Google Shape;223;p2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Социальность — игра должна быть полностью социальной, то есть эдакий синглплеер с использованием друзей как дополнительного ресурса, что значит общение и взаимодействие с друзьями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1.1. Приглашение в игру, от которого невозможно отказаться (не буквально, конечно)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1.2. Онлайн- и оффлайн-друзья (или члены группы по интересам) — игровые семьи и группы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1.3. Отношения. Игра должна поддерживать игроков-друзей и поощрять. Помог другу – получи монетку, привел друга – держи две. Женился на друге внутри игры – держи еще пять!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1.4. Соревновательный элемент игры – всегда хочется быть «круче друзей»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1.5. Намеренно не слишком серьезные («легкомысленные») средства для общения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1.6. Обмен вещей — структурированная форма социальных отношений, присущая людям с древнейших времен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29" name="Google Shape;229;p2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Спонтанность — способность активно действовать под влиянием внутренних побуждений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1.1 «Казуальный» геймплей (случайный, скоротечный, менее требовательный к затратам сил на игру) и исследование мира (в один-два клика) – позволяет привлечь в игру максимально большое количество игроков из разной аудитории. Нужно четко выдерживать границу – пользователь пришел поглядеть игру, а не поиграть! Если в ней все просто, он задержится поиграть. Если в ней все сложно, он уйдет из игры.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1.2 Постоянно усложняющийся гемплей, чтобы как можно дольше удержать платящих игроков;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1.3 Притяжение и привыкание. Игра должна быть построена таким образом, чтобы привлекать игрока и заставлять его постоянно заходить в игру. Как варианты это поощрение при входе или элемент потери (нажитое имущество могут укпасть).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1.4 Бесконечность игры – у игры не должно быть конца.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1.5 Кастомизация — чем больше игрок изменит своего персонажа/мир «под себя» (инвестирует время и силы), тем сложнее ему будет уйти.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35" name="Google Shape;235;p2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Символическая осязаемость – способность игры быть воспринятой пользователем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1.1 </a:t>
            </a:r>
            <a:r>
              <a:rPr lang="ru"/>
              <a:t>Приобретение</a:t>
            </a:r>
            <a:r>
              <a:rPr lang="ru"/>
              <a:t> игрового имущества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1.2 Игровые награды, которыми можно поделиться (которые можно подарить)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1.3 Символические действия, вроде кнопки «выпить с игроком на брудершафт», «чмокнуть игрока в щечку»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  <p:sp>
        <p:nvSpPr>
          <p:cNvPr id="241" name="Google Shape;241;p3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Качество исполнения: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ru"/>
            </a:br>
            <a:r>
              <a:rPr lang="ru"/>
              <a:t>Здесь больше подразумеваются графика, музыкальное сопровождение, внутренний баланс и стабильность работы приложения. Нужно заранее все продумать и запустив игру заботиться о пользователе, не допуская падения серверов.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Бизнес модель</a:t>
            </a:r>
            <a:endParaRPr/>
          </a:p>
        </p:txBody>
      </p:sp>
      <p:sp>
        <p:nvSpPr>
          <p:cNvPr id="247" name="Google Shape;247;p3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Бизнес модель</a:t>
            </a:r>
            <a:r>
              <a:rPr lang="ru"/>
              <a:t> – free-to-play: играть можно бесплатно, но за дополнительные преимущества  — игрокам нужно платить.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/>
              <a:t>Основной товар</a:t>
            </a:r>
            <a:r>
              <a:rPr lang="ru"/>
              <a:t> – виртуальные товары, дающие преимущества в игре.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К примеру, игрок запускает игру. И делает коварный первый клик. Потом вникает в суть. Но что это? Тридцать минут минули. Дальше игра замедляет свое развитие, игроку нужны материальные ценности для комфортный игры, автомобиль, недвижимость, элементы одежды и т.д. В этот момент и наступает </a:t>
            </a:r>
            <a:r>
              <a:rPr lang="ru"/>
              <a:t>желание</a:t>
            </a:r>
            <a:r>
              <a:rPr lang="ru"/>
              <a:t> приобрести себе немного внутриигрового имущества. И вот игрок уже покупает внутриигровую валюту, чтобы ускорить свое развитие.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проекте EPIC-GTARP.COM</a:t>
            </a:r>
            <a:endParaRPr/>
          </a:p>
        </p:txBody>
      </p:sp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EPIC Role-Play - это игровой проект на платформе </a:t>
            </a:r>
            <a:r>
              <a:rPr lang="ru"/>
              <a:t>Grand Theft Auto V, с ролевым режимом игры. Каждый игрок, создает своего собственного уникального персонажа и отыгрывает его роль по мотивам реальной жизни. Строит карьеру, завоевывает уважение, </a:t>
            </a:r>
            <a:r>
              <a:rPr lang="ru"/>
              <a:t>развивается и </a:t>
            </a:r>
            <a:r>
              <a:rPr lang="ru"/>
              <a:t>взаимодействует с другими игроками. </a:t>
            </a:r>
            <a:br>
              <a:rPr lang="ru"/>
            </a:br>
            <a:br>
              <a:rPr lang="ru"/>
            </a:br>
            <a:r>
              <a:rPr lang="ru"/>
              <a:t>Главная цель проекта - это создать сбалансированный игровой мод, который позволит погрузиться в ролевой режим любому игроку и </a:t>
            </a:r>
            <a:r>
              <a:rPr lang="ru"/>
              <a:t>воплотить</a:t>
            </a:r>
            <a:r>
              <a:rPr lang="ru"/>
              <a:t> свои идеи без каких либо ограничений и собрать вместе тысячи игроков.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Издержки</a:t>
            </a:r>
            <a:endParaRPr/>
          </a:p>
        </p:txBody>
      </p:sp>
      <p:sp>
        <p:nvSpPr>
          <p:cNvPr id="253" name="Google Shape;253;p3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разработку и запуск </a:t>
            </a:r>
            <a:r>
              <a:rPr lang="ru"/>
              <a:t>потребуется</a:t>
            </a:r>
            <a:r>
              <a:rPr lang="ru"/>
              <a:t> еще 3 месяца. Расчет проводился на основе </a:t>
            </a:r>
            <a:r>
              <a:rPr lang="ru"/>
              <a:t>технического</a:t>
            </a:r>
            <a:r>
              <a:rPr lang="ru"/>
              <a:t> задания.</a:t>
            </a:r>
            <a:br>
              <a:rPr lang="ru"/>
            </a:br>
            <a:r>
              <a:rPr lang="ru"/>
              <a:t>Основные затраты: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Оплата труда команды проекта.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Аренда серверного оборудования.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Покупка готовых моделей и систем.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Маркетинг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Команда</a:t>
            </a:r>
            <a:endParaRPr/>
          </a:p>
        </p:txBody>
      </p:sp>
      <p:sp>
        <p:nvSpPr>
          <p:cNvPr id="259" name="Google Shape;259;p3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Руководитель проекта:</a:t>
            </a:r>
            <a:endParaRPr/>
          </a:p>
          <a:p>
            <a:pPr indent="-292576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Общее руководство </a:t>
            </a:r>
            <a:r>
              <a:rPr lang="ru"/>
              <a:t>проекта</a:t>
            </a:r>
            <a:r>
              <a:rPr lang="ru"/>
              <a:t>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Осуществление руководства финансовой и хозяйственной деятельностью </a:t>
            </a:r>
            <a:r>
              <a:rPr lang="ru"/>
              <a:t>проекта</a:t>
            </a:r>
            <a:r>
              <a:rPr lang="ru"/>
              <a:t>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Организация работы и эффективного взаимодействия всех работников.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Разработка стратегии развития проекта.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Гейм дизайнер:</a:t>
            </a:r>
            <a:endParaRPr/>
          </a:p>
          <a:p>
            <a:pPr indent="-292576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Разработка и ведение концепт и дизайн документации.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Написание технических заданий для программистов.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Подбор референсов и постановка задач дизайнеру.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Проработка игровых механик.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Мониторинг рынка, поиск новых способов и приемов монетизации.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Нахождение оптимального баланса в игре, ценообразование.</a:t>
            </a:r>
            <a:endParaRPr/>
          </a:p>
          <a:p>
            <a:pPr indent="-29257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Мониторинг игровой экономики, принятие решений на основе статистических данных.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Команда</a:t>
            </a:r>
            <a:endParaRPr/>
          </a:p>
        </p:txBody>
      </p:sp>
      <p:sp>
        <p:nvSpPr>
          <p:cNvPr id="265" name="Google Shape;265;p3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Разработчики</a:t>
            </a:r>
            <a:r>
              <a:rPr lang="ru"/>
              <a:t>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Разработка клиентской и серверной части игрового мода по техническому заданию.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Поддержка игрового мода и оборудования.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Дизайнер: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Создание дизайна игровых систем по </a:t>
            </a:r>
            <a:r>
              <a:rPr lang="ru"/>
              <a:t>техническому</a:t>
            </a:r>
            <a:r>
              <a:rPr lang="ru"/>
              <a:t> заданию.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Реализация UI составляющей дизайна.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3D разработчик: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Разработка зрительного игрового контента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Команда</a:t>
            </a:r>
            <a:endParaRPr/>
          </a:p>
        </p:txBody>
      </p:sp>
      <p:sp>
        <p:nvSpPr>
          <p:cNvPr id="271" name="Google Shape;271;p3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Куратор администрации и администрация: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Создание правил игрового процесса и </a:t>
            </a:r>
            <a:r>
              <a:rPr lang="ru"/>
              <a:t>контроль</a:t>
            </a:r>
            <a:r>
              <a:rPr lang="ru"/>
              <a:t> их соблюдения.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Техническая</a:t>
            </a:r>
            <a:r>
              <a:rPr lang="ru"/>
              <a:t> поддержка игроков.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ru"/>
              <a:t>Модерирование игрового процесса.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Вложения</a:t>
            </a:r>
            <a:endParaRPr/>
          </a:p>
        </p:txBody>
      </p:sp>
      <p:sp>
        <p:nvSpPr>
          <p:cNvPr id="277" name="Google Shape;277;p3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данный момент команда проекта насчитывает 10 человек.</a:t>
            </a:r>
            <a:br>
              <a:rPr lang="ru"/>
            </a:br>
            <a:r>
              <a:rPr lang="ru"/>
              <a:t>С фондом оплаты труда в $5.200 в месяц.</a:t>
            </a:r>
            <a:br>
              <a:rPr lang="ru"/>
            </a:br>
            <a:r>
              <a:rPr lang="ru"/>
              <a:t>Аренда серверного оборудования $500 в месяц.</a:t>
            </a:r>
            <a:br>
              <a:rPr lang="ru"/>
            </a:br>
            <a:r>
              <a:rPr lang="ru"/>
              <a:t>Покупка </a:t>
            </a:r>
            <a:r>
              <a:rPr lang="ru"/>
              <a:t>готового</a:t>
            </a:r>
            <a:r>
              <a:rPr lang="ru"/>
              <a:t> контента +- $1000 в месяц.</a:t>
            </a:r>
            <a:br>
              <a:rPr lang="ru"/>
            </a:br>
            <a:r>
              <a:rPr lang="ru"/>
              <a:t>Маркетинг: на стадии разработки $1000 в месяц, на открытие  $7000.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Исходя из плана разработки в 3 месяца, итоговая сумма $30.100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Риски</a:t>
            </a:r>
            <a:endParaRPr/>
          </a:p>
        </p:txBody>
      </p:sp>
      <p:sp>
        <p:nvSpPr>
          <p:cNvPr id="283" name="Google Shape;283;p3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Самый главный риск “А что если не выстрелит?”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Если смотреть на опыт наших конкурентов, все проекты с хорошей кодовой базой и реализацией сейчас имеют хороший онлайн, а следовательно и доход.</a:t>
            </a:r>
            <a:br>
              <a:rPr lang="ru"/>
            </a:br>
            <a:br>
              <a:rPr lang="ru"/>
            </a:br>
            <a:r>
              <a:rPr lang="ru"/>
              <a:t>Мы команда опытных разработчиков, у многих из команды за спиной не один реализованный успешный проект. Что позволяет нам реализовать действительно достойный продукт.</a:t>
            </a:r>
            <a:r>
              <a:rPr lang="ru"/>
              <a:t> </a:t>
            </a:r>
            <a:br>
              <a:rPr lang="ru"/>
            </a:br>
            <a:br>
              <a:rPr lang="ru"/>
            </a:br>
            <a:r>
              <a:rPr lang="ru"/>
              <a:t>На данный момент с минимальными вложениями в маркетинг, за нами уже следит около 1000 активной аудитории и ждет выхода проекта в свет.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Окупаемость</a:t>
            </a:r>
            <a:endParaRPr/>
          </a:p>
        </p:txBody>
      </p:sp>
      <p:sp>
        <p:nvSpPr>
          <p:cNvPr id="289" name="Google Shape;289;p3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Полная окупаемость проекта, с </a:t>
            </a:r>
            <a:r>
              <a:rPr lang="ru"/>
              <a:t>предложенными</a:t>
            </a:r>
            <a:r>
              <a:rPr lang="ru"/>
              <a:t> вложениями </a:t>
            </a:r>
            <a:r>
              <a:rPr lang="ru"/>
              <a:t>планируется</a:t>
            </a:r>
            <a:r>
              <a:rPr lang="ru"/>
              <a:t> за 6 месяцев активной работы.</a:t>
            </a:r>
            <a:br>
              <a:rPr lang="ru"/>
            </a:br>
            <a:r>
              <a:rPr lang="ru"/>
              <a:t>С возможностью полностью автономной самоподдержки.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История создания проекта</a:t>
            </a:r>
            <a:endParaRPr/>
          </a:p>
        </p:txBody>
      </p:sp>
      <p:sp>
        <p:nvSpPr>
          <p:cNvPr id="146" name="Google Shape;146;p15"/>
          <p:cNvSpPr txBox="1"/>
          <p:nvPr>
            <p:ph idx="1" type="body"/>
          </p:nvPr>
        </p:nvSpPr>
        <p:spPr>
          <a:xfrm>
            <a:off x="1297500" y="1116150"/>
            <a:ext cx="7140000" cy="37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Проект был создан в конце 2020  года, командой </a:t>
            </a:r>
            <a:r>
              <a:rPr lang="ru" sz="1200"/>
              <a:t>единомышленников. Мотивом создания послужило - отсутствие достойного проекта на на данной платформе.</a:t>
            </a:r>
            <a:br>
              <a:rPr lang="ru" sz="1200"/>
            </a:br>
            <a:r>
              <a:rPr lang="ru" sz="1200"/>
              <a:t>В декабре 2020 года была сформирована команда проекта в составе: </a:t>
            </a:r>
            <a:endParaRPr sz="1200"/>
          </a:p>
          <a:p>
            <a:pPr indent="-29908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руководителя проекта,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game дизайнер,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главный разработчик,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куратор администрации.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/>
              <a:t>Активная разработка была начата в начале 2021 года и продолжается по настоящее время.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/>
              <a:t>За время разработки команда была увеличена с 4х человек до 10, и включает в себя: </a:t>
            </a:r>
            <a:endParaRPr sz="1200"/>
          </a:p>
          <a:p>
            <a:pPr indent="-29908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руководителя проекта,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game дизайнера,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куратора администрации,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отдел back-end разработки (1 ч.),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отдел front-end разработки (2 ч.), 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Дизайнера</a:t>
            </a:r>
            <a:endParaRPr sz="1200"/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1200"/>
              <a:t>отдел 3D разработки (3 ч.)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Имеющиеся наработки</a:t>
            </a:r>
            <a:endParaRPr/>
          </a:p>
        </p:txBody>
      </p:sp>
      <p:sp>
        <p:nvSpPr>
          <p:cNvPr id="152" name="Google Shape;152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данный момент командой проекта было сделано </a:t>
            </a:r>
            <a:r>
              <a:rPr lang="ru"/>
              <a:t>большинство</a:t>
            </a:r>
            <a:r>
              <a:rPr lang="ru"/>
              <a:t> игровых систем.</a:t>
            </a:r>
            <a:br>
              <a:rPr lang="ru"/>
            </a:br>
            <a:r>
              <a:rPr lang="ru"/>
              <a:t>front-end часть проекта находится на 70% готовности для полноценного запуска.</a:t>
            </a:r>
            <a:br>
              <a:rPr lang="ru"/>
            </a:br>
            <a:r>
              <a:rPr lang="ru"/>
              <a:t>back-end часть проекта находится на 10% готовности </a:t>
            </a:r>
            <a:r>
              <a:rPr lang="ru"/>
              <a:t>для полноценного запуска.</a:t>
            </a:r>
            <a:br>
              <a:rPr lang="ru"/>
            </a:br>
            <a:r>
              <a:rPr lang="ru"/>
              <a:t>Готова большая часть игровых интерьеров и автомобильного транспорта, моделей одежды и аксессуаров игровых персонажей.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 июле месяце был проведен закрытый бета тест игрового мода, в котором приняло участие более 100 игроков. были выявлены ошибки и недоработки, которые были устранены.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br>
              <a:rPr lang="ru"/>
            </a:br>
            <a:r>
              <a:rPr lang="ru"/>
              <a:t>Введение:</a:t>
            </a:r>
            <a:endParaRPr/>
          </a:p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С античных времен одной из ярких иллюстраций нужд и желаний человека является древнеримская концепция «хлеба и зрелищ». Причем «зрелища» можно трактовать в более широком смысле — как вообще «развлечения». Хотим мы того или нет, но после еды и секса развлечения — это, пожалуй, главное, что заботит среднего потребителя любой расы и национальности. Поэтому индустрия развлечений давно представляет собой разносторонний и прекрасно работающий бизнес. В интернете одним из самых заметных ее ответвлений являются игры: казуальные, браузерные, игры в социальных сетях и тому подобное. В масштабах планеты сейчас это уже миллиарды долларов годового оборота.</a:t>
            </a:r>
            <a:br>
              <a:rPr lang="ru"/>
            </a:br>
            <a:br>
              <a:rPr lang="ru"/>
            </a:br>
            <a:br>
              <a:rPr lang="ru"/>
            </a:b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br>
              <a:rPr lang="ru"/>
            </a:br>
            <a:r>
              <a:rPr lang="ru"/>
              <a:t>Возможности рынка: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Интернет рынок в мире сейчас достаточно развит, в 2020 году количество пользователей рунета достигло 95 млн человек. Доля пользователей Интернета в стране в среднем составляет: 92% в категории 12-24 года, 76% в населении 25-44 лет, 25% в населении от 45 лет и более.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ru"/>
            </a:br>
            <a:r>
              <a:rPr lang="ru"/>
              <a:t>Объем российского рынка компьютерных и видеоигр (включая игры на ПК, консольные, казуальные игры, киберспорт и рекламу) по итогам 2020 года достиг $2,17 млрд.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Расходы россиян на такие услуги в 2020 году составили $4,6 млн, а в последующие годы они будут увеличиваться на 94% в год, тогда как весь игровой рынок РФ — лишь на 5,6%.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br>
              <a:rPr lang="ru"/>
            </a:br>
            <a:r>
              <a:rPr lang="ru"/>
              <a:t>Конкуренты: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данный момент в сфере игровых проектов данной платформы в СНГ сегменте, представлено множество проектов, но всего несколько имеют стабильный онлайн игроков.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Из крупных проектов можно выделить проект  GTA5RP.COM (ragemp), самый крупный в мире проект в данной сфере, был открыт в сентябре 2019 года.</a:t>
            </a:r>
            <a:br>
              <a:rPr lang="ru"/>
            </a:br>
            <a:r>
              <a:rPr lang="ru"/>
              <a:t>Еще один русский проект Majestic Role-Play, был открыт в феврале 2020 года.</a:t>
            </a:r>
            <a:br>
              <a:rPr lang="ru"/>
            </a:br>
            <a:r>
              <a:rPr lang="ru"/>
              <a:t>Radmir Role-Play, открыт в марте 2020 года.</a:t>
            </a:r>
            <a:br>
              <a:rPr lang="ru"/>
            </a:br>
            <a:r>
              <a:rPr lang="ru"/>
              <a:t>Arizona GTA5, открыт в ноябре 2020 года.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Конкуренты: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0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6875" y="1374850"/>
            <a:ext cx="5710251" cy="340102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0"/>
          <p:cNvSpPr txBox="1"/>
          <p:nvPr/>
        </p:nvSpPr>
        <p:spPr>
          <a:xfrm>
            <a:off x="2589200" y="2219350"/>
            <a:ext cx="60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15.250</a:t>
            </a:r>
            <a:endParaRPr b="1" sz="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8" name="Google Shape;178;p20"/>
          <p:cNvSpPr txBox="1"/>
          <p:nvPr/>
        </p:nvSpPr>
        <p:spPr>
          <a:xfrm>
            <a:off x="3516275" y="3579100"/>
            <a:ext cx="60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4.273</a:t>
            </a:r>
            <a:endParaRPr b="1" sz="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4464275" y="3850125"/>
            <a:ext cx="60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.016</a:t>
            </a:r>
            <a:endParaRPr b="1" sz="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5384375" y="3886900"/>
            <a:ext cx="60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.834</a:t>
            </a:r>
            <a:endParaRPr b="1" sz="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1" name="Google Shape;181;p20"/>
          <p:cNvSpPr txBox="1"/>
          <p:nvPr/>
        </p:nvSpPr>
        <p:spPr>
          <a:xfrm>
            <a:off x="6325417" y="3962525"/>
            <a:ext cx="60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1.150</a:t>
            </a:r>
            <a:endParaRPr b="1" sz="8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рынка игровых проектов GTA5 Role-Play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Доход:</a:t>
            </a:r>
            <a:endParaRPr/>
          </a:p>
        </p:txBody>
      </p:sp>
      <p:sp>
        <p:nvSpPr>
          <p:cNvPr id="187" name="Google Shape;187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Доход игрового проекта строиться на внутриигровых услугах, так называемых донатах. Игрок покупает внутриигровую валюту, обычно курс 1 к 1, после чего приобретает себе услуги, представленные игровым модом. Это может быть покупка игрового имущества, привилегии аккаунта или призовые игры.</a:t>
            </a:r>
            <a:br>
              <a:rPr lang="ru"/>
            </a:br>
            <a:br>
              <a:rPr lang="ru"/>
            </a:br>
            <a:r>
              <a:rPr lang="ru"/>
              <a:t>Специалисты сервиса «Яндекс.Деньги» провели исследование и выяснили, сколько в среднем россияне тратят на компьютерные игры. В опросе участвовали 500 геймеров и стримеров.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Выяснилось, что ежемесячная сумма расходов российских геймеров на компьютерные игры доходит до 5 тыс. рублей, а у некоторых превышает и ее. Как показало исследование, около 30% пользователей тратят на игры до 1 тыс. рублей в месяц, 20% — от 1 тыс. до 5 тыс. рублей, еще 3% — более 5 тыс. рублей. В среднем разовая сумма доната через сервис «Я.Стример», составляет 420 руб. При этом игры и пожертвования для стримеров являются самой большой статьей трат для 8% геймеров.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