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2" y="-10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3102-4458-41ED-BBA5-0CF4D7936C50}" type="datetimeFigureOut">
              <a:rPr lang="ru-RU" smtClean="0"/>
              <a:t>08.08.2021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10976-D40E-4DB6-995A-FA26D3B2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1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0976-D40E-4DB6-995A-FA26D3B297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2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7426" y="4825"/>
            <a:ext cx="1218565" cy="6853555"/>
          </a:xfrm>
          <a:custGeom>
            <a:avLst/>
            <a:gdLst/>
            <a:ahLst/>
            <a:cxnLst/>
            <a:rect l="l" t="t" r="r" b="b"/>
            <a:pathLst>
              <a:path w="1218565" h="6853555">
                <a:moveTo>
                  <a:pt x="0" y="0"/>
                </a:moveTo>
                <a:lnTo>
                  <a:pt x="1218352" y="6853171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48612" y="3694896"/>
            <a:ext cx="4743450" cy="3163570"/>
          </a:xfrm>
          <a:custGeom>
            <a:avLst/>
            <a:gdLst/>
            <a:ahLst/>
            <a:cxnLst/>
            <a:rect l="l" t="t" r="r" b="b"/>
            <a:pathLst>
              <a:path w="4743450" h="3163570">
                <a:moveTo>
                  <a:pt x="4743387" y="0"/>
                </a:moveTo>
                <a:lnTo>
                  <a:pt x="0" y="3163101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9900" cy="6858000"/>
          </a:xfrm>
          <a:custGeom>
            <a:avLst/>
            <a:gdLst/>
            <a:ahLst/>
            <a:cxnLst/>
            <a:rect l="l" t="t" r="r" b="b"/>
            <a:pathLst>
              <a:path w="3009900" h="6858000">
                <a:moveTo>
                  <a:pt x="3009899" y="0"/>
                </a:moveTo>
                <a:lnTo>
                  <a:pt x="2044399" y="0"/>
                </a:lnTo>
                <a:lnTo>
                  <a:pt x="0" y="6857996"/>
                </a:lnTo>
                <a:lnTo>
                  <a:pt x="3009899" y="6857996"/>
                </a:lnTo>
                <a:lnTo>
                  <a:pt x="3009899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2878" y="0"/>
            <a:ext cx="2589530" cy="6858000"/>
          </a:xfrm>
          <a:custGeom>
            <a:avLst/>
            <a:gdLst/>
            <a:ahLst/>
            <a:cxnLst/>
            <a:rect l="l" t="t" r="r" b="b"/>
            <a:pathLst>
              <a:path w="2589529" h="6858000">
                <a:moveTo>
                  <a:pt x="2589120" y="0"/>
                </a:moveTo>
                <a:lnTo>
                  <a:pt x="0" y="0"/>
                </a:lnTo>
                <a:lnTo>
                  <a:pt x="1208884" y="6857996"/>
                </a:lnTo>
                <a:lnTo>
                  <a:pt x="2589120" y="6857996"/>
                </a:lnTo>
                <a:lnTo>
                  <a:pt x="2589120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4450" y="3048000"/>
            <a:ext cx="3257550" cy="3810000"/>
          </a:xfrm>
          <a:custGeom>
            <a:avLst/>
            <a:gdLst/>
            <a:ahLst/>
            <a:cxnLst/>
            <a:rect l="l" t="t" r="r" b="b"/>
            <a:pathLst>
              <a:path w="3257550" h="3810000">
                <a:moveTo>
                  <a:pt x="3257550" y="0"/>
                </a:moveTo>
                <a:lnTo>
                  <a:pt x="0" y="3810000"/>
                </a:lnTo>
                <a:lnTo>
                  <a:pt x="3257550" y="3810000"/>
                </a:lnTo>
                <a:lnTo>
                  <a:pt x="3257550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930" y="0"/>
            <a:ext cx="2854325" cy="6858000"/>
          </a:xfrm>
          <a:custGeom>
            <a:avLst/>
            <a:gdLst/>
            <a:ahLst/>
            <a:cxnLst/>
            <a:rect l="l" t="t" r="r" b="b"/>
            <a:pathLst>
              <a:path w="2854325" h="6858000">
                <a:moveTo>
                  <a:pt x="2854069" y="0"/>
                </a:moveTo>
                <a:lnTo>
                  <a:pt x="0" y="0"/>
                </a:lnTo>
                <a:lnTo>
                  <a:pt x="2470020" y="6857996"/>
                </a:lnTo>
                <a:lnTo>
                  <a:pt x="2854069" y="6857996"/>
                </a:lnTo>
                <a:lnTo>
                  <a:pt x="285406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6600" y="0"/>
            <a:ext cx="1295400" cy="6858000"/>
          </a:xfrm>
          <a:custGeom>
            <a:avLst/>
            <a:gdLst/>
            <a:ahLst/>
            <a:cxnLst/>
            <a:rect l="l" t="t" r="r" b="b"/>
            <a:pathLst>
              <a:path w="1295400" h="6858000">
                <a:moveTo>
                  <a:pt x="1295399" y="0"/>
                </a:moveTo>
                <a:lnTo>
                  <a:pt x="1022453" y="0"/>
                </a:lnTo>
                <a:lnTo>
                  <a:pt x="0" y="6857996"/>
                </a:lnTo>
                <a:lnTo>
                  <a:pt x="1295399" y="6857996"/>
                </a:lnTo>
                <a:lnTo>
                  <a:pt x="1295399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36247" y="0"/>
            <a:ext cx="1256030" cy="6858000"/>
          </a:xfrm>
          <a:custGeom>
            <a:avLst/>
            <a:gdLst/>
            <a:ahLst/>
            <a:cxnLst/>
            <a:rect l="l" t="t" r="r" b="b"/>
            <a:pathLst>
              <a:path w="1256029" h="6858000">
                <a:moveTo>
                  <a:pt x="1255752" y="0"/>
                </a:moveTo>
                <a:lnTo>
                  <a:pt x="0" y="0"/>
                </a:lnTo>
                <a:lnTo>
                  <a:pt x="1114527" y="6857996"/>
                </a:lnTo>
                <a:lnTo>
                  <a:pt x="1255752" y="6857996"/>
                </a:lnTo>
                <a:lnTo>
                  <a:pt x="1255752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725" y="3590925"/>
            <a:ext cx="1819275" cy="3267075"/>
          </a:xfrm>
          <a:custGeom>
            <a:avLst/>
            <a:gdLst/>
            <a:ahLst/>
            <a:cxnLst/>
            <a:rect l="l" t="t" r="r" b="b"/>
            <a:pathLst>
              <a:path w="1819275" h="3267075">
                <a:moveTo>
                  <a:pt x="1819275" y="0"/>
                </a:moveTo>
                <a:lnTo>
                  <a:pt x="0" y="3267075"/>
                </a:lnTo>
                <a:lnTo>
                  <a:pt x="1819275" y="3267075"/>
                </a:lnTo>
                <a:lnTo>
                  <a:pt x="181927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0025"/>
            <a:ext cx="447675" cy="2847975"/>
          </a:xfrm>
          <a:custGeom>
            <a:avLst/>
            <a:gdLst/>
            <a:ahLst/>
            <a:cxnLst/>
            <a:rect l="l" t="t" r="r" b="b"/>
            <a:pathLst>
              <a:path w="447675" h="2847975">
                <a:moveTo>
                  <a:pt x="0" y="0"/>
                </a:moveTo>
                <a:lnTo>
                  <a:pt x="0" y="2847975"/>
                </a:lnTo>
                <a:lnTo>
                  <a:pt x="447675" y="2847975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75" y="1285875"/>
            <a:ext cx="3933825" cy="53721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1575" y="1285875"/>
            <a:ext cx="3810000" cy="5372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7426" y="4825"/>
            <a:ext cx="1218565" cy="6853555"/>
          </a:xfrm>
          <a:custGeom>
            <a:avLst/>
            <a:gdLst/>
            <a:ahLst/>
            <a:cxnLst/>
            <a:rect l="l" t="t" r="r" b="b"/>
            <a:pathLst>
              <a:path w="1218565" h="6853555">
                <a:moveTo>
                  <a:pt x="0" y="0"/>
                </a:moveTo>
                <a:lnTo>
                  <a:pt x="1218352" y="6853171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48612" y="3694896"/>
            <a:ext cx="4743450" cy="3163570"/>
          </a:xfrm>
          <a:custGeom>
            <a:avLst/>
            <a:gdLst/>
            <a:ahLst/>
            <a:cxnLst/>
            <a:rect l="l" t="t" r="r" b="b"/>
            <a:pathLst>
              <a:path w="4743450" h="3163570">
                <a:moveTo>
                  <a:pt x="4743387" y="0"/>
                </a:moveTo>
                <a:lnTo>
                  <a:pt x="0" y="3163101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9900" cy="6858000"/>
          </a:xfrm>
          <a:custGeom>
            <a:avLst/>
            <a:gdLst/>
            <a:ahLst/>
            <a:cxnLst/>
            <a:rect l="l" t="t" r="r" b="b"/>
            <a:pathLst>
              <a:path w="3009900" h="6858000">
                <a:moveTo>
                  <a:pt x="3009899" y="0"/>
                </a:moveTo>
                <a:lnTo>
                  <a:pt x="2044399" y="0"/>
                </a:lnTo>
                <a:lnTo>
                  <a:pt x="0" y="6857996"/>
                </a:lnTo>
                <a:lnTo>
                  <a:pt x="3009899" y="6857996"/>
                </a:lnTo>
                <a:lnTo>
                  <a:pt x="3009899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2878" y="0"/>
            <a:ext cx="2589530" cy="6858000"/>
          </a:xfrm>
          <a:custGeom>
            <a:avLst/>
            <a:gdLst/>
            <a:ahLst/>
            <a:cxnLst/>
            <a:rect l="l" t="t" r="r" b="b"/>
            <a:pathLst>
              <a:path w="2589529" h="6858000">
                <a:moveTo>
                  <a:pt x="2589120" y="0"/>
                </a:moveTo>
                <a:lnTo>
                  <a:pt x="0" y="0"/>
                </a:lnTo>
                <a:lnTo>
                  <a:pt x="1208884" y="6857996"/>
                </a:lnTo>
                <a:lnTo>
                  <a:pt x="2589120" y="6857996"/>
                </a:lnTo>
                <a:lnTo>
                  <a:pt x="2589120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4450" y="3048000"/>
            <a:ext cx="3257550" cy="3810000"/>
          </a:xfrm>
          <a:custGeom>
            <a:avLst/>
            <a:gdLst/>
            <a:ahLst/>
            <a:cxnLst/>
            <a:rect l="l" t="t" r="r" b="b"/>
            <a:pathLst>
              <a:path w="3257550" h="3810000">
                <a:moveTo>
                  <a:pt x="3257550" y="0"/>
                </a:moveTo>
                <a:lnTo>
                  <a:pt x="0" y="3810000"/>
                </a:lnTo>
                <a:lnTo>
                  <a:pt x="3257550" y="3810000"/>
                </a:lnTo>
                <a:lnTo>
                  <a:pt x="3257550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930" y="0"/>
            <a:ext cx="2854325" cy="6858000"/>
          </a:xfrm>
          <a:custGeom>
            <a:avLst/>
            <a:gdLst/>
            <a:ahLst/>
            <a:cxnLst/>
            <a:rect l="l" t="t" r="r" b="b"/>
            <a:pathLst>
              <a:path w="2854325" h="6858000">
                <a:moveTo>
                  <a:pt x="2854069" y="0"/>
                </a:moveTo>
                <a:lnTo>
                  <a:pt x="0" y="0"/>
                </a:lnTo>
                <a:lnTo>
                  <a:pt x="2470020" y="6857996"/>
                </a:lnTo>
                <a:lnTo>
                  <a:pt x="2854069" y="6857996"/>
                </a:lnTo>
                <a:lnTo>
                  <a:pt x="285406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6600" y="0"/>
            <a:ext cx="1295400" cy="6858000"/>
          </a:xfrm>
          <a:custGeom>
            <a:avLst/>
            <a:gdLst/>
            <a:ahLst/>
            <a:cxnLst/>
            <a:rect l="l" t="t" r="r" b="b"/>
            <a:pathLst>
              <a:path w="1295400" h="6858000">
                <a:moveTo>
                  <a:pt x="1295399" y="0"/>
                </a:moveTo>
                <a:lnTo>
                  <a:pt x="1022453" y="0"/>
                </a:lnTo>
                <a:lnTo>
                  <a:pt x="0" y="6857996"/>
                </a:lnTo>
                <a:lnTo>
                  <a:pt x="1295399" y="6857996"/>
                </a:lnTo>
                <a:lnTo>
                  <a:pt x="1295399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36247" y="0"/>
            <a:ext cx="1256030" cy="6858000"/>
          </a:xfrm>
          <a:custGeom>
            <a:avLst/>
            <a:gdLst/>
            <a:ahLst/>
            <a:cxnLst/>
            <a:rect l="l" t="t" r="r" b="b"/>
            <a:pathLst>
              <a:path w="1256029" h="6858000">
                <a:moveTo>
                  <a:pt x="1255752" y="0"/>
                </a:moveTo>
                <a:lnTo>
                  <a:pt x="0" y="0"/>
                </a:lnTo>
                <a:lnTo>
                  <a:pt x="1114527" y="6857996"/>
                </a:lnTo>
                <a:lnTo>
                  <a:pt x="1255752" y="6857996"/>
                </a:lnTo>
                <a:lnTo>
                  <a:pt x="1255752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725" y="3590925"/>
            <a:ext cx="1819275" cy="3267075"/>
          </a:xfrm>
          <a:custGeom>
            <a:avLst/>
            <a:gdLst/>
            <a:ahLst/>
            <a:cxnLst/>
            <a:rect l="l" t="t" r="r" b="b"/>
            <a:pathLst>
              <a:path w="1819275" h="3267075">
                <a:moveTo>
                  <a:pt x="1819275" y="0"/>
                </a:moveTo>
                <a:lnTo>
                  <a:pt x="0" y="3267075"/>
                </a:lnTo>
                <a:lnTo>
                  <a:pt x="1819275" y="3267075"/>
                </a:lnTo>
                <a:lnTo>
                  <a:pt x="181927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0025"/>
            <a:ext cx="447675" cy="2847975"/>
          </a:xfrm>
          <a:custGeom>
            <a:avLst/>
            <a:gdLst/>
            <a:ahLst/>
            <a:cxnLst/>
            <a:rect l="l" t="t" r="r" b="b"/>
            <a:pathLst>
              <a:path w="447675" h="2847975">
                <a:moveTo>
                  <a:pt x="0" y="0"/>
                </a:moveTo>
                <a:lnTo>
                  <a:pt x="0" y="2847975"/>
                </a:lnTo>
                <a:lnTo>
                  <a:pt x="447675" y="2847975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3954" y="3133724"/>
            <a:ext cx="478409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9202" y="1770062"/>
            <a:ext cx="9713595" cy="441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6775" cy="5686425"/>
          </a:xfrm>
          <a:custGeom>
            <a:avLst/>
            <a:gdLst/>
            <a:ahLst/>
            <a:cxnLst/>
            <a:rect l="l" t="t" r="r" b="b"/>
            <a:pathLst>
              <a:path w="866775" h="5686425">
                <a:moveTo>
                  <a:pt x="866775" y="0"/>
                </a:moveTo>
                <a:lnTo>
                  <a:pt x="0" y="0"/>
                </a:lnTo>
                <a:lnTo>
                  <a:pt x="0" y="5686425"/>
                </a:lnTo>
                <a:lnTo>
                  <a:pt x="866775" y="7366"/>
                </a:lnTo>
                <a:lnTo>
                  <a:pt x="866775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43849" y="0"/>
            <a:ext cx="4752975" cy="6863080"/>
            <a:chOff x="7443849" y="0"/>
            <a:chExt cx="4752975" cy="6863080"/>
          </a:xfrm>
        </p:grpSpPr>
        <p:sp>
          <p:nvSpPr>
            <p:cNvPr id="4" name="object 4"/>
            <p:cNvSpPr/>
            <p:nvPr/>
          </p:nvSpPr>
          <p:spPr>
            <a:xfrm>
              <a:off x="9377426" y="4825"/>
              <a:ext cx="1218565" cy="6853555"/>
            </a:xfrm>
            <a:custGeom>
              <a:avLst/>
              <a:gdLst/>
              <a:ahLst/>
              <a:cxnLst/>
              <a:rect l="l" t="t" r="r" b="b"/>
              <a:pathLst>
                <a:path w="1218565" h="6853555">
                  <a:moveTo>
                    <a:pt x="0" y="0"/>
                  </a:moveTo>
                  <a:lnTo>
                    <a:pt x="1218352" y="6853171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48612" y="3694896"/>
              <a:ext cx="4743450" cy="3163570"/>
            </a:xfrm>
            <a:custGeom>
              <a:avLst/>
              <a:gdLst/>
              <a:ahLst/>
              <a:cxnLst/>
              <a:rect l="l" t="t" r="r" b="b"/>
              <a:pathLst>
                <a:path w="4743450" h="3163570">
                  <a:moveTo>
                    <a:pt x="4743387" y="0"/>
                  </a:moveTo>
                  <a:lnTo>
                    <a:pt x="0" y="3163101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0" y="0"/>
              <a:ext cx="3009900" cy="6858000"/>
            </a:xfrm>
            <a:custGeom>
              <a:avLst/>
              <a:gdLst/>
              <a:ahLst/>
              <a:cxnLst/>
              <a:rect l="l" t="t" r="r" b="b"/>
              <a:pathLst>
                <a:path w="3009900" h="6858000">
                  <a:moveTo>
                    <a:pt x="3009899" y="0"/>
                  </a:moveTo>
                  <a:lnTo>
                    <a:pt x="2044399" y="0"/>
                  </a:lnTo>
                  <a:lnTo>
                    <a:pt x="0" y="6857996"/>
                  </a:lnTo>
                  <a:lnTo>
                    <a:pt x="3009899" y="6857996"/>
                  </a:lnTo>
                  <a:lnTo>
                    <a:pt x="3009899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2878" y="0"/>
              <a:ext cx="2589530" cy="6858000"/>
            </a:xfrm>
            <a:custGeom>
              <a:avLst/>
              <a:gdLst/>
              <a:ahLst/>
              <a:cxnLst/>
              <a:rect l="l" t="t" r="r" b="b"/>
              <a:pathLst>
                <a:path w="2589529" h="6858000">
                  <a:moveTo>
                    <a:pt x="2589120" y="0"/>
                  </a:moveTo>
                  <a:lnTo>
                    <a:pt x="0" y="0"/>
                  </a:lnTo>
                  <a:lnTo>
                    <a:pt x="1208884" y="6857996"/>
                  </a:lnTo>
                  <a:lnTo>
                    <a:pt x="2589120" y="6857996"/>
                  </a:lnTo>
                  <a:lnTo>
                    <a:pt x="2589120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4450" y="3048000"/>
              <a:ext cx="3257550" cy="3810000"/>
            </a:xfrm>
            <a:custGeom>
              <a:avLst/>
              <a:gdLst/>
              <a:ahLst/>
              <a:cxnLst/>
              <a:rect l="l" t="t" r="r" b="b"/>
              <a:pathLst>
                <a:path w="3257550" h="3810000">
                  <a:moveTo>
                    <a:pt x="3257550" y="0"/>
                  </a:moveTo>
                  <a:lnTo>
                    <a:pt x="0" y="3810000"/>
                  </a:lnTo>
                  <a:lnTo>
                    <a:pt x="3257550" y="3810000"/>
                  </a:lnTo>
                  <a:lnTo>
                    <a:pt x="3257550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930" y="0"/>
              <a:ext cx="2854325" cy="6858000"/>
            </a:xfrm>
            <a:custGeom>
              <a:avLst/>
              <a:gdLst/>
              <a:ahLst/>
              <a:cxnLst/>
              <a:rect l="l" t="t" r="r" b="b"/>
              <a:pathLst>
                <a:path w="2854325" h="6858000">
                  <a:moveTo>
                    <a:pt x="2854069" y="0"/>
                  </a:moveTo>
                  <a:lnTo>
                    <a:pt x="0" y="0"/>
                  </a:lnTo>
                  <a:lnTo>
                    <a:pt x="2470020" y="6857996"/>
                  </a:lnTo>
                  <a:lnTo>
                    <a:pt x="2854069" y="6857996"/>
                  </a:lnTo>
                  <a:lnTo>
                    <a:pt x="2854069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6600" y="0"/>
              <a:ext cx="1295400" cy="6858000"/>
            </a:xfrm>
            <a:custGeom>
              <a:avLst/>
              <a:gdLst/>
              <a:ahLst/>
              <a:cxnLst/>
              <a:rect l="l" t="t" r="r" b="b"/>
              <a:pathLst>
                <a:path w="1295400" h="6858000">
                  <a:moveTo>
                    <a:pt x="1295399" y="0"/>
                  </a:moveTo>
                  <a:lnTo>
                    <a:pt x="1022453" y="0"/>
                  </a:lnTo>
                  <a:lnTo>
                    <a:pt x="0" y="6857996"/>
                  </a:lnTo>
                  <a:lnTo>
                    <a:pt x="1295399" y="6857996"/>
                  </a:lnTo>
                  <a:lnTo>
                    <a:pt x="1295399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36247" y="0"/>
              <a:ext cx="1256030" cy="6858000"/>
            </a:xfrm>
            <a:custGeom>
              <a:avLst/>
              <a:gdLst/>
              <a:ahLst/>
              <a:cxnLst/>
              <a:rect l="l" t="t" r="r" b="b"/>
              <a:pathLst>
                <a:path w="1256029" h="6858000">
                  <a:moveTo>
                    <a:pt x="1255752" y="0"/>
                  </a:moveTo>
                  <a:lnTo>
                    <a:pt x="0" y="0"/>
                  </a:lnTo>
                  <a:lnTo>
                    <a:pt x="1114527" y="6857996"/>
                  </a:lnTo>
                  <a:lnTo>
                    <a:pt x="1255752" y="6857996"/>
                  </a:lnTo>
                  <a:lnTo>
                    <a:pt x="1255752" y="0"/>
                  </a:lnTo>
                  <a:close/>
                </a:path>
              </a:pathLst>
            </a:custGeom>
            <a:solidFill>
              <a:srgbClr val="2261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725" y="3590925"/>
              <a:ext cx="1819275" cy="3267075"/>
            </a:xfrm>
            <a:custGeom>
              <a:avLst/>
              <a:gdLst/>
              <a:ahLst/>
              <a:cxnLst/>
              <a:rect l="l" t="t" r="r" b="b"/>
              <a:pathLst>
                <a:path w="1819275" h="3267075">
                  <a:moveTo>
                    <a:pt x="1819275" y="0"/>
                  </a:moveTo>
                  <a:lnTo>
                    <a:pt x="0" y="3267075"/>
                  </a:lnTo>
                  <a:lnTo>
                    <a:pt x="1819275" y="3267075"/>
                  </a:lnTo>
                  <a:lnTo>
                    <a:pt x="1819275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892419" y="2256155"/>
            <a:ext cx="398843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/>
              <a:t>П</a:t>
            </a:r>
            <a:r>
              <a:rPr sz="2000" spc="20" dirty="0"/>
              <a:t>Р</a:t>
            </a:r>
            <a:r>
              <a:rPr sz="2000" spc="10" dirty="0"/>
              <a:t>ОИЗ</a:t>
            </a:r>
            <a:r>
              <a:rPr sz="2000" dirty="0"/>
              <a:t>В</a:t>
            </a:r>
            <a:r>
              <a:rPr sz="2000" spc="15" dirty="0"/>
              <a:t>О</a:t>
            </a:r>
            <a:r>
              <a:rPr sz="2000" spc="40" dirty="0"/>
              <a:t>Д</a:t>
            </a:r>
            <a:r>
              <a:rPr sz="2000" spc="45" dirty="0"/>
              <a:t>СТ</a:t>
            </a:r>
            <a:r>
              <a:rPr sz="2000" dirty="0"/>
              <a:t>В</a:t>
            </a:r>
            <a:r>
              <a:rPr sz="2000" spc="20" dirty="0"/>
              <a:t>О</a:t>
            </a:r>
            <a:r>
              <a:rPr sz="2000" spc="-305" dirty="0"/>
              <a:t> </a:t>
            </a:r>
            <a:r>
              <a:rPr sz="2000" spc="15" dirty="0"/>
              <a:t>О</a:t>
            </a:r>
            <a:r>
              <a:rPr sz="2000" spc="40" dirty="0"/>
              <a:t>Д</a:t>
            </a:r>
            <a:r>
              <a:rPr sz="2000" spc="-20" dirty="0"/>
              <a:t>Н</a:t>
            </a:r>
            <a:r>
              <a:rPr sz="2000" spc="15" dirty="0"/>
              <a:t>О</a:t>
            </a:r>
            <a:r>
              <a:rPr sz="2000" spc="20" dirty="0"/>
              <a:t>Р</a:t>
            </a:r>
            <a:r>
              <a:rPr sz="2000" spc="70" dirty="0"/>
              <a:t>А</a:t>
            </a:r>
            <a:r>
              <a:rPr sz="2000" spc="10" dirty="0"/>
              <a:t>ЗО</a:t>
            </a:r>
            <a:r>
              <a:rPr sz="2000" dirty="0"/>
              <a:t>В</a:t>
            </a:r>
            <a:r>
              <a:rPr sz="2000" spc="45" dirty="0"/>
              <a:t>Ы</a:t>
            </a:r>
            <a:r>
              <a:rPr sz="2000" spc="15" dirty="0"/>
              <a:t>Х</a:t>
            </a:r>
            <a:endParaRPr sz="2000"/>
          </a:p>
        </p:txBody>
      </p:sp>
      <p:sp>
        <p:nvSpPr>
          <p:cNvPr id="14" name="object 14"/>
          <p:cNvSpPr txBox="1"/>
          <p:nvPr/>
        </p:nvSpPr>
        <p:spPr>
          <a:xfrm>
            <a:off x="6235700" y="2506813"/>
            <a:ext cx="3308350" cy="136080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М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Д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spc="-10" dirty="0">
                <a:solidFill>
                  <a:srgbClr val="252525"/>
                </a:solidFill>
                <a:latin typeface="Trebuchet MS"/>
                <a:cs typeface="Trebuchet MS"/>
              </a:rPr>
              <a:t>Ц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spc="-20" dirty="0">
                <a:solidFill>
                  <a:srgbClr val="252525"/>
                </a:solidFill>
                <a:latin typeface="Trebuchet MS"/>
                <a:cs typeface="Trebuchet MS"/>
              </a:rPr>
              <a:t>Н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С</a:t>
            </a:r>
            <a:r>
              <a:rPr sz="2000" b="1" spc="-10" dirty="0">
                <a:solidFill>
                  <a:srgbClr val="252525"/>
                </a:solidFill>
                <a:latin typeface="Trebuchet MS"/>
                <a:cs typeface="Trebuchet MS"/>
              </a:rPr>
              <a:t>К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Х</a:t>
            </a:r>
            <a:r>
              <a:rPr sz="2000" b="1" spc="-26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П</a:t>
            </a:r>
            <a:r>
              <a:rPr sz="2000" b="1" spc="50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Р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Ч</a:t>
            </a:r>
            <a:r>
              <a:rPr sz="2000" b="1" spc="65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Т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ОК</a:t>
            </a:r>
            <a:endParaRPr sz="2000">
              <a:latin typeface="Trebuchet MS"/>
              <a:cs typeface="Trebuchet MS"/>
            </a:endParaRPr>
          </a:p>
          <a:p>
            <a:pPr marL="220979" algn="ctr">
              <a:lnSpc>
                <a:spcPct val="100000"/>
              </a:lnSpc>
              <a:spcBef>
                <a:spcPts val="1170"/>
              </a:spcBef>
            </a:pPr>
            <a:r>
              <a:rPr sz="5400" spc="-20" dirty="0">
                <a:solidFill>
                  <a:srgbClr val="006FC0"/>
                </a:solidFill>
                <a:latin typeface="Trebuchet MS"/>
                <a:cs typeface="Trebuchet MS"/>
              </a:rPr>
              <a:t>ASADA.M</a:t>
            </a:r>
            <a:endParaRPr sz="54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5" y="314325"/>
            <a:ext cx="4676775" cy="6229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835" y="877252"/>
            <a:ext cx="446659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0" spc="15" dirty="0">
                <a:solidFill>
                  <a:srgbClr val="006FC0"/>
                </a:solidFill>
                <a:latin typeface="Trebuchet MS"/>
                <a:cs typeface="Trebuchet MS"/>
              </a:rPr>
              <a:t>СТРУКТУРА</a:t>
            </a:r>
            <a:r>
              <a:rPr sz="3200" b="0" spc="-1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200" b="0" spc="15" dirty="0">
                <a:solidFill>
                  <a:srgbClr val="006FC0"/>
                </a:solidFill>
                <a:latin typeface="Trebuchet MS"/>
                <a:cs typeface="Trebuchet MS"/>
              </a:rPr>
              <a:t>КОМПАНИИ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02" y="2049526"/>
            <a:ext cx="8450580" cy="4362092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550" spc="-24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550" spc="-3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3200" spc="3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Д</a:t>
            </a:r>
            <a:r>
              <a:rPr sz="3200" spc="4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3200" spc="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</a:t>
            </a:r>
            <a:r>
              <a:rPr sz="3200" spc="5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е</a:t>
            </a:r>
            <a:r>
              <a:rPr sz="32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3200" spc="-3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т</a:t>
            </a:r>
            <a:r>
              <a:rPr sz="3200" spc="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</a:t>
            </a:r>
            <a:r>
              <a:rPr sz="3200" spc="1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</a:t>
            </a:r>
            <a:r>
              <a:rPr lang="ru-RU" sz="3200"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25" dirty="0" smtClean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lang="ru-RU" sz="32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3200" spc="10" dirty="0" smtClean="0">
                <a:solidFill>
                  <a:srgbClr val="404040"/>
                </a:solidFill>
                <a:latin typeface="Trebuchet MS"/>
                <a:cs typeface="Trebuchet MS"/>
              </a:rPr>
              <a:t>1 человек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550" spc="-24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550" spc="-35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lang="ru-RU" sz="3200"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Начальник производства – 1 человек</a:t>
            </a:r>
          </a:p>
          <a:p>
            <a:pPr marL="12700">
              <a:spcBef>
                <a:spcPts val="1045"/>
              </a:spcBef>
            </a:pPr>
            <a:r>
              <a:rPr lang="ru-RU" sz="2550" spc="-245" dirty="0" smtClean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lang="ru-RU" sz="2550" spc="-350" dirty="0" smtClean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lang="ru-RU" sz="3200"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Бухгалтер – 1 человек</a:t>
            </a:r>
            <a:endParaRPr lang="ru-RU" sz="320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lang="ru-RU" sz="2550" spc="-245" dirty="0" smtClean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lang="ru-RU" sz="2550" spc="-350" dirty="0" smtClean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lang="ru-RU" sz="3200"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Технолог</a:t>
            </a:r>
            <a:r>
              <a:rPr lang="ru-RU" sz="3200" spc="10" dirty="0" smtClean="0">
                <a:solidFill>
                  <a:srgbClr val="404040"/>
                </a:solidFill>
                <a:latin typeface="Trebuchet MS"/>
                <a:cs typeface="Trebuchet MS"/>
              </a:rPr>
              <a:t>- 1 человек </a:t>
            </a:r>
            <a:endParaRPr lang="ru-RU" sz="320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ru-RU" sz="2550" spc="-245" dirty="0" smtClean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lang="ru-RU" sz="2550" spc="-355" dirty="0" smtClean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lang="ru-RU" sz="3200" spc="15" dirty="0">
                <a:solidFill>
                  <a:srgbClr val="404040"/>
                </a:solidFill>
                <a:latin typeface="Trebuchet MS"/>
                <a:cs typeface="Lucida Sans Unicode"/>
              </a:rPr>
              <a:t>Р</a:t>
            </a:r>
            <a:r>
              <a:rPr lang="ru-RU" sz="3200"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абочий персонал </a:t>
            </a:r>
            <a:r>
              <a:rPr lang="ru-RU" sz="3200" spc="20" dirty="0" smtClean="0">
                <a:solidFill>
                  <a:srgbClr val="404040"/>
                </a:solidFill>
                <a:latin typeface="Trebuchet MS"/>
                <a:cs typeface="Trebuchet MS"/>
              </a:rPr>
              <a:t>– 14 человек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550" spc="-24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550" spc="-35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lang="ru-RU" sz="3200" spc="15" dirty="0" smtClean="0">
                <a:solidFill>
                  <a:srgbClr val="404040"/>
                </a:solidFill>
                <a:latin typeface="Trebuchet MS"/>
                <a:cs typeface="Lucida Sans Unicode"/>
              </a:rPr>
              <a:t>Техперсонал – 6 человек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550" spc="-24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2550" spc="-3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lang="ru-RU" sz="3200"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Водитель-экспедитор – 2 человека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5775" y="2200275"/>
            <a:ext cx="5600700" cy="35242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85975" y="1581150"/>
            <a:ext cx="2105025" cy="4568558"/>
          </a:xfrm>
          <a:prstGeom prst="rect">
            <a:avLst/>
          </a:prstGeom>
          <a:solidFill>
            <a:srgbClr val="226192"/>
          </a:solidFill>
          <a:ln w="19050">
            <a:solidFill>
              <a:srgbClr val="4494A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7155" marR="722630">
              <a:lnSpc>
                <a:spcPct val="100000"/>
              </a:lnSpc>
            </a:pP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ь 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проекта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Microsoft Sans Serif"/>
              <a:cs typeface="Microsoft Sans Serif"/>
            </a:endParaRPr>
          </a:p>
          <a:p>
            <a:pPr marL="831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Инвестиции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350" dirty="0">
              <a:latin typeface="Microsoft Sans Serif"/>
              <a:cs typeface="Microsoft Sans Serif"/>
            </a:endParaRPr>
          </a:p>
          <a:p>
            <a:pPr marL="81280" marR="999490">
              <a:lnSpc>
                <a:spcPct val="100000"/>
              </a:lnSpc>
            </a:pP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х  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latin typeface="Microsoft Sans Serif"/>
              <a:cs typeface="Microsoft Sans Serif"/>
            </a:endParaRPr>
          </a:p>
          <a:p>
            <a:pPr marL="70485" marR="254635">
              <a:lnSpc>
                <a:spcPct val="100000"/>
              </a:lnSpc>
              <a:spcBef>
                <a:spcPts val="1735"/>
              </a:spcBef>
            </a:pPr>
            <a:r>
              <a:rPr lang="ru-RU" sz="17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Проектирование, </a:t>
            </a:r>
            <a:r>
              <a:rPr lang="ru-RU" sz="1700" spc="-1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стр</a:t>
            </a:r>
            <a:r>
              <a:rPr lang="ru-RU" sz="1700" spc="-1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-во</a:t>
            </a:r>
            <a:r>
              <a:rPr sz="17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042" y="1788477"/>
            <a:ext cx="14687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0" spc="60" dirty="0">
                <a:solidFill>
                  <a:srgbClr val="000000"/>
                </a:solidFill>
                <a:latin typeface="Microsoft JhengHei UI Light"/>
                <a:cs typeface="Microsoft JhengHei UI Light"/>
              </a:rPr>
              <a:t>4</a:t>
            </a:r>
            <a:r>
              <a:rPr sz="6000" b="0" spc="55" dirty="0">
                <a:solidFill>
                  <a:srgbClr val="000000"/>
                </a:solidFill>
                <a:latin typeface="Microsoft JhengHei UI Light"/>
                <a:cs typeface="Microsoft JhengHei UI Light"/>
              </a:rPr>
              <a:t>.</a:t>
            </a:r>
            <a:r>
              <a:rPr sz="6000" b="0" spc="110" dirty="0">
                <a:solidFill>
                  <a:srgbClr val="000000"/>
                </a:solidFill>
                <a:latin typeface="Microsoft JhengHei UI Light"/>
                <a:cs typeface="Microsoft JhengHei UI Light"/>
              </a:rPr>
              <a:t>3</a:t>
            </a:r>
            <a:r>
              <a:rPr sz="1550" b="0" spc="-25" dirty="0">
                <a:solidFill>
                  <a:srgbClr val="000000"/>
                </a:solidFill>
                <a:latin typeface="Microsoft JhengHei UI Light"/>
                <a:cs typeface="Microsoft JhengHei UI Light"/>
              </a:rPr>
              <a:t>м</a:t>
            </a:r>
            <a:r>
              <a:rPr sz="1550" b="0" spc="50" dirty="0">
                <a:solidFill>
                  <a:srgbClr val="000000"/>
                </a:solidFill>
                <a:latin typeface="Microsoft JhengHei UI Light"/>
                <a:cs typeface="Microsoft JhengHei UI Light"/>
              </a:rPr>
              <a:t>л</a:t>
            </a:r>
            <a:r>
              <a:rPr sz="1550" b="0" spc="15" dirty="0">
                <a:solidFill>
                  <a:srgbClr val="000000"/>
                </a:solidFill>
                <a:latin typeface="Microsoft JhengHei UI Light"/>
                <a:cs typeface="Microsoft JhengHei UI Light"/>
              </a:rPr>
              <a:t>н</a:t>
            </a:r>
            <a:endParaRPr sz="1550" dirty="0">
              <a:latin typeface="Microsoft JhengHei UI Light"/>
              <a:cs typeface="Microsoft JhengHei U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509" y="2665931"/>
            <a:ext cx="1162685" cy="140166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470"/>
              </a:spcBef>
            </a:pPr>
            <a:r>
              <a:rPr sz="1550" spc="-55" dirty="0" err="1" smtClean="0">
                <a:latin typeface="Microsoft Sans Serif"/>
                <a:cs typeface="Microsoft Sans Serif"/>
              </a:rPr>
              <a:t>шт</a:t>
            </a:r>
            <a:r>
              <a:rPr sz="1550" spc="-55" dirty="0" smtClean="0">
                <a:latin typeface="Microsoft Sans Serif"/>
                <a:cs typeface="Microsoft Sans Serif"/>
              </a:rPr>
              <a:t>.</a:t>
            </a:r>
            <a:r>
              <a:rPr sz="1550" spc="85" dirty="0" smtClean="0">
                <a:latin typeface="Microsoft Sans Serif"/>
                <a:cs typeface="Microsoft Sans Serif"/>
              </a:rPr>
              <a:t> </a:t>
            </a:r>
            <a:r>
              <a:rPr sz="1550" spc="15" dirty="0">
                <a:latin typeface="Microsoft Sans Serif"/>
                <a:cs typeface="Microsoft Sans Serif"/>
              </a:rPr>
              <a:t>в</a:t>
            </a:r>
            <a:r>
              <a:rPr sz="1550" spc="-5" dirty="0">
                <a:latin typeface="Microsoft Sans Serif"/>
                <a:cs typeface="Microsoft Sans Serif"/>
              </a:rPr>
              <a:t> </a:t>
            </a:r>
            <a:r>
              <a:rPr sz="1550" spc="-15" dirty="0">
                <a:latin typeface="Microsoft Sans Serif"/>
                <a:cs typeface="Microsoft Sans Serif"/>
              </a:rPr>
              <a:t>месяц</a:t>
            </a:r>
            <a:endParaRPr sz="1550" dirty="0">
              <a:latin typeface="Microsoft Sans Serif"/>
              <a:cs typeface="Microsoft Sans Serif"/>
            </a:endParaRPr>
          </a:p>
          <a:p>
            <a:pPr marL="12700">
              <a:lnSpc>
                <a:spcPts val="5740"/>
              </a:lnSpc>
              <a:spcBef>
                <a:spcPts val="1055"/>
              </a:spcBef>
            </a:pPr>
            <a:r>
              <a:rPr lang="ru-RU" sz="4800" spc="95" dirty="0" smtClean="0">
                <a:latin typeface="Microsoft JhengHei UI Light"/>
                <a:cs typeface="Microsoft JhengHei UI Light"/>
              </a:rPr>
              <a:t>2,9</a:t>
            </a:r>
            <a:endParaRPr sz="4800" dirty="0">
              <a:latin typeface="Microsoft JhengHei UI Light"/>
              <a:cs typeface="Microsoft JhengHei UI Light"/>
            </a:endParaRPr>
          </a:p>
          <a:p>
            <a:pPr marL="53340">
              <a:lnSpc>
                <a:spcPts val="1839"/>
              </a:lnSpc>
            </a:pPr>
            <a:r>
              <a:rPr sz="1550" spc="-60" dirty="0" err="1" smtClean="0">
                <a:latin typeface="Microsoft Sans Serif"/>
                <a:cs typeface="Microsoft Sans Serif"/>
              </a:rPr>
              <a:t>млн</a:t>
            </a:r>
            <a:r>
              <a:rPr sz="1550" spc="-60" dirty="0" smtClean="0">
                <a:latin typeface="Microsoft Sans Serif"/>
                <a:cs typeface="Microsoft Sans Serif"/>
              </a:rPr>
              <a:t>.</a:t>
            </a:r>
            <a:r>
              <a:rPr lang="ru-RU" sz="1550" spc="-60" dirty="0">
                <a:latin typeface="Microsoft Sans Serif"/>
                <a:cs typeface="Microsoft Sans Serif"/>
              </a:rPr>
              <a:t> </a:t>
            </a:r>
            <a:r>
              <a:rPr lang="en-US" sz="1550" spc="-60" dirty="0" smtClean="0">
                <a:latin typeface="Microsoft Sans Serif"/>
                <a:cs typeface="Microsoft Sans Serif"/>
              </a:rPr>
              <a:t>$ </a:t>
            </a:r>
            <a:r>
              <a:rPr lang="ru-RU" sz="1550" spc="-60" dirty="0" smtClean="0">
                <a:latin typeface="Microsoft Sans Serif"/>
                <a:cs typeface="Microsoft Sans Serif"/>
              </a:rPr>
              <a:t>США</a:t>
            </a:r>
            <a:endParaRPr sz="155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000" y="4050982"/>
            <a:ext cx="90296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100" dirty="0" smtClean="0">
                <a:latin typeface="Microsoft JhengHei UI Light"/>
                <a:cs typeface="Microsoft JhengHei UI Light"/>
              </a:rPr>
              <a:t>2</a:t>
            </a:r>
            <a:r>
              <a:rPr lang="ru-RU" sz="6000" spc="100" dirty="0" smtClean="0">
                <a:latin typeface="Microsoft JhengHei UI Light"/>
                <a:cs typeface="Microsoft JhengHei UI Light"/>
              </a:rPr>
              <a:t>6</a:t>
            </a:r>
            <a:endParaRPr sz="6000" dirty="0">
              <a:latin typeface="Microsoft JhengHei UI Light"/>
              <a:cs typeface="Microsoft JhengHei U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055" y="4901882"/>
            <a:ext cx="7626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20" dirty="0">
                <a:latin typeface="Microsoft Sans Serif"/>
                <a:cs typeface="Microsoft Sans Serif"/>
              </a:rPr>
              <a:t>человек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485" y="5067934"/>
            <a:ext cx="4508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6000" dirty="0" smtClean="0">
                <a:latin typeface="Microsoft JhengHei UI Light"/>
                <a:cs typeface="Microsoft JhengHei UI Light"/>
              </a:rPr>
              <a:t>9</a:t>
            </a:r>
            <a:endParaRPr sz="6000" dirty="0">
              <a:latin typeface="Microsoft JhengHei UI Light"/>
              <a:cs typeface="Microsoft JhengHei U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387" y="5919470"/>
            <a:ext cx="80835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5" dirty="0">
                <a:latin typeface="Microsoft Sans Serif"/>
                <a:cs typeface="Microsoft Sans Serif"/>
              </a:rPr>
              <a:t>месяцев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5175" y="465772"/>
            <a:ext cx="73132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П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Р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ОИЗ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В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Д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СТ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В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-30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Д</a:t>
            </a:r>
            <a:r>
              <a:rPr sz="2000" b="1" spc="-25" dirty="0">
                <a:solidFill>
                  <a:srgbClr val="252525"/>
                </a:solidFill>
                <a:latin typeface="Trebuchet MS"/>
                <a:cs typeface="Trebuchet MS"/>
              </a:rPr>
              <a:t>Н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ОР</a:t>
            </a:r>
            <a:r>
              <a:rPr sz="2000" b="1" spc="75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ЗО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В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Ы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Х</a:t>
            </a:r>
            <a:r>
              <a:rPr sz="2000" b="1" spc="-19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М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ЕД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spc="-15" dirty="0">
                <a:solidFill>
                  <a:srgbClr val="252525"/>
                </a:solidFill>
                <a:latin typeface="Trebuchet MS"/>
                <a:cs typeface="Trebuchet MS"/>
              </a:rPr>
              <a:t>Ц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spc="-20" dirty="0">
                <a:solidFill>
                  <a:srgbClr val="252525"/>
                </a:solidFill>
                <a:latin typeface="Trebuchet MS"/>
                <a:cs typeface="Trebuchet MS"/>
              </a:rPr>
              <a:t>Н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С</a:t>
            </a:r>
            <a:r>
              <a:rPr sz="2000" b="1" spc="-10" dirty="0">
                <a:solidFill>
                  <a:srgbClr val="252525"/>
                </a:solidFill>
                <a:latin typeface="Trebuchet MS"/>
                <a:cs typeface="Trebuchet MS"/>
              </a:rPr>
              <a:t>К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Х</a:t>
            </a:r>
            <a:r>
              <a:rPr sz="2000" b="1" spc="-27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П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РЧ</a:t>
            </a:r>
            <a:r>
              <a:rPr sz="2000" b="1" spc="70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Т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ОК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8554" y="465772"/>
            <a:ext cx="60540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Б</a:t>
            </a:r>
            <a:r>
              <a:rPr sz="2000" b="1" spc="-15" dirty="0">
                <a:solidFill>
                  <a:srgbClr val="252525"/>
                </a:solidFill>
                <a:latin typeface="Trebuchet MS"/>
                <a:cs typeface="Trebuchet MS"/>
              </a:rPr>
              <a:t>Ь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М</a:t>
            </a:r>
            <a:r>
              <a:rPr sz="2000" b="1" spc="-8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Р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Ы</a:t>
            </a:r>
            <a:r>
              <a:rPr sz="2000" b="1" spc="-20" dirty="0">
                <a:solidFill>
                  <a:srgbClr val="252525"/>
                </a:solidFill>
                <a:latin typeface="Trebuchet MS"/>
                <a:cs typeface="Trebuchet MS"/>
              </a:rPr>
              <a:t>Н</a:t>
            </a:r>
            <a:r>
              <a:rPr sz="2000" b="1" spc="-10" dirty="0">
                <a:solidFill>
                  <a:srgbClr val="252525"/>
                </a:solidFill>
                <a:latin typeface="Trebuchet MS"/>
                <a:cs typeface="Trebuchet MS"/>
              </a:rPr>
              <a:t>К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-9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Trebuchet MS"/>
                <a:cs typeface="Trebuchet MS"/>
              </a:rPr>
              <a:t>К</a:t>
            </a:r>
            <a:r>
              <a:rPr sz="2000" b="1" spc="70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З</a:t>
            </a:r>
            <a:r>
              <a:rPr sz="2000" b="1" spc="70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ХС</a:t>
            </a:r>
            <a:r>
              <a:rPr sz="2000" b="1" spc="-30" dirty="0">
                <a:solidFill>
                  <a:srgbClr val="252525"/>
                </a:solidFill>
                <a:latin typeface="Trebuchet MS"/>
                <a:cs typeface="Trebuchet MS"/>
              </a:rPr>
              <a:t>Т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Н</a:t>
            </a:r>
            <a:r>
              <a:rPr sz="2000" b="1" spc="-26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53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,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7</a:t>
            </a:r>
            <a:r>
              <a:rPr sz="2000" b="1" spc="-6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Trebuchet MS"/>
                <a:cs typeface="Trebuchet MS"/>
              </a:rPr>
              <a:t>м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л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н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30" dirty="0">
                <a:solidFill>
                  <a:srgbClr val="252525"/>
                </a:solidFill>
                <a:latin typeface="Trebuchet MS"/>
                <a:cs typeface="Trebuchet MS"/>
              </a:rPr>
              <a:t>п</a:t>
            </a:r>
            <a:r>
              <a:rPr sz="2000" b="1" spc="-25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р</a:t>
            </a:r>
            <a:r>
              <a:rPr sz="2000" b="1" spc="-6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в </a:t>
            </a:r>
            <a:r>
              <a:rPr sz="2000" b="1" spc="-20" dirty="0">
                <a:solidFill>
                  <a:srgbClr val="252525"/>
                </a:solidFill>
                <a:latin typeface="Trebuchet MS"/>
                <a:cs typeface="Trebuchet MS"/>
              </a:rPr>
              <a:t>м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сяц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8175" y="1257300"/>
            <a:ext cx="9153525" cy="5495925"/>
            <a:chOff x="638175" y="1257300"/>
            <a:chExt cx="9153525" cy="5495925"/>
          </a:xfrm>
        </p:grpSpPr>
        <p:sp>
          <p:nvSpPr>
            <p:cNvPr id="4" name="object 4"/>
            <p:cNvSpPr/>
            <p:nvPr/>
          </p:nvSpPr>
          <p:spPr>
            <a:xfrm>
              <a:off x="638175" y="1257300"/>
              <a:ext cx="9153525" cy="5495925"/>
            </a:xfrm>
            <a:custGeom>
              <a:avLst/>
              <a:gdLst/>
              <a:ahLst/>
              <a:cxnLst/>
              <a:rect l="l" t="t" r="r" b="b"/>
              <a:pathLst>
                <a:path w="9153525" h="5495925">
                  <a:moveTo>
                    <a:pt x="9153525" y="0"/>
                  </a:moveTo>
                  <a:lnTo>
                    <a:pt x="0" y="0"/>
                  </a:lnTo>
                  <a:lnTo>
                    <a:pt x="0" y="5495925"/>
                  </a:lnTo>
                  <a:lnTo>
                    <a:pt x="9153525" y="5495925"/>
                  </a:lnTo>
                  <a:lnTo>
                    <a:pt x="9153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525" y="1457337"/>
              <a:ext cx="4829175" cy="50863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7275" y="2476500"/>
              <a:ext cx="2809875" cy="2514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8275" y="1619250"/>
              <a:ext cx="2419350" cy="2657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3175" y="1476375"/>
              <a:ext cx="1304925" cy="28098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74436" y="1766062"/>
              <a:ext cx="4357370" cy="4474210"/>
            </a:xfrm>
            <a:custGeom>
              <a:avLst/>
              <a:gdLst/>
              <a:ahLst/>
              <a:cxnLst/>
              <a:rect l="l" t="t" r="r" b="b"/>
              <a:pathLst>
                <a:path w="4357370" h="4474210">
                  <a:moveTo>
                    <a:pt x="2120011" y="0"/>
                  </a:moveTo>
                  <a:lnTo>
                    <a:pt x="2120011" y="2236978"/>
                  </a:lnTo>
                  <a:lnTo>
                    <a:pt x="0" y="2950591"/>
                  </a:lnTo>
                  <a:lnTo>
                    <a:pt x="16329" y="2997406"/>
                  </a:lnTo>
                  <a:lnTo>
                    <a:pt x="33621" y="3043681"/>
                  </a:lnTo>
                  <a:lnTo>
                    <a:pt x="51862" y="3089407"/>
                  </a:lnTo>
                  <a:lnTo>
                    <a:pt x="71037" y="3134574"/>
                  </a:lnTo>
                  <a:lnTo>
                    <a:pt x="91134" y="3179172"/>
                  </a:lnTo>
                  <a:lnTo>
                    <a:pt x="112139" y="3223191"/>
                  </a:lnTo>
                  <a:lnTo>
                    <a:pt x="134039" y="3266622"/>
                  </a:lnTo>
                  <a:lnTo>
                    <a:pt x="156819" y="3309455"/>
                  </a:lnTo>
                  <a:lnTo>
                    <a:pt x="180467" y="3351680"/>
                  </a:lnTo>
                  <a:lnTo>
                    <a:pt x="204968" y="3393288"/>
                  </a:lnTo>
                  <a:lnTo>
                    <a:pt x="230310" y="3434268"/>
                  </a:lnTo>
                  <a:lnTo>
                    <a:pt x="256479" y="3474612"/>
                  </a:lnTo>
                  <a:lnTo>
                    <a:pt x="283461" y="3514309"/>
                  </a:lnTo>
                  <a:lnTo>
                    <a:pt x="311243" y="3553350"/>
                  </a:lnTo>
                  <a:lnTo>
                    <a:pt x="339810" y="3591724"/>
                  </a:lnTo>
                  <a:lnTo>
                    <a:pt x="369151" y="3629423"/>
                  </a:lnTo>
                  <a:lnTo>
                    <a:pt x="399251" y="3666437"/>
                  </a:lnTo>
                  <a:lnTo>
                    <a:pt x="430096" y="3702755"/>
                  </a:lnTo>
                  <a:lnTo>
                    <a:pt x="461673" y="3738369"/>
                  </a:lnTo>
                  <a:lnTo>
                    <a:pt x="493969" y="3773267"/>
                  </a:lnTo>
                  <a:lnTo>
                    <a:pt x="526970" y="3807442"/>
                  </a:lnTo>
                  <a:lnTo>
                    <a:pt x="560663" y="3840882"/>
                  </a:lnTo>
                  <a:lnTo>
                    <a:pt x="595033" y="3873579"/>
                  </a:lnTo>
                  <a:lnTo>
                    <a:pt x="630068" y="3905522"/>
                  </a:lnTo>
                  <a:lnTo>
                    <a:pt x="665754" y="3936702"/>
                  </a:lnTo>
                  <a:lnTo>
                    <a:pt x="702077" y="3967110"/>
                  </a:lnTo>
                  <a:lnTo>
                    <a:pt x="739025" y="3996734"/>
                  </a:lnTo>
                  <a:lnTo>
                    <a:pt x="776582" y="4025566"/>
                  </a:lnTo>
                  <a:lnTo>
                    <a:pt x="814736" y="4053597"/>
                  </a:lnTo>
                  <a:lnTo>
                    <a:pt x="853474" y="4080815"/>
                  </a:lnTo>
                  <a:lnTo>
                    <a:pt x="892781" y="4107212"/>
                  </a:lnTo>
                  <a:lnTo>
                    <a:pt x="932645" y="4132778"/>
                  </a:lnTo>
                  <a:lnTo>
                    <a:pt x="973051" y="4157503"/>
                  </a:lnTo>
                  <a:lnTo>
                    <a:pt x="1013986" y="4181377"/>
                  </a:lnTo>
                  <a:lnTo>
                    <a:pt x="1055437" y="4204391"/>
                  </a:lnTo>
                  <a:lnTo>
                    <a:pt x="1097390" y="4226535"/>
                  </a:lnTo>
                  <a:lnTo>
                    <a:pt x="1139832" y="4247799"/>
                  </a:lnTo>
                  <a:lnTo>
                    <a:pt x="1182749" y="4268174"/>
                  </a:lnTo>
                  <a:lnTo>
                    <a:pt x="1226127" y="4287649"/>
                  </a:lnTo>
                  <a:lnTo>
                    <a:pt x="1269953" y="4306216"/>
                  </a:lnTo>
                  <a:lnTo>
                    <a:pt x="1314214" y="4323864"/>
                  </a:lnTo>
                  <a:lnTo>
                    <a:pt x="1358896" y="4340583"/>
                  </a:lnTo>
                  <a:lnTo>
                    <a:pt x="1403985" y="4356365"/>
                  </a:lnTo>
                  <a:lnTo>
                    <a:pt x="1449468" y="4371199"/>
                  </a:lnTo>
                  <a:lnTo>
                    <a:pt x="1495331" y="4385075"/>
                  </a:lnTo>
                  <a:lnTo>
                    <a:pt x="1541561" y="4397984"/>
                  </a:lnTo>
                  <a:lnTo>
                    <a:pt x="1588145" y="4409917"/>
                  </a:lnTo>
                  <a:lnTo>
                    <a:pt x="1635068" y="4420862"/>
                  </a:lnTo>
                  <a:lnTo>
                    <a:pt x="1682317" y="4430812"/>
                  </a:lnTo>
                  <a:lnTo>
                    <a:pt x="1729879" y="4439755"/>
                  </a:lnTo>
                  <a:lnTo>
                    <a:pt x="1777741" y="4447682"/>
                  </a:lnTo>
                  <a:lnTo>
                    <a:pt x="1825888" y="4454584"/>
                  </a:lnTo>
                  <a:lnTo>
                    <a:pt x="1874307" y="4460451"/>
                  </a:lnTo>
                  <a:lnTo>
                    <a:pt x="1922984" y="4465273"/>
                  </a:lnTo>
                  <a:lnTo>
                    <a:pt x="1971907" y="4469040"/>
                  </a:lnTo>
                  <a:lnTo>
                    <a:pt x="2021061" y="4471743"/>
                  </a:lnTo>
                  <a:lnTo>
                    <a:pt x="2070434" y="4473372"/>
                  </a:lnTo>
                  <a:lnTo>
                    <a:pt x="2120011" y="4473917"/>
                  </a:lnTo>
                  <a:lnTo>
                    <a:pt x="2168025" y="4473412"/>
                  </a:lnTo>
                  <a:lnTo>
                    <a:pt x="2215793" y="4471904"/>
                  </a:lnTo>
                  <a:lnTo>
                    <a:pt x="2263304" y="4469402"/>
                  </a:lnTo>
                  <a:lnTo>
                    <a:pt x="2310548" y="4465917"/>
                  </a:lnTo>
                  <a:lnTo>
                    <a:pt x="2357514" y="4461459"/>
                  </a:lnTo>
                  <a:lnTo>
                    <a:pt x="2404194" y="4456038"/>
                  </a:lnTo>
                  <a:lnTo>
                    <a:pt x="2450576" y="4449664"/>
                  </a:lnTo>
                  <a:lnTo>
                    <a:pt x="2496651" y="4442347"/>
                  </a:lnTo>
                  <a:lnTo>
                    <a:pt x="2542409" y="4434097"/>
                  </a:lnTo>
                  <a:lnTo>
                    <a:pt x="2587839" y="4424925"/>
                  </a:lnTo>
                  <a:lnTo>
                    <a:pt x="2632931" y="4414840"/>
                  </a:lnTo>
                  <a:lnTo>
                    <a:pt x="2677676" y="4403852"/>
                  </a:lnTo>
                  <a:lnTo>
                    <a:pt x="2722063" y="4391972"/>
                  </a:lnTo>
                  <a:lnTo>
                    <a:pt x="2766082" y="4379210"/>
                  </a:lnTo>
                  <a:lnTo>
                    <a:pt x="2809723" y="4365575"/>
                  </a:lnTo>
                  <a:lnTo>
                    <a:pt x="2852976" y="4351078"/>
                  </a:lnTo>
                  <a:lnTo>
                    <a:pt x="2895831" y="4335730"/>
                  </a:lnTo>
                  <a:lnTo>
                    <a:pt x="2938277" y="4319539"/>
                  </a:lnTo>
                  <a:lnTo>
                    <a:pt x="2980306" y="4302516"/>
                  </a:lnTo>
                  <a:lnTo>
                    <a:pt x="3021906" y="4284671"/>
                  </a:lnTo>
                  <a:lnTo>
                    <a:pt x="3063067" y="4266015"/>
                  </a:lnTo>
                  <a:lnTo>
                    <a:pt x="3103780" y="4246557"/>
                  </a:lnTo>
                  <a:lnTo>
                    <a:pt x="3144034" y="4226308"/>
                  </a:lnTo>
                  <a:lnTo>
                    <a:pt x="3183819" y="4205277"/>
                  </a:lnTo>
                  <a:lnTo>
                    <a:pt x="3223126" y="4183474"/>
                  </a:lnTo>
                  <a:lnTo>
                    <a:pt x="3261944" y="4160911"/>
                  </a:lnTo>
                  <a:lnTo>
                    <a:pt x="3300262" y="4137596"/>
                  </a:lnTo>
                  <a:lnTo>
                    <a:pt x="3338072" y="4113540"/>
                  </a:lnTo>
                  <a:lnTo>
                    <a:pt x="3375362" y="4088753"/>
                  </a:lnTo>
                  <a:lnTo>
                    <a:pt x="3412123" y="4063245"/>
                  </a:lnTo>
                  <a:lnTo>
                    <a:pt x="3448344" y="4037026"/>
                  </a:lnTo>
                  <a:lnTo>
                    <a:pt x="3484017" y="4010106"/>
                  </a:lnTo>
                  <a:lnTo>
                    <a:pt x="3519129" y="3982496"/>
                  </a:lnTo>
                  <a:lnTo>
                    <a:pt x="3553672" y="3954205"/>
                  </a:lnTo>
                  <a:lnTo>
                    <a:pt x="3587635" y="3925243"/>
                  </a:lnTo>
                  <a:lnTo>
                    <a:pt x="3621009" y="3895621"/>
                  </a:lnTo>
                  <a:lnTo>
                    <a:pt x="3653782" y="3865349"/>
                  </a:lnTo>
                  <a:lnTo>
                    <a:pt x="3685946" y="3834437"/>
                  </a:lnTo>
                  <a:lnTo>
                    <a:pt x="3717489" y="3802894"/>
                  </a:lnTo>
                  <a:lnTo>
                    <a:pt x="3748402" y="3770731"/>
                  </a:lnTo>
                  <a:lnTo>
                    <a:pt x="3778675" y="3737958"/>
                  </a:lnTo>
                  <a:lnTo>
                    <a:pt x="3808298" y="3704586"/>
                  </a:lnTo>
                  <a:lnTo>
                    <a:pt x="3837260" y="3670623"/>
                  </a:lnTo>
                  <a:lnTo>
                    <a:pt x="3865552" y="3636081"/>
                  </a:lnTo>
                  <a:lnTo>
                    <a:pt x="3893163" y="3600969"/>
                  </a:lnTo>
                  <a:lnTo>
                    <a:pt x="3920083" y="3565298"/>
                  </a:lnTo>
                  <a:lnTo>
                    <a:pt x="3946303" y="3529077"/>
                  </a:lnTo>
                  <a:lnTo>
                    <a:pt x="3971812" y="3492317"/>
                  </a:lnTo>
                  <a:lnTo>
                    <a:pt x="3996599" y="3455027"/>
                  </a:lnTo>
                  <a:lnTo>
                    <a:pt x="4020656" y="3417218"/>
                  </a:lnTo>
                  <a:lnTo>
                    <a:pt x="4043972" y="3378900"/>
                  </a:lnTo>
                  <a:lnTo>
                    <a:pt x="4066536" y="3340084"/>
                  </a:lnTo>
                  <a:lnTo>
                    <a:pt x="4088339" y="3300778"/>
                  </a:lnTo>
                  <a:lnTo>
                    <a:pt x="4109371" y="3260993"/>
                  </a:lnTo>
                  <a:lnTo>
                    <a:pt x="4129621" y="3220739"/>
                  </a:lnTo>
                  <a:lnTo>
                    <a:pt x="4149079" y="3180027"/>
                  </a:lnTo>
                  <a:lnTo>
                    <a:pt x="4167736" y="3138866"/>
                  </a:lnTo>
                  <a:lnTo>
                    <a:pt x="4185581" y="3097267"/>
                  </a:lnTo>
                  <a:lnTo>
                    <a:pt x="4202605" y="3055239"/>
                  </a:lnTo>
                  <a:lnTo>
                    <a:pt x="4218796" y="3012793"/>
                  </a:lnTo>
                  <a:lnTo>
                    <a:pt x="4234145" y="2969939"/>
                  </a:lnTo>
                  <a:lnTo>
                    <a:pt x="4248643" y="2926686"/>
                  </a:lnTo>
                  <a:lnTo>
                    <a:pt x="4262278" y="2883046"/>
                  </a:lnTo>
                  <a:lnTo>
                    <a:pt x="4275040" y="2839027"/>
                  </a:lnTo>
                  <a:lnTo>
                    <a:pt x="4286921" y="2794640"/>
                  </a:lnTo>
                  <a:lnTo>
                    <a:pt x="4297909" y="2749896"/>
                  </a:lnTo>
                  <a:lnTo>
                    <a:pt x="4307994" y="2704804"/>
                  </a:lnTo>
                  <a:lnTo>
                    <a:pt x="4317167" y="2659374"/>
                  </a:lnTo>
                  <a:lnTo>
                    <a:pt x="4325417" y="2613617"/>
                  </a:lnTo>
                  <a:lnTo>
                    <a:pt x="4332734" y="2567542"/>
                  </a:lnTo>
                  <a:lnTo>
                    <a:pt x="4339108" y="2521160"/>
                  </a:lnTo>
                  <a:lnTo>
                    <a:pt x="4344530" y="2474481"/>
                  </a:lnTo>
                  <a:lnTo>
                    <a:pt x="4348988" y="2427514"/>
                  </a:lnTo>
                  <a:lnTo>
                    <a:pt x="4352473" y="2380271"/>
                  </a:lnTo>
                  <a:lnTo>
                    <a:pt x="4354975" y="2332760"/>
                  </a:lnTo>
                  <a:lnTo>
                    <a:pt x="4356483" y="2284992"/>
                  </a:lnTo>
                  <a:lnTo>
                    <a:pt x="4356989" y="2236978"/>
                  </a:lnTo>
                  <a:lnTo>
                    <a:pt x="4356483" y="2188963"/>
                  </a:lnTo>
                  <a:lnTo>
                    <a:pt x="4354975" y="2141195"/>
                  </a:lnTo>
                  <a:lnTo>
                    <a:pt x="4352473" y="2093684"/>
                  </a:lnTo>
                  <a:lnTo>
                    <a:pt x="4348988" y="2046440"/>
                  </a:lnTo>
                  <a:lnTo>
                    <a:pt x="4344530" y="1999474"/>
                  </a:lnTo>
                  <a:lnTo>
                    <a:pt x="4339108" y="1952794"/>
                  </a:lnTo>
                  <a:lnTo>
                    <a:pt x="4332734" y="1906412"/>
                  </a:lnTo>
                  <a:lnTo>
                    <a:pt x="4325417" y="1860337"/>
                  </a:lnTo>
                  <a:lnTo>
                    <a:pt x="4317167" y="1814579"/>
                  </a:lnTo>
                  <a:lnTo>
                    <a:pt x="4307994" y="1769149"/>
                  </a:lnTo>
                  <a:lnTo>
                    <a:pt x="4297909" y="1724057"/>
                  </a:lnTo>
                  <a:lnTo>
                    <a:pt x="4286921" y="1679312"/>
                  </a:lnTo>
                  <a:lnTo>
                    <a:pt x="4275040" y="1634925"/>
                  </a:lnTo>
                  <a:lnTo>
                    <a:pt x="4262278" y="1590906"/>
                  </a:lnTo>
                  <a:lnTo>
                    <a:pt x="4248643" y="1547265"/>
                  </a:lnTo>
                  <a:lnTo>
                    <a:pt x="4234145" y="1504012"/>
                  </a:lnTo>
                  <a:lnTo>
                    <a:pt x="4218796" y="1461157"/>
                  </a:lnTo>
                  <a:lnTo>
                    <a:pt x="4202605" y="1418711"/>
                  </a:lnTo>
                  <a:lnTo>
                    <a:pt x="4185581" y="1376682"/>
                  </a:lnTo>
                  <a:lnTo>
                    <a:pt x="4167736" y="1335082"/>
                  </a:lnTo>
                  <a:lnTo>
                    <a:pt x="4149079" y="1293921"/>
                  </a:lnTo>
                  <a:lnTo>
                    <a:pt x="4129621" y="1253208"/>
                  </a:lnTo>
                  <a:lnTo>
                    <a:pt x="4109371" y="1212954"/>
                  </a:lnTo>
                  <a:lnTo>
                    <a:pt x="4088339" y="1173169"/>
                  </a:lnTo>
                  <a:lnTo>
                    <a:pt x="4066536" y="1133862"/>
                  </a:lnTo>
                  <a:lnTo>
                    <a:pt x="4043972" y="1095044"/>
                  </a:lnTo>
                  <a:lnTo>
                    <a:pt x="4020656" y="1056726"/>
                  </a:lnTo>
                  <a:lnTo>
                    <a:pt x="3996599" y="1018916"/>
                  </a:lnTo>
                  <a:lnTo>
                    <a:pt x="3971812" y="981626"/>
                  </a:lnTo>
                  <a:lnTo>
                    <a:pt x="3946303" y="944865"/>
                  </a:lnTo>
                  <a:lnTo>
                    <a:pt x="3920083" y="908644"/>
                  </a:lnTo>
                  <a:lnTo>
                    <a:pt x="3893163" y="872971"/>
                  </a:lnTo>
                  <a:lnTo>
                    <a:pt x="3865552" y="837859"/>
                  </a:lnTo>
                  <a:lnTo>
                    <a:pt x="3837260" y="803316"/>
                  </a:lnTo>
                  <a:lnTo>
                    <a:pt x="3808298" y="769353"/>
                  </a:lnTo>
                  <a:lnTo>
                    <a:pt x="3778675" y="735979"/>
                  </a:lnTo>
                  <a:lnTo>
                    <a:pt x="3748402" y="703206"/>
                  </a:lnTo>
                  <a:lnTo>
                    <a:pt x="3717489" y="671042"/>
                  </a:lnTo>
                  <a:lnTo>
                    <a:pt x="3685946" y="639499"/>
                  </a:lnTo>
                  <a:lnTo>
                    <a:pt x="3653782" y="608586"/>
                  </a:lnTo>
                  <a:lnTo>
                    <a:pt x="3621009" y="578313"/>
                  </a:lnTo>
                  <a:lnTo>
                    <a:pt x="3587635" y="548690"/>
                  </a:lnTo>
                  <a:lnTo>
                    <a:pt x="3553672" y="519728"/>
                  </a:lnTo>
                  <a:lnTo>
                    <a:pt x="3519129" y="491436"/>
                  </a:lnTo>
                  <a:lnTo>
                    <a:pt x="3484017" y="463825"/>
                  </a:lnTo>
                  <a:lnTo>
                    <a:pt x="3448344" y="436905"/>
                  </a:lnTo>
                  <a:lnTo>
                    <a:pt x="3412123" y="410685"/>
                  </a:lnTo>
                  <a:lnTo>
                    <a:pt x="3375362" y="385176"/>
                  </a:lnTo>
                  <a:lnTo>
                    <a:pt x="3338072" y="360389"/>
                  </a:lnTo>
                  <a:lnTo>
                    <a:pt x="3300262" y="336332"/>
                  </a:lnTo>
                  <a:lnTo>
                    <a:pt x="3261944" y="313016"/>
                  </a:lnTo>
                  <a:lnTo>
                    <a:pt x="3223126" y="290452"/>
                  </a:lnTo>
                  <a:lnTo>
                    <a:pt x="3183819" y="268649"/>
                  </a:lnTo>
                  <a:lnTo>
                    <a:pt x="3144034" y="247617"/>
                  </a:lnTo>
                  <a:lnTo>
                    <a:pt x="3103780" y="227367"/>
                  </a:lnTo>
                  <a:lnTo>
                    <a:pt x="3063067" y="207909"/>
                  </a:lnTo>
                  <a:lnTo>
                    <a:pt x="3021906" y="189252"/>
                  </a:lnTo>
                  <a:lnTo>
                    <a:pt x="2980306" y="171407"/>
                  </a:lnTo>
                  <a:lnTo>
                    <a:pt x="2938277" y="154383"/>
                  </a:lnTo>
                  <a:lnTo>
                    <a:pt x="2895831" y="138192"/>
                  </a:lnTo>
                  <a:lnTo>
                    <a:pt x="2852976" y="122843"/>
                  </a:lnTo>
                  <a:lnTo>
                    <a:pt x="2809723" y="108345"/>
                  </a:lnTo>
                  <a:lnTo>
                    <a:pt x="2766082" y="94710"/>
                  </a:lnTo>
                  <a:lnTo>
                    <a:pt x="2722063" y="81948"/>
                  </a:lnTo>
                  <a:lnTo>
                    <a:pt x="2677676" y="70067"/>
                  </a:lnTo>
                  <a:lnTo>
                    <a:pt x="2632931" y="59079"/>
                  </a:lnTo>
                  <a:lnTo>
                    <a:pt x="2587839" y="48994"/>
                  </a:lnTo>
                  <a:lnTo>
                    <a:pt x="2542409" y="39821"/>
                  </a:lnTo>
                  <a:lnTo>
                    <a:pt x="2496651" y="31571"/>
                  </a:lnTo>
                  <a:lnTo>
                    <a:pt x="2450576" y="24254"/>
                  </a:lnTo>
                  <a:lnTo>
                    <a:pt x="2404194" y="17880"/>
                  </a:lnTo>
                  <a:lnTo>
                    <a:pt x="2357514" y="12458"/>
                  </a:lnTo>
                  <a:lnTo>
                    <a:pt x="2310548" y="8000"/>
                  </a:lnTo>
                  <a:lnTo>
                    <a:pt x="2263304" y="4515"/>
                  </a:lnTo>
                  <a:lnTo>
                    <a:pt x="2215793" y="2013"/>
                  </a:lnTo>
                  <a:lnTo>
                    <a:pt x="2168025" y="505"/>
                  </a:lnTo>
                  <a:lnTo>
                    <a:pt x="2120011" y="0"/>
                  </a:lnTo>
                  <a:close/>
                </a:path>
              </a:pathLst>
            </a:custGeom>
            <a:solidFill>
              <a:srgbClr val="489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7509" y="2762250"/>
              <a:ext cx="2237105" cy="1954530"/>
            </a:xfrm>
            <a:custGeom>
              <a:avLst/>
              <a:gdLst/>
              <a:ahLst/>
              <a:cxnLst/>
              <a:rect l="l" t="t" r="r" b="b"/>
              <a:pathLst>
                <a:path w="2237104" h="1954529">
                  <a:moveTo>
                    <a:pt x="375626" y="0"/>
                  </a:moveTo>
                  <a:lnTo>
                    <a:pt x="348676" y="41410"/>
                  </a:lnTo>
                  <a:lnTo>
                    <a:pt x="322711" y="83298"/>
                  </a:lnTo>
                  <a:lnTo>
                    <a:pt x="297732" y="125647"/>
                  </a:lnTo>
                  <a:lnTo>
                    <a:pt x="273741" y="168439"/>
                  </a:lnTo>
                  <a:lnTo>
                    <a:pt x="250741" y="211657"/>
                  </a:lnTo>
                  <a:lnTo>
                    <a:pt x="228735" y="255285"/>
                  </a:lnTo>
                  <a:lnTo>
                    <a:pt x="207723" y="299304"/>
                  </a:lnTo>
                  <a:lnTo>
                    <a:pt x="187710" y="343699"/>
                  </a:lnTo>
                  <a:lnTo>
                    <a:pt x="168696" y="388452"/>
                  </a:lnTo>
                  <a:lnTo>
                    <a:pt x="150685" y="433546"/>
                  </a:lnTo>
                  <a:lnTo>
                    <a:pt x="133677" y="478963"/>
                  </a:lnTo>
                  <a:lnTo>
                    <a:pt x="117677" y="524688"/>
                  </a:lnTo>
                  <a:lnTo>
                    <a:pt x="102685" y="570702"/>
                  </a:lnTo>
                  <a:lnTo>
                    <a:pt x="88705" y="616989"/>
                  </a:lnTo>
                  <a:lnTo>
                    <a:pt x="75738" y="663531"/>
                  </a:lnTo>
                  <a:lnTo>
                    <a:pt x="63787" y="710312"/>
                  </a:lnTo>
                  <a:lnTo>
                    <a:pt x="52853" y="757315"/>
                  </a:lnTo>
                  <a:lnTo>
                    <a:pt x="42940" y="804522"/>
                  </a:lnTo>
                  <a:lnTo>
                    <a:pt x="34049" y="851916"/>
                  </a:lnTo>
                  <a:lnTo>
                    <a:pt x="26183" y="899480"/>
                  </a:lnTo>
                  <a:lnTo>
                    <a:pt x="19344" y="947197"/>
                  </a:lnTo>
                  <a:lnTo>
                    <a:pt x="13533" y="995051"/>
                  </a:lnTo>
                  <a:lnTo>
                    <a:pt x="8755" y="1043023"/>
                  </a:lnTo>
                  <a:lnTo>
                    <a:pt x="5010" y="1091098"/>
                  </a:lnTo>
                  <a:lnTo>
                    <a:pt x="2301" y="1139257"/>
                  </a:lnTo>
                  <a:lnTo>
                    <a:pt x="630" y="1187484"/>
                  </a:lnTo>
                  <a:lnTo>
                    <a:pt x="0" y="1235762"/>
                  </a:lnTo>
                  <a:lnTo>
                    <a:pt x="412" y="1284073"/>
                  </a:lnTo>
                  <a:lnTo>
                    <a:pt x="1869" y="1332401"/>
                  </a:lnTo>
                  <a:lnTo>
                    <a:pt x="4373" y="1380728"/>
                  </a:lnTo>
                  <a:lnTo>
                    <a:pt x="7927" y="1429038"/>
                  </a:lnTo>
                  <a:lnTo>
                    <a:pt x="12533" y="1477313"/>
                  </a:lnTo>
                  <a:lnTo>
                    <a:pt x="18192" y="1525537"/>
                  </a:lnTo>
                  <a:lnTo>
                    <a:pt x="24908" y="1573691"/>
                  </a:lnTo>
                  <a:lnTo>
                    <a:pt x="32682" y="1621760"/>
                  </a:lnTo>
                  <a:lnTo>
                    <a:pt x="41517" y="1669726"/>
                  </a:lnTo>
                  <a:lnTo>
                    <a:pt x="51415" y="1717572"/>
                  </a:lnTo>
                  <a:lnTo>
                    <a:pt x="62378" y="1765280"/>
                  </a:lnTo>
                  <a:lnTo>
                    <a:pt x="74408" y="1812835"/>
                  </a:lnTo>
                  <a:lnTo>
                    <a:pt x="87509" y="1860218"/>
                  </a:lnTo>
                  <a:lnTo>
                    <a:pt x="101681" y="1907413"/>
                  </a:lnTo>
                  <a:lnTo>
                    <a:pt x="116927" y="1954402"/>
                  </a:lnTo>
                  <a:lnTo>
                    <a:pt x="2236938" y="1240789"/>
                  </a:lnTo>
                  <a:lnTo>
                    <a:pt x="375626" y="0"/>
                  </a:lnTo>
                  <a:close/>
                </a:path>
              </a:pathLst>
            </a:custGeom>
            <a:solidFill>
              <a:srgbClr val="57B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3135" y="1902459"/>
              <a:ext cx="1861820" cy="2100580"/>
            </a:xfrm>
            <a:custGeom>
              <a:avLst/>
              <a:gdLst/>
              <a:ahLst/>
              <a:cxnLst/>
              <a:rect l="l" t="t" r="r" b="b"/>
              <a:pathLst>
                <a:path w="1861820" h="2100579">
                  <a:moveTo>
                    <a:pt x="1092199" y="0"/>
                  </a:moveTo>
                  <a:lnTo>
                    <a:pt x="1044644" y="18024"/>
                  </a:lnTo>
                  <a:lnTo>
                    <a:pt x="997590" y="37092"/>
                  </a:lnTo>
                  <a:lnTo>
                    <a:pt x="951053" y="57192"/>
                  </a:lnTo>
                  <a:lnTo>
                    <a:pt x="905049" y="78311"/>
                  </a:lnTo>
                  <a:lnTo>
                    <a:pt x="859592" y="100437"/>
                  </a:lnTo>
                  <a:lnTo>
                    <a:pt x="814698" y="123559"/>
                  </a:lnTo>
                  <a:lnTo>
                    <a:pt x="770382" y="147665"/>
                  </a:lnTo>
                  <a:lnTo>
                    <a:pt x="726658" y="172742"/>
                  </a:lnTo>
                  <a:lnTo>
                    <a:pt x="683542" y="198778"/>
                  </a:lnTo>
                  <a:lnTo>
                    <a:pt x="641050" y="225762"/>
                  </a:lnTo>
                  <a:lnTo>
                    <a:pt x="599196" y="253681"/>
                  </a:lnTo>
                  <a:lnTo>
                    <a:pt x="557995" y="282524"/>
                  </a:lnTo>
                  <a:lnTo>
                    <a:pt x="517463" y="312278"/>
                  </a:lnTo>
                  <a:lnTo>
                    <a:pt x="477615" y="342931"/>
                  </a:lnTo>
                  <a:lnTo>
                    <a:pt x="438465" y="374472"/>
                  </a:lnTo>
                  <a:lnTo>
                    <a:pt x="400030" y="406888"/>
                  </a:lnTo>
                  <a:lnTo>
                    <a:pt x="362323" y="440168"/>
                  </a:lnTo>
                  <a:lnTo>
                    <a:pt x="325361" y="474299"/>
                  </a:lnTo>
                  <a:lnTo>
                    <a:pt x="289158" y="509269"/>
                  </a:lnTo>
                  <a:lnTo>
                    <a:pt x="253729" y="545066"/>
                  </a:lnTo>
                  <a:lnTo>
                    <a:pt x="219090" y="581679"/>
                  </a:lnTo>
                  <a:lnTo>
                    <a:pt x="185256" y="619096"/>
                  </a:lnTo>
                  <a:lnTo>
                    <a:pt x="152242" y="657303"/>
                  </a:lnTo>
                  <a:lnTo>
                    <a:pt x="120063" y="696290"/>
                  </a:lnTo>
                  <a:lnTo>
                    <a:pt x="88734" y="736044"/>
                  </a:lnTo>
                  <a:lnTo>
                    <a:pt x="58270" y="776553"/>
                  </a:lnTo>
                  <a:lnTo>
                    <a:pt x="28687" y="817806"/>
                  </a:lnTo>
                  <a:lnTo>
                    <a:pt x="0" y="859789"/>
                  </a:lnTo>
                  <a:lnTo>
                    <a:pt x="1861312" y="2100579"/>
                  </a:lnTo>
                  <a:lnTo>
                    <a:pt x="1092199" y="0"/>
                  </a:lnTo>
                  <a:close/>
                </a:path>
              </a:pathLst>
            </a:custGeom>
            <a:solidFill>
              <a:srgbClr val="85D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5335" y="1766062"/>
              <a:ext cx="769620" cy="2237105"/>
            </a:xfrm>
            <a:custGeom>
              <a:avLst/>
              <a:gdLst/>
              <a:ahLst/>
              <a:cxnLst/>
              <a:rect l="l" t="t" r="r" b="b"/>
              <a:pathLst>
                <a:path w="769620" h="2237104">
                  <a:moveTo>
                    <a:pt x="769112" y="0"/>
                  </a:moveTo>
                  <a:lnTo>
                    <a:pt x="719942" y="541"/>
                  </a:lnTo>
                  <a:lnTo>
                    <a:pt x="670837" y="2162"/>
                  </a:lnTo>
                  <a:lnTo>
                    <a:pt x="621815" y="4860"/>
                  </a:lnTo>
                  <a:lnTo>
                    <a:pt x="572893" y="8632"/>
                  </a:lnTo>
                  <a:lnTo>
                    <a:pt x="524088" y="13473"/>
                  </a:lnTo>
                  <a:lnTo>
                    <a:pt x="475419" y="19381"/>
                  </a:lnTo>
                  <a:lnTo>
                    <a:pt x="426902" y="26353"/>
                  </a:lnTo>
                  <a:lnTo>
                    <a:pt x="378555" y="34385"/>
                  </a:lnTo>
                  <a:lnTo>
                    <a:pt x="330395" y="43473"/>
                  </a:lnTo>
                  <a:lnTo>
                    <a:pt x="282441" y="53615"/>
                  </a:lnTo>
                  <a:lnTo>
                    <a:pt x="234709" y="64807"/>
                  </a:lnTo>
                  <a:lnTo>
                    <a:pt x="187217" y="77045"/>
                  </a:lnTo>
                  <a:lnTo>
                    <a:pt x="139983" y="90326"/>
                  </a:lnTo>
                  <a:lnTo>
                    <a:pt x="93024" y="104648"/>
                  </a:lnTo>
                  <a:lnTo>
                    <a:pt x="46357" y="120006"/>
                  </a:lnTo>
                  <a:lnTo>
                    <a:pt x="0" y="136398"/>
                  </a:lnTo>
                  <a:lnTo>
                    <a:pt x="769112" y="2236978"/>
                  </a:lnTo>
                  <a:lnTo>
                    <a:pt x="769112" y="0"/>
                  </a:lnTo>
                  <a:close/>
                </a:path>
              </a:pathLst>
            </a:custGeom>
            <a:solidFill>
              <a:srgbClr val="B8E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1475" y="4314761"/>
              <a:ext cx="547687" cy="5572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9575" y="4352925"/>
              <a:ext cx="419100" cy="4286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060055" y="4354829"/>
            <a:ext cx="3708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00"/>
              </a:spcBef>
            </a:pP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350" b="1" dirty="0">
                <a:solidFill>
                  <a:srgbClr val="FFFFFF"/>
                </a:solidFill>
                <a:latin typeface="Trebuchet MS"/>
                <a:cs typeface="Trebuchet MS"/>
              </a:rPr>
              <a:t>ПУ</a:t>
            </a:r>
            <a:endParaRPr sz="1350">
              <a:latin typeface="Trebuchet MS"/>
              <a:cs typeface="Trebuchet MS"/>
            </a:endParaRPr>
          </a:p>
          <a:p>
            <a:pPr marL="12700">
              <a:lnSpc>
                <a:spcPts val="1560"/>
              </a:lnSpc>
            </a:pPr>
            <a:r>
              <a:rPr sz="1350" b="1" spc="35" dirty="0">
                <a:solidFill>
                  <a:srgbClr val="FFFFFF"/>
                </a:solidFill>
                <a:latin typeface="Trebuchet MS"/>
                <a:cs typeface="Trebuchet MS"/>
              </a:rPr>
              <a:t>70%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29250" y="3600386"/>
            <a:ext cx="1357630" cy="557530"/>
            <a:chOff x="5429250" y="3600386"/>
            <a:chExt cx="1357630" cy="55753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9250" y="3600386"/>
              <a:ext cx="1357249" cy="5572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7350" y="3638549"/>
              <a:ext cx="1228725" cy="42862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82335" y="3642677"/>
            <a:ext cx="11950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0"/>
              </a:lnSpc>
              <a:spcBef>
                <a:spcPts val="100"/>
              </a:spcBef>
            </a:pPr>
            <a:r>
              <a:rPr sz="1350" b="1" spc="-5" dirty="0">
                <a:solidFill>
                  <a:srgbClr val="FFFFFF"/>
                </a:solidFill>
                <a:latin typeface="Trebuchet MS"/>
                <a:cs typeface="Trebuchet MS"/>
              </a:rPr>
              <a:t>Стоматологии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ts val="1560"/>
              </a:lnSpc>
            </a:pP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14%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53100" y="2733611"/>
            <a:ext cx="1548130" cy="557530"/>
            <a:chOff x="5753100" y="2733611"/>
            <a:chExt cx="1548130" cy="55753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53100" y="2733611"/>
              <a:ext cx="1547749" cy="5572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1200" y="2771774"/>
              <a:ext cx="1419225" cy="42862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813678" y="2769806"/>
            <a:ext cx="1381760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350" b="1" spc="2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350" b="1" spc="1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350" b="1" spc="-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350" b="1" spc="2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350" b="1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35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50" b="1" spc="1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350" b="1" spc="2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350" b="1" spc="-2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350" b="1" spc="-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350" b="1" spc="15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350" b="1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endParaRPr sz="1350">
              <a:latin typeface="Trebuchet MS"/>
              <a:cs typeface="Trebuchet MS"/>
            </a:endParaRPr>
          </a:p>
          <a:p>
            <a:pPr marR="7620" algn="ctr">
              <a:lnSpc>
                <a:spcPts val="1560"/>
              </a:lnSpc>
            </a:pP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10%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677025" y="2085911"/>
            <a:ext cx="1281430" cy="567055"/>
            <a:chOff x="6677025" y="2085911"/>
            <a:chExt cx="1281430" cy="56705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77025" y="2085911"/>
              <a:ext cx="1281049" cy="5667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15125" y="2124074"/>
              <a:ext cx="1152525" cy="43815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726808" y="2127884"/>
            <a:ext cx="11334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0"/>
              </a:lnSpc>
              <a:spcBef>
                <a:spcPts val="100"/>
              </a:spcBef>
            </a:pPr>
            <a:r>
              <a:rPr sz="1350" b="1" spc="5" dirty="0">
                <a:solidFill>
                  <a:srgbClr val="FFFFFF"/>
                </a:solidFill>
                <a:latin typeface="Trebuchet MS"/>
                <a:cs typeface="Trebuchet MS"/>
              </a:rPr>
              <a:t>ТЦ,магазины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ts val="1560"/>
              </a:lnSpc>
            </a:pPr>
            <a:r>
              <a:rPr sz="1350" b="1" spc="30" dirty="0">
                <a:solidFill>
                  <a:srgbClr val="FFFFFF"/>
                </a:solidFill>
                <a:latin typeface="Trebuchet MS"/>
                <a:cs typeface="Trebuchet MS"/>
              </a:rPr>
              <a:t>6%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57450" y="2047875"/>
            <a:ext cx="2571750" cy="3962400"/>
            <a:chOff x="2457450" y="2047875"/>
            <a:chExt cx="2571750" cy="3962400"/>
          </a:xfrm>
        </p:grpSpPr>
        <p:sp>
          <p:nvSpPr>
            <p:cNvPr id="29" name="object 29"/>
            <p:cNvSpPr/>
            <p:nvPr/>
          </p:nvSpPr>
          <p:spPr>
            <a:xfrm>
              <a:off x="2457450" y="2047875"/>
              <a:ext cx="2571750" cy="3962400"/>
            </a:xfrm>
            <a:custGeom>
              <a:avLst/>
              <a:gdLst/>
              <a:ahLst/>
              <a:cxnLst/>
              <a:rect l="l" t="t" r="r" b="b"/>
              <a:pathLst>
                <a:path w="2571750" h="3962400">
                  <a:moveTo>
                    <a:pt x="2571750" y="0"/>
                  </a:moveTo>
                  <a:lnTo>
                    <a:pt x="0" y="0"/>
                  </a:lnTo>
                  <a:lnTo>
                    <a:pt x="0" y="3962400"/>
                  </a:lnTo>
                  <a:lnTo>
                    <a:pt x="2571750" y="3962400"/>
                  </a:lnTo>
                  <a:lnTo>
                    <a:pt x="2571750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7000" y="2286000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161925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161925" y="16192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489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67000" y="3276600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161925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161925" y="16192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57B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7000" y="4267200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161925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161925" y="16192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85D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67000" y="5257800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161925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161925" y="16192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B8E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457450" y="2047875"/>
            <a:ext cx="2571750" cy="39624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869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ЛПУ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 marL="449580">
              <a:lnSpc>
                <a:spcPct val="100000"/>
              </a:lnSpc>
              <a:spcBef>
                <a:spcPts val="168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Стоматологии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 marL="449580" marR="962660">
              <a:lnSpc>
                <a:spcPts val="2780"/>
              </a:lnSpc>
              <a:spcBef>
                <a:spcPts val="1860"/>
              </a:spcBef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Салоны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р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о</a:t>
            </a:r>
            <a:r>
              <a:rPr sz="2400" spc="30" dirty="0">
                <a:solidFill>
                  <a:srgbClr val="404040"/>
                </a:solidFill>
                <a:latin typeface="Trebuchet MS"/>
                <a:cs typeface="Trebuchet MS"/>
              </a:rPr>
              <a:t>т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ы</a:t>
            </a:r>
            <a:endParaRPr sz="2400">
              <a:latin typeface="Trebuchet MS"/>
              <a:cs typeface="Trebuchet MS"/>
            </a:endParaRPr>
          </a:p>
          <a:p>
            <a:pPr marL="449580">
              <a:lnSpc>
                <a:spcPct val="100000"/>
              </a:lnSpc>
              <a:spcBef>
                <a:spcPts val="2075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ТЦ,магазины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3412" y="1262062"/>
            <a:ext cx="9163050" cy="5486400"/>
          </a:xfrm>
          <a:custGeom>
            <a:avLst/>
            <a:gdLst/>
            <a:ahLst/>
            <a:cxnLst/>
            <a:rect l="l" t="t" r="r" b="b"/>
            <a:pathLst>
              <a:path w="9163050" h="5486400">
                <a:moveTo>
                  <a:pt x="0" y="5486400"/>
                </a:moveTo>
                <a:lnTo>
                  <a:pt x="9163050" y="5486400"/>
                </a:lnTo>
                <a:lnTo>
                  <a:pt x="916305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01712" y="2047369"/>
            <a:ext cx="1322705" cy="84455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400" spc="15" dirty="0">
                <a:latin typeface="Trebuchet MS"/>
                <a:cs typeface="Trebuchet MS"/>
              </a:rPr>
              <a:t>12500000</a:t>
            </a:r>
            <a:endParaRPr sz="240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spcBef>
                <a:spcPts val="690"/>
              </a:spcBef>
            </a:pPr>
            <a:r>
              <a:rPr sz="1550" spc="-10" dirty="0">
                <a:latin typeface="Microsoft Sans Serif"/>
                <a:cs typeface="Microsoft Sans Serif"/>
              </a:rPr>
              <a:t>пар/сутки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08735" y="3117835"/>
            <a:ext cx="1014730" cy="6896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375"/>
              </a:spcBef>
            </a:pPr>
            <a:r>
              <a:rPr sz="2400" spc="15" dirty="0">
                <a:latin typeface="Trebuchet MS"/>
                <a:cs typeface="Trebuchet MS"/>
              </a:rPr>
              <a:t>260000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550" spc="-10" dirty="0">
                <a:latin typeface="Microsoft Sans Serif"/>
                <a:cs typeface="Microsoft Sans Serif"/>
              </a:rPr>
              <a:t>пар/сутки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8894" y="4185649"/>
            <a:ext cx="1004569" cy="6896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375"/>
              </a:spcBef>
            </a:pPr>
            <a:r>
              <a:rPr sz="2400" spc="10" dirty="0">
                <a:latin typeface="Trebuchet MS"/>
                <a:cs typeface="Trebuchet MS"/>
              </a:rPr>
              <a:t>180000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550" spc="-10" dirty="0">
                <a:latin typeface="Microsoft Sans Serif"/>
                <a:cs typeface="Microsoft Sans Serif"/>
              </a:rPr>
              <a:t>пар/сутки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25880" y="5029891"/>
            <a:ext cx="997585" cy="7410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spc="15" dirty="0">
                <a:latin typeface="Trebuchet MS"/>
                <a:cs typeface="Trebuchet MS"/>
              </a:rPr>
              <a:t>100000</a:t>
            </a:r>
            <a:endParaRPr sz="24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365"/>
              </a:spcBef>
            </a:pPr>
            <a:r>
              <a:rPr sz="1550" spc="-10" dirty="0">
                <a:latin typeface="Microsoft Sans Serif"/>
                <a:cs typeface="Microsoft Sans Serif"/>
              </a:rPr>
              <a:t>пар/сутки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349625" y="1514411"/>
            <a:ext cx="2790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Trebuchet MS"/>
                <a:cs typeface="Trebuchet MS"/>
              </a:rPr>
              <a:t>Покрытие</a:t>
            </a:r>
            <a:r>
              <a:rPr sz="2400" b="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0" spc="10" dirty="0">
                <a:solidFill>
                  <a:srgbClr val="000000"/>
                </a:solidFill>
                <a:latin typeface="Trebuchet MS"/>
                <a:cs typeface="Trebuchet MS"/>
              </a:rPr>
              <a:t>рынка</a:t>
            </a:r>
            <a:r>
              <a:rPr sz="2400"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0" spc="5" dirty="0">
                <a:solidFill>
                  <a:srgbClr val="000000"/>
                </a:solidFill>
                <a:latin typeface="Trebuchet MS"/>
                <a:cs typeface="Trebuchet MS"/>
              </a:rPr>
              <a:t>4%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2614" y="465836"/>
            <a:ext cx="45840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Конкурентная</a:t>
            </a:r>
            <a:r>
              <a:rPr spc="80" dirty="0"/>
              <a:t> </a:t>
            </a:r>
            <a:r>
              <a:rPr dirty="0"/>
              <a:t>среда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8654" y="1688147"/>
            <a:ext cx="556831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Т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-8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30" dirty="0">
                <a:solidFill>
                  <a:srgbClr val="252525"/>
                </a:solidFill>
                <a:latin typeface="Trebuchet MS"/>
                <a:cs typeface="Trebuchet MS"/>
              </a:rPr>
              <a:t>«</a:t>
            </a:r>
            <a:r>
              <a:rPr sz="2000" b="1" spc="-15" dirty="0">
                <a:solidFill>
                  <a:srgbClr val="252525"/>
                </a:solidFill>
                <a:latin typeface="Trebuchet MS"/>
                <a:cs typeface="Trebuchet MS"/>
              </a:rPr>
              <a:t>D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OL</a:t>
            </a:r>
            <a:r>
              <a:rPr sz="2000" b="1" spc="50" dirty="0">
                <a:solidFill>
                  <a:srgbClr val="252525"/>
                </a:solidFill>
                <a:latin typeface="Trebuchet MS"/>
                <a:cs typeface="Trebuchet MS"/>
              </a:rPr>
              <a:t>C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E</a:t>
            </a:r>
            <a:r>
              <a:rPr sz="2000" b="1" spc="-11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252525"/>
                </a:solidFill>
                <a:latin typeface="Trebuchet MS"/>
                <a:cs typeface="Trebuchet MS"/>
              </a:rPr>
              <a:t>F</a:t>
            </a:r>
            <a:r>
              <a:rPr sz="2000" b="1" spc="75" dirty="0">
                <a:solidFill>
                  <a:srgbClr val="252525"/>
                </a:solidFill>
                <a:latin typeface="Trebuchet MS"/>
                <a:cs typeface="Trebuchet MS"/>
              </a:rPr>
              <a:t>A</a:t>
            </a:r>
            <a:r>
              <a:rPr sz="2000" b="1" spc="45" dirty="0">
                <a:solidFill>
                  <a:srgbClr val="252525"/>
                </a:solidFill>
                <a:latin typeface="Trebuchet MS"/>
                <a:cs typeface="Trebuchet MS"/>
              </a:rPr>
              <a:t>R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M»</a:t>
            </a:r>
            <a:r>
              <a:rPr sz="2000" b="1" spc="-22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30" dirty="0">
                <a:solidFill>
                  <a:srgbClr val="252525"/>
                </a:solidFill>
                <a:latin typeface="Trebuchet MS"/>
                <a:cs typeface="Trebuchet MS"/>
              </a:rPr>
              <a:t>п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р</a:t>
            </a:r>
            <a:r>
              <a:rPr sz="2000" b="1" spc="-15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з</a:t>
            </a:r>
            <a:r>
              <a:rPr sz="2000" b="1" spc="30" dirty="0">
                <a:solidFill>
                  <a:srgbClr val="252525"/>
                </a:solidFill>
                <a:latin typeface="Trebuchet MS"/>
                <a:cs typeface="Trebuchet MS"/>
              </a:rPr>
              <a:t>в</a:t>
            </a:r>
            <a:r>
              <a:rPr sz="2000" b="1" spc="-15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д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т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л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ь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СК-Фармация,</a:t>
            </a:r>
            <a:r>
              <a:rPr sz="2000" b="1" spc="-7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гос.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заказы</a:t>
            </a:r>
            <a:r>
              <a:rPr sz="2000" b="1" spc="-1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80%,розница</a:t>
            </a:r>
            <a:r>
              <a:rPr sz="2000" b="1" spc="-13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-20%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6283" y="3102927"/>
            <a:ext cx="5080000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276225">
              <a:lnSpc>
                <a:spcPct val="100000"/>
              </a:lnSpc>
              <a:spcBef>
                <a:spcPts val="125"/>
              </a:spcBef>
            </a:pP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ТОО 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«KAZMEDPROM» 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производитель 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л</a:t>
            </a:r>
            <a:r>
              <a:rPr sz="2000" b="1" spc="-25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т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spc="30" dirty="0">
                <a:solidFill>
                  <a:srgbClr val="252525"/>
                </a:solidFill>
                <a:latin typeface="Trebuchet MS"/>
                <a:cs typeface="Trebuchet MS"/>
              </a:rPr>
              <a:t>к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сн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ы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,</a:t>
            </a:r>
            <a:r>
              <a:rPr sz="2000" b="1" spc="-15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н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ит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р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л</a:t>
            </a:r>
            <a:r>
              <a:rPr sz="2000" b="1" spc="-20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30" dirty="0">
                <a:solidFill>
                  <a:srgbClr val="252525"/>
                </a:solidFill>
                <a:latin typeface="Trebuchet MS"/>
                <a:cs typeface="Trebuchet MS"/>
              </a:rPr>
              <a:t>в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ы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е</a:t>
            </a:r>
            <a:r>
              <a:rPr sz="2000" b="1" spc="-114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в 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п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л</a:t>
            </a:r>
            <a:r>
              <a:rPr sz="2000" b="1" spc="-25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не</a:t>
            </a:r>
            <a:r>
              <a:rPr sz="2000" b="1" spc="-5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з</a:t>
            </a:r>
            <a:r>
              <a:rPr sz="2000" b="1" spc="-30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п</a:t>
            </a:r>
            <a:r>
              <a:rPr sz="2000" b="1" spc="35" dirty="0">
                <a:solidFill>
                  <a:srgbClr val="252525"/>
                </a:solidFill>
                <a:latin typeface="Trebuchet MS"/>
                <a:cs typeface="Trebuchet MS"/>
              </a:rPr>
              <a:t>у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с</a:t>
            </a:r>
            <a:r>
              <a:rPr sz="2000" b="1" spc="35" dirty="0">
                <a:solidFill>
                  <a:srgbClr val="252525"/>
                </a:solidFill>
                <a:latin typeface="Trebuchet MS"/>
                <a:cs typeface="Trebuchet MS"/>
              </a:rPr>
              <a:t>к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9775" y="4564062"/>
            <a:ext cx="6421120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Дистрибьюторы: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ТОО</a:t>
            </a:r>
            <a:r>
              <a:rPr sz="2000" b="1" spc="-7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«Вита</a:t>
            </a:r>
            <a:r>
              <a:rPr sz="2000" b="1" spc="-3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фарм»,</a:t>
            </a:r>
            <a:r>
              <a:rPr sz="2000" b="1" spc="-7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ТОО</a:t>
            </a:r>
            <a:r>
              <a:rPr sz="2000" b="1" spc="-7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«MAG»,ТОО</a:t>
            </a:r>
            <a:r>
              <a:rPr sz="2000" b="1" spc="-229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«ANIRISE»,</a:t>
            </a:r>
            <a:r>
              <a:rPr sz="2000" b="1" spc="-22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ТОО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«</a:t>
            </a:r>
            <a:r>
              <a:rPr sz="2000" b="1" spc="-10" dirty="0">
                <a:solidFill>
                  <a:srgbClr val="252525"/>
                </a:solidFill>
                <a:latin typeface="Trebuchet MS"/>
                <a:cs typeface="Trebuchet MS"/>
              </a:rPr>
              <a:t>U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N</a:t>
            </a:r>
            <a:r>
              <a:rPr sz="2000" b="1" spc="-25" dirty="0">
                <a:solidFill>
                  <a:srgbClr val="252525"/>
                </a:solidFill>
                <a:latin typeface="Trebuchet MS"/>
                <a:cs typeface="Trebuchet MS"/>
              </a:rPr>
              <a:t>E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X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»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,</a:t>
            </a:r>
            <a:r>
              <a:rPr sz="2000" b="1" spc="50" dirty="0">
                <a:solidFill>
                  <a:srgbClr val="252525"/>
                </a:solidFill>
                <a:latin typeface="Trebuchet MS"/>
                <a:cs typeface="Trebuchet MS"/>
              </a:rPr>
              <a:t>Т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-15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«</a:t>
            </a:r>
            <a:r>
              <a:rPr sz="2000" b="1" spc="70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Л</a:t>
            </a:r>
            <a:r>
              <a:rPr sz="2000" b="1" spc="-20" dirty="0">
                <a:solidFill>
                  <a:srgbClr val="252525"/>
                </a:solidFill>
                <a:latin typeface="Trebuchet MS"/>
                <a:cs typeface="Trebuchet MS"/>
              </a:rPr>
              <a:t>Н</a:t>
            </a:r>
            <a:r>
              <a:rPr sz="2000" b="1" spc="70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ИР</a:t>
            </a:r>
            <a:r>
              <a:rPr sz="2000" b="1" spc="-22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М</a:t>
            </a:r>
            <a:r>
              <a:rPr sz="2000" b="1" spc="40" dirty="0">
                <a:solidFill>
                  <a:srgbClr val="252525"/>
                </a:solidFill>
                <a:latin typeface="Trebuchet MS"/>
                <a:cs typeface="Trebuchet MS"/>
              </a:rPr>
              <a:t>ЕД</a:t>
            </a:r>
            <a:r>
              <a:rPr sz="2000" b="1" spc="15" dirty="0">
                <a:solidFill>
                  <a:srgbClr val="252525"/>
                </a:solidFill>
                <a:latin typeface="Trebuchet MS"/>
                <a:cs typeface="Trebuchet MS"/>
              </a:rPr>
              <a:t>И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К</a:t>
            </a:r>
            <a:r>
              <a:rPr sz="2000" b="1" spc="70" dirty="0">
                <a:solidFill>
                  <a:srgbClr val="252525"/>
                </a:solidFill>
                <a:latin typeface="Trebuchet MS"/>
                <a:cs typeface="Trebuchet MS"/>
              </a:rPr>
              <a:t>А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Л</a:t>
            </a:r>
            <a:r>
              <a:rPr sz="2000" b="1" spc="-50" dirty="0">
                <a:solidFill>
                  <a:srgbClr val="252525"/>
                </a:solidFill>
                <a:latin typeface="Trebuchet MS"/>
                <a:cs typeface="Trebuchet MS"/>
              </a:rPr>
              <a:t>»</a:t>
            </a: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,</a:t>
            </a:r>
            <a:r>
              <a:rPr sz="2000" b="1" spc="50" dirty="0">
                <a:solidFill>
                  <a:srgbClr val="252525"/>
                </a:solidFill>
                <a:latin typeface="Trebuchet MS"/>
                <a:cs typeface="Trebuchet MS"/>
              </a:rPr>
              <a:t>Т</a:t>
            </a:r>
            <a:r>
              <a:rPr sz="2000" b="1" spc="-60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О</a:t>
            </a:r>
            <a:r>
              <a:rPr sz="2000" b="1" spc="-229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25" dirty="0">
                <a:solidFill>
                  <a:srgbClr val="252525"/>
                </a:solidFill>
                <a:latin typeface="Trebuchet MS"/>
                <a:cs typeface="Trebuchet MS"/>
              </a:rPr>
              <a:t>«</a:t>
            </a:r>
            <a:r>
              <a:rPr sz="2000" b="1" spc="75" dirty="0">
                <a:solidFill>
                  <a:srgbClr val="252525"/>
                </a:solidFill>
                <a:latin typeface="Trebuchet MS"/>
                <a:cs typeface="Trebuchet MS"/>
              </a:rPr>
              <a:t>A</a:t>
            </a:r>
            <a:r>
              <a:rPr sz="2000" b="1" spc="35" dirty="0">
                <a:solidFill>
                  <a:srgbClr val="252525"/>
                </a:solidFill>
                <a:latin typeface="Trebuchet MS"/>
                <a:cs typeface="Trebuchet MS"/>
              </a:rPr>
              <a:t>I</a:t>
            </a:r>
            <a:r>
              <a:rPr sz="2000" b="1" spc="30" dirty="0">
                <a:solidFill>
                  <a:srgbClr val="252525"/>
                </a:solidFill>
                <a:latin typeface="Trebuchet MS"/>
                <a:cs typeface="Trebuchet MS"/>
              </a:rPr>
              <a:t>K</a:t>
            </a:r>
            <a:r>
              <a:rPr sz="2000" b="1" spc="75" dirty="0">
                <a:solidFill>
                  <a:srgbClr val="252525"/>
                </a:solidFill>
                <a:latin typeface="Trebuchet MS"/>
                <a:cs typeface="Trebuchet MS"/>
              </a:rPr>
              <a:t>A</a:t>
            </a:r>
            <a:r>
              <a:rPr sz="2000" b="1" spc="-70" dirty="0">
                <a:solidFill>
                  <a:srgbClr val="252525"/>
                </a:solidFill>
                <a:latin typeface="Trebuchet MS"/>
                <a:cs typeface="Trebuchet MS"/>
              </a:rPr>
              <a:t>M</a:t>
            </a:r>
            <a:r>
              <a:rPr sz="2000" b="1" spc="-20" dirty="0">
                <a:solidFill>
                  <a:srgbClr val="252525"/>
                </a:solidFill>
                <a:latin typeface="Trebuchet MS"/>
                <a:cs typeface="Trebuchet MS"/>
              </a:rPr>
              <a:t>E</a:t>
            </a:r>
            <a:r>
              <a:rPr sz="2000" b="1" spc="-5" dirty="0">
                <a:solidFill>
                  <a:srgbClr val="252525"/>
                </a:solidFill>
                <a:latin typeface="Trebuchet MS"/>
                <a:cs typeface="Trebuchet MS"/>
              </a:rPr>
              <a:t>D</a:t>
            </a:r>
            <a:r>
              <a:rPr sz="2000" b="1" spc="20" dirty="0">
                <a:solidFill>
                  <a:srgbClr val="252525"/>
                </a:solidFill>
                <a:latin typeface="Trebuchet MS"/>
                <a:cs typeface="Trebuchet MS"/>
              </a:rPr>
              <a:t>»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,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solidFill>
                  <a:srgbClr val="252525"/>
                </a:solidFill>
                <a:latin typeface="Trebuchet MS"/>
                <a:cs typeface="Trebuchet MS"/>
              </a:rPr>
              <a:t>разные</a:t>
            </a:r>
            <a:r>
              <a:rPr sz="2000" b="1" spc="-8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52525"/>
                </a:solidFill>
                <a:latin typeface="Trebuchet MS"/>
                <a:cs typeface="Trebuchet MS"/>
              </a:rPr>
              <a:t>ИП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85850"/>
            <a:ext cx="9229725" cy="5191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5845" y="350837"/>
            <a:ext cx="4081779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0" dirty="0">
                <a:solidFill>
                  <a:srgbClr val="000000"/>
                </a:solidFill>
                <a:latin typeface="Arial"/>
                <a:cs typeface="Arial"/>
              </a:rPr>
              <a:t>Расположение</a:t>
            </a:r>
            <a:r>
              <a:rPr sz="2750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000000"/>
                </a:solidFill>
                <a:latin typeface="Arial"/>
                <a:cs typeface="Arial"/>
              </a:rPr>
              <a:t>обьекта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132" y="757872"/>
            <a:ext cx="367220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10" dirty="0">
                <a:latin typeface="Arial"/>
                <a:cs typeface="Arial"/>
              </a:rPr>
              <a:t>Оценочная</a:t>
            </a:r>
            <a:r>
              <a:rPr sz="1550" b="1" spc="70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стоимость</a:t>
            </a:r>
            <a:r>
              <a:rPr sz="1550" b="1" spc="254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110</a:t>
            </a:r>
            <a:r>
              <a:rPr sz="1550" b="1" spc="75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млн.тенге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9844" y="634428"/>
            <a:ext cx="2884805" cy="504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550" b="1" spc="5" dirty="0">
                <a:latin typeface="Arial"/>
                <a:cs typeface="Arial"/>
              </a:rPr>
              <a:t>Инвест-контракт</a:t>
            </a:r>
            <a:r>
              <a:rPr sz="1550" b="1" spc="210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Комитет</a:t>
            </a:r>
            <a:r>
              <a:rPr sz="1550" b="1" spc="135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по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550" b="1" spc="10" dirty="0">
                <a:latin typeface="Arial"/>
                <a:cs typeface="Arial"/>
              </a:rPr>
              <a:t>инвестициям</a:t>
            </a:r>
            <a:r>
              <a:rPr sz="1550" b="1" spc="180" dirty="0">
                <a:latin typeface="Arial"/>
                <a:cs typeface="Arial"/>
              </a:rPr>
              <a:t> </a:t>
            </a:r>
            <a:r>
              <a:rPr sz="1550" b="1" spc="-20" dirty="0">
                <a:latin typeface="Arial"/>
                <a:cs typeface="Arial"/>
              </a:rPr>
              <a:t>МИД</a:t>
            </a:r>
            <a:r>
              <a:rPr sz="1550" b="1" spc="15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РК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9202" y="1770062"/>
            <a:ext cx="7994015" cy="4491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865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При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полном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финансировании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проекта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возвратом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865"/>
              </a:lnSpc>
            </a:pPr>
            <a:r>
              <a:rPr sz="2400" spc="5" dirty="0">
                <a:latin typeface="Trebuchet MS"/>
                <a:cs typeface="Trebuchet MS"/>
              </a:rPr>
              <a:t>вложенных</a:t>
            </a:r>
            <a:r>
              <a:rPr sz="2400" spc="-1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инвестиций: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Возврат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течении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3х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лет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865"/>
              </a:lnSpc>
              <a:spcBef>
                <a:spcPts val="50"/>
              </a:spcBef>
            </a:pPr>
            <a:r>
              <a:rPr sz="2400" spc="-15" dirty="0">
                <a:latin typeface="Trebuchet MS"/>
                <a:cs typeface="Trebuchet MS"/>
              </a:rPr>
              <a:t>после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запуска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проекта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+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lang="ru-RU" sz="2400" spc="5" dirty="0" smtClean="0">
                <a:latin typeface="Trebuchet MS"/>
                <a:cs typeface="Trebuchet MS"/>
              </a:rPr>
              <a:t>30</a:t>
            </a:r>
            <a:r>
              <a:rPr sz="2400" spc="-35" dirty="0" smtClean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%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участия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предприятии.</a:t>
            </a:r>
            <a:endParaRPr sz="2400" dirty="0">
              <a:latin typeface="Trebuchet MS"/>
              <a:cs typeface="Trebuchet MS"/>
            </a:endParaRPr>
          </a:p>
          <a:p>
            <a:pPr marL="355600" indent="-343535">
              <a:lnSpc>
                <a:spcPts val="2865"/>
              </a:lnSpc>
              <a:buAutoNum type="arabicPeriod" startAt="2"/>
              <a:tabLst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При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полном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финансировании</a:t>
            </a:r>
            <a:r>
              <a:rPr sz="2400" spc="7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проекта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без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возврата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870"/>
              </a:lnSpc>
              <a:spcBef>
                <a:spcPts val="50"/>
              </a:spcBef>
            </a:pPr>
            <a:r>
              <a:rPr sz="2400" dirty="0">
                <a:latin typeface="Trebuchet MS"/>
                <a:cs typeface="Trebuchet MS"/>
              </a:rPr>
              <a:t>инвестиций: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50%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участия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предприятии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без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возврата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855"/>
              </a:lnSpc>
            </a:pPr>
            <a:r>
              <a:rPr sz="2400" dirty="0">
                <a:latin typeface="Trebuchet MS"/>
                <a:cs typeface="Trebuchet MS"/>
              </a:rPr>
              <a:t>инвестиций,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возможностью</a:t>
            </a:r>
            <a:r>
              <a:rPr sz="2400" spc="-1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выкупа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доли.</a:t>
            </a:r>
            <a:endParaRPr sz="2400" dirty="0">
              <a:latin typeface="Trebuchet MS"/>
              <a:cs typeface="Trebuchet MS"/>
            </a:endParaRPr>
          </a:p>
          <a:p>
            <a:pPr marL="355600" indent="-343535">
              <a:lnSpc>
                <a:spcPts val="2865"/>
              </a:lnSpc>
              <a:buAutoNum type="arabicPeriod" startAt="3"/>
              <a:tabLst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При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50%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финансировании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проекта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возвратом</a:t>
            </a:r>
            <a:endParaRPr sz="2400" dirty="0">
              <a:latin typeface="Trebuchet MS"/>
              <a:cs typeface="Trebuchet MS"/>
            </a:endParaRPr>
          </a:p>
          <a:p>
            <a:pPr marL="355600" marR="19050">
              <a:lnSpc>
                <a:spcPts val="2860"/>
              </a:lnSpc>
              <a:spcBef>
                <a:spcPts val="160"/>
              </a:spcBef>
            </a:pPr>
            <a:r>
              <a:rPr sz="2400" spc="5" dirty="0">
                <a:latin typeface="Trebuchet MS"/>
                <a:cs typeface="Trebuchet MS"/>
              </a:rPr>
              <a:t>вложенных </a:t>
            </a:r>
            <a:r>
              <a:rPr sz="2400" dirty="0">
                <a:latin typeface="Trebuchet MS"/>
                <a:cs typeface="Trebuchet MS"/>
              </a:rPr>
              <a:t>инвестиций: Возврат в </a:t>
            </a:r>
            <a:r>
              <a:rPr sz="2400" spc="10" dirty="0">
                <a:latin typeface="Trebuchet MS"/>
                <a:cs typeface="Trebuchet MS"/>
              </a:rPr>
              <a:t>течении </a:t>
            </a:r>
            <a:r>
              <a:rPr sz="2400" spc="5" dirty="0">
                <a:latin typeface="Trebuchet MS"/>
                <a:cs typeface="Trebuchet MS"/>
              </a:rPr>
              <a:t>3х </a:t>
            </a:r>
            <a:r>
              <a:rPr sz="2400" spc="10" dirty="0">
                <a:latin typeface="Trebuchet MS"/>
                <a:cs typeface="Trebuchet MS"/>
              </a:rPr>
              <a:t>лет 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после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запуска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проекта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+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lang="ru-RU" sz="2400" spc="5" dirty="0" smtClean="0">
                <a:latin typeface="Trebuchet MS"/>
                <a:cs typeface="Trebuchet MS"/>
              </a:rPr>
              <a:t>15</a:t>
            </a:r>
            <a:r>
              <a:rPr sz="2400" spc="-35" dirty="0" smtClean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%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участия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предприятии.</a:t>
            </a:r>
            <a:endParaRPr sz="2400" dirty="0">
              <a:latin typeface="Trebuchet MS"/>
              <a:cs typeface="Trebuchet MS"/>
            </a:endParaRPr>
          </a:p>
          <a:p>
            <a:pPr marL="355600" indent="-343535">
              <a:lnSpc>
                <a:spcPts val="2820"/>
              </a:lnSpc>
              <a:buAutoNum type="arabicPeriod" startAt="4"/>
              <a:tabLst>
                <a:tab pos="356235" algn="l"/>
              </a:tabLst>
            </a:pPr>
            <a:r>
              <a:rPr sz="2400" spc="-10" dirty="0">
                <a:latin typeface="Trebuchet MS"/>
                <a:cs typeface="Trebuchet MS"/>
              </a:rPr>
              <a:t>При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50%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финансировании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проекта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15" dirty="0">
                <a:latin typeface="Trebuchet MS"/>
                <a:cs typeface="Trebuchet MS"/>
              </a:rPr>
              <a:t>без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10" dirty="0">
                <a:latin typeface="Trebuchet MS"/>
                <a:cs typeface="Trebuchet MS"/>
              </a:rPr>
              <a:t>возврата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ts val="2855"/>
              </a:lnSpc>
            </a:pPr>
            <a:r>
              <a:rPr sz="2400" dirty="0">
                <a:latin typeface="Trebuchet MS"/>
                <a:cs typeface="Trebuchet MS"/>
              </a:rPr>
              <a:t>инвестиций: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lang="ru-RU" sz="2400" spc="5" dirty="0" smtClean="0">
                <a:latin typeface="Trebuchet MS"/>
                <a:cs typeface="Trebuchet MS"/>
              </a:rPr>
              <a:t>25</a:t>
            </a:r>
            <a:r>
              <a:rPr sz="2400" spc="5" dirty="0" smtClean="0">
                <a:latin typeface="Trebuchet MS"/>
                <a:cs typeface="Trebuchet MS"/>
              </a:rPr>
              <a:t>%</a:t>
            </a:r>
            <a:r>
              <a:rPr sz="2400" spc="-65" dirty="0" smtClean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участия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в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предприятии,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с</a:t>
            </a:r>
          </a:p>
          <a:p>
            <a:pPr marL="355600">
              <a:lnSpc>
                <a:spcPts val="2865"/>
              </a:lnSpc>
            </a:pPr>
            <a:r>
              <a:rPr sz="2400" spc="5" dirty="0">
                <a:latin typeface="Trebuchet MS"/>
                <a:cs typeface="Trebuchet MS"/>
              </a:rPr>
              <a:t>возможностью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выкупа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доли.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5578" y="465836"/>
            <a:ext cx="18637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Усл</a:t>
            </a:r>
            <a:r>
              <a:rPr spc="-30" dirty="0"/>
              <a:t>о</a:t>
            </a:r>
            <a:r>
              <a:rPr spc="-15" dirty="0"/>
              <a:t>в</a:t>
            </a:r>
            <a:r>
              <a:rPr spc="5" dirty="0"/>
              <a:t>и</a:t>
            </a:r>
            <a:r>
              <a:rPr dirty="0"/>
              <a:t>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dirty="0"/>
              <a:t>Спасибо</a:t>
            </a:r>
            <a:r>
              <a:rPr spc="-90" dirty="0"/>
              <a:t> </a:t>
            </a:r>
            <a:r>
              <a:rPr spc="-5" dirty="0"/>
              <a:t>за</a:t>
            </a:r>
            <a:r>
              <a:rPr spc="35" dirty="0"/>
              <a:t> </a:t>
            </a:r>
            <a:r>
              <a:rPr spc="-5" dirty="0"/>
              <a:t>внимание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276</Words>
  <Application>Microsoft Office PowerPoint</Application>
  <PresentationFormat>Произвольный</PresentationFormat>
  <Paragraphs>80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ПРОИЗВОДСТВО ОДНОРАЗОВЫХ</vt:lpstr>
      <vt:lpstr>СТРУКТУРА КОМПАНИИ</vt:lpstr>
      <vt:lpstr>4.3млн</vt:lpstr>
      <vt:lpstr>Покрытие рынка 4%</vt:lpstr>
      <vt:lpstr>Конкурентная среда</vt:lpstr>
      <vt:lpstr>Расположение обьекта</vt:lpstr>
      <vt:lpstr>Презентация PowerPoint</vt:lpstr>
      <vt:lpstr>Условия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ОДНОРАЗОВЫХ</dc:title>
  <dc:creator>HYPER</dc:creator>
  <cp:lastModifiedBy>HYPER</cp:lastModifiedBy>
  <cp:revision>3</cp:revision>
  <dcterms:created xsi:type="dcterms:W3CDTF">2021-08-08T16:18:43Z</dcterms:created>
  <dcterms:modified xsi:type="dcterms:W3CDTF">2021-08-08T16:38:45Z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2021-08-08T00:00:00Z</vt:filetime>
  </property>
  <property fmtid="{D5CDD505-2E9C-101B-9397-08002B2CF9AE}" pid="3" name="LastSaved">
    <vt:filetime>2021-08-08T00:00:00Z</vt:filetime>
  </property>
</Properties>
</file>