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59" r:id="rId4"/>
    <p:sldId id="260" r:id="rId5"/>
    <p:sldId id="282" r:id="rId6"/>
    <p:sldId id="283" r:id="rId7"/>
    <p:sldId id="284" r:id="rId8"/>
    <p:sldId id="285" r:id="rId9"/>
    <p:sldId id="286" r:id="rId10"/>
    <p:sldId id="287" r:id="rId11"/>
    <p:sldId id="28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8A54-1EDB-4358-B935-58F84C4DA47B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FAFF-7A62-463A-87D8-1A983038C63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43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8A54-1EDB-4358-B935-58F84C4DA47B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FAFF-7A62-463A-87D8-1A983038C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5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8A54-1EDB-4358-B935-58F84C4DA47B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FAFF-7A62-463A-87D8-1A983038C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22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8A54-1EDB-4358-B935-58F84C4DA47B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FAFF-7A62-463A-87D8-1A983038C63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27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8A54-1EDB-4358-B935-58F84C4DA47B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FAFF-7A62-463A-87D8-1A983038C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47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8A54-1EDB-4358-B935-58F84C4DA47B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FAFF-7A62-463A-87D8-1A983038C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32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8A54-1EDB-4358-B935-58F84C4DA47B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FAFF-7A62-463A-87D8-1A983038C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50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8A54-1EDB-4358-B935-58F84C4DA47B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FAFF-7A62-463A-87D8-1A983038C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47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EA58A54-1EDB-4358-B935-58F84C4DA47B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91FAFF-7A62-463A-87D8-1A983038C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81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8A54-1EDB-4358-B935-58F84C4DA47B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FAFF-7A62-463A-87D8-1A983038C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72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23424"/>
            <a:ext cx="10058400" cy="10491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552629"/>
            <a:ext cx="10058400" cy="431646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EA58A54-1EDB-4358-B935-58F84C4DA47B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591FAFF-7A62-463A-87D8-1A983038C63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43000" y="1379626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59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6" r:id="rId9"/>
    <p:sldLayoutId id="2147483827" r:id="rId10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promoplan.app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043288-E7A5-4C25-89D9-5D1B32E6F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4276"/>
            <a:ext cx="9703324" cy="2648124"/>
          </a:xfrm>
        </p:spPr>
        <p:txBody>
          <a:bodyPr>
            <a:noAutofit/>
          </a:bodyPr>
          <a:lstStyle/>
          <a:p>
            <a:pPr algn="ctr"/>
            <a:r>
              <a:rPr lang="ru-RU" sz="4000" dirty="0" err="1"/>
              <a:t>Промоплан</a:t>
            </a:r>
            <a:r>
              <a:rPr lang="ru-RU" sz="4000" dirty="0"/>
              <a:t>-управление продажами в независимой рознице, аптеках, </a:t>
            </a:r>
            <a:r>
              <a:rPr lang="en-US" sz="4000" dirty="0" err="1"/>
              <a:t>HoReCa</a:t>
            </a:r>
            <a:endParaRPr lang="ru-RU" sz="40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C987685-7986-460C-8AA5-3918E27A4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15" y="107566"/>
            <a:ext cx="3744504" cy="146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284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E69C9D-CAB0-4B9C-ADED-4CCBD2846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Пилотные проекты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4195A33-20F3-4A31-84E0-02755E8DB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5863" y="2595684"/>
            <a:ext cx="2590800" cy="657225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938CEA93-1E62-440F-ADCF-3CB3ECE0F7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862" y="4467415"/>
            <a:ext cx="1485900" cy="42862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A1B65411-2CA3-484A-B415-9C0D7795E9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6661" y="3695554"/>
            <a:ext cx="1257475" cy="136226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9B8A69D-95D6-D548-82A3-9EBFBBF431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562" y="2117846"/>
            <a:ext cx="1968500" cy="16129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0000000-0008-0000-0100-000014000000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63043" y="4023294"/>
            <a:ext cx="1996439" cy="88824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C5E6B98-33F9-4B4A-B416-2E0FB6ECA2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108" y="2622598"/>
            <a:ext cx="2206580" cy="60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088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043288-E7A5-4C25-89D9-5D1B32E6F4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http://promoplan.app</a:t>
            </a:r>
            <a:br>
              <a:rPr lang="en-US" dirty="0"/>
            </a:b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3511272-D0FB-462D-9D20-3E143E54C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41" y="4784950"/>
            <a:ext cx="3019454" cy="89941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1119E3B-1983-4582-A7F9-5C98EC1948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999" y="4773166"/>
            <a:ext cx="29146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2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228B8-BD95-48F4-976A-5E056538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В небольших торговых точках продавец еще и консультант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5A1BED-535B-48C0-88F1-099E3CA48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1. Выбор потребителя при консультации в большинстве своём зависит от продавца.</a:t>
            </a:r>
          </a:p>
          <a:p>
            <a:pPr marL="0" indent="0">
              <a:buNone/>
            </a:pPr>
            <a:r>
              <a:rPr lang="ru-RU" i="1" dirty="0"/>
              <a:t>«-Подскажите циркуль ребенку в школу», «-Какие </a:t>
            </a:r>
            <a:r>
              <a:rPr lang="ru-RU" i="1" dirty="0" err="1"/>
              <a:t>гелевые</a:t>
            </a:r>
            <a:r>
              <a:rPr lang="ru-RU" i="1" dirty="0"/>
              <a:t> ручки хорошие?»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2. Зарплата продавца фиксированная, ему всё равно что купит покупатель.</a:t>
            </a:r>
          </a:p>
          <a:p>
            <a:pPr marL="0" indent="0">
              <a:buNone/>
            </a:pPr>
            <a:r>
              <a:rPr lang="ru-RU" dirty="0"/>
              <a:t>Поэтому только то, что «хорошо продается» (ближайшие от продавца, самые дешевые, которые он знает).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Продавец не имеет мотивации помогать из-за низкой зарплаты (средняя 20 000 рублей)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3. По опросам продавцы готовы продвигать нужный товар, если будет дополнительное вознаграждение</a:t>
            </a:r>
          </a:p>
          <a:p>
            <a:pPr marL="0" indent="0">
              <a:buNone/>
            </a:pPr>
            <a:r>
              <a:rPr lang="ru-RU" dirty="0"/>
              <a:t>(живые деньги, а не баллы)</a:t>
            </a:r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214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228B8-BD95-48F4-976A-5E056538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Неэффективность инвестиций в маркетинг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5A1BED-535B-48C0-88F1-099E3CA48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ru-RU" b="1" dirty="0"/>
              <a:t>Скидка на товар </a:t>
            </a:r>
            <a:r>
              <a:rPr lang="ru-RU" dirty="0"/>
              <a:t>с незначительной стоимостью для семейного бюджета</a:t>
            </a:r>
            <a:r>
              <a:rPr lang="en-US" dirty="0"/>
              <a:t> </a:t>
            </a:r>
            <a:r>
              <a:rPr lang="ru-RU" dirty="0"/>
              <a:t>не работает.</a:t>
            </a:r>
          </a:p>
          <a:p>
            <a:pPr marL="0" indent="0">
              <a:buNone/>
            </a:pPr>
            <a:r>
              <a:rPr lang="ru-RU" dirty="0"/>
              <a:t>Владельцы классического ритейла это понимают, и не редко транслируют акции «на полку», и предпочитают не создавать товарный запас по позициям.</a:t>
            </a:r>
          </a:p>
          <a:p>
            <a:r>
              <a:rPr lang="ru-RU" dirty="0"/>
              <a:t>Накопительные акции по </a:t>
            </a:r>
            <a:r>
              <a:rPr lang="ru-RU" b="1" dirty="0"/>
              <a:t>баллам </a:t>
            </a:r>
            <a:r>
              <a:rPr lang="ru-RU" dirty="0"/>
              <a:t>направлены на закупщика, и мотивируют только на </a:t>
            </a:r>
            <a:r>
              <a:rPr lang="en-US" dirty="0"/>
              <a:t>Sell in. </a:t>
            </a:r>
            <a:endParaRPr lang="ru-RU" dirty="0"/>
          </a:p>
          <a:p>
            <a:r>
              <a:rPr lang="ru-RU" b="1" dirty="0"/>
              <a:t>2+1 </a:t>
            </a:r>
            <a:r>
              <a:rPr lang="ru-RU" dirty="0"/>
              <a:t>интересна в большей степени для мелкооптовых компаний и частично для покупателей, но затратна для производителя.</a:t>
            </a:r>
          </a:p>
          <a:p>
            <a:r>
              <a:rPr lang="ru-RU" dirty="0"/>
              <a:t>Подарок при покупке, работает только в том случае, если продавец сам предложил. 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20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228B8-BD95-48F4-976A-5E056538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Риски для инвестиции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5A1BED-535B-48C0-88F1-099E3CA48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ru-RU" dirty="0"/>
              <a:t>Трудно отследить эффективность маркетинга.</a:t>
            </a:r>
          </a:p>
          <a:p>
            <a:r>
              <a:rPr lang="ru-RU" dirty="0"/>
              <a:t>(данные по общим продажам из сети, дистрибутора, опта) </a:t>
            </a:r>
          </a:p>
          <a:p>
            <a:endParaRPr lang="ru-RU" dirty="0"/>
          </a:p>
          <a:p>
            <a:r>
              <a:rPr lang="ru-RU" dirty="0"/>
              <a:t>Много факторов, которые могут привести к рискам промо: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altLang="ru-RU" dirty="0"/>
              <a:t>- Завышенные данные о продажах торговыми точками</a:t>
            </a:r>
            <a:endParaRPr lang="ru-RU" dirty="0"/>
          </a:p>
          <a:p>
            <a:r>
              <a:rPr lang="ru-RU" dirty="0"/>
              <a:t>- «Оседания» бюджета у владельца, закупщика, менеджера клиента.</a:t>
            </a:r>
          </a:p>
          <a:p>
            <a:r>
              <a:rPr lang="ru-RU" dirty="0"/>
              <a:t>- Высокие затраты на проведение промо по налогообложению. </a:t>
            </a:r>
          </a:p>
          <a:p>
            <a:r>
              <a:rPr lang="ru-RU" dirty="0"/>
              <a:t>- Более 45% бюджета уходит на налоги.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6457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228B8-BD95-48F4-976A-5E0565385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13263"/>
            <a:ext cx="10058400" cy="802883"/>
          </a:xfrm>
        </p:spPr>
        <p:txBody>
          <a:bodyPr/>
          <a:lstStyle/>
          <a:p>
            <a:r>
              <a:rPr lang="ru-RU" dirty="0"/>
              <a:t>Схема работы </a:t>
            </a:r>
            <a:r>
              <a:rPr lang="ru-RU" dirty="0" err="1"/>
              <a:t>Промоплан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CB003C6-DFC4-444A-818B-3D70A29582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921"/>
          <a:stretch/>
        </p:blipFill>
        <p:spPr>
          <a:xfrm>
            <a:off x="6126480" y="4142911"/>
            <a:ext cx="1510830" cy="138823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12819B0-F2A0-43E8-8661-7C3EF94661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2361" y="1940224"/>
            <a:ext cx="1388238" cy="138823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65F97B3-CE3C-4495-A7CC-B59DC97FE35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325" t="22599" r="6346"/>
          <a:stretch/>
        </p:blipFill>
        <p:spPr>
          <a:xfrm flipH="1">
            <a:off x="758536" y="2634343"/>
            <a:ext cx="1635871" cy="1466716"/>
          </a:xfrm>
          <a:prstGeom prst="rect">
            <a:avLst/>
          </a:prstGeom>
        </p:spPr>
      </p:pic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A8710794-F864-40A1-B1D5-D6F242FEF372}"/>
              </a:ext>
            </a:extLst>
          </p:cNvPr>
          <p:cNvGrpSpPr/>
          <p:nvPr/>
        </p:nvGrpSpPr>
        <p:grpSpPr>
          <a:xfrm>
            <a:off x="5334015" y="4781132"/>
            <a:ext cx="985097" cy="974834"/>
            <a:chOff x="4869008" y="4469108"/>
            <a:chExt cx="1635871" cy="1710760"/>
          </a:xfrm>
        </p:grpSpPr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32D002B7-6FA5-4B35-8785-DB4A9E3B68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9008" y="4469108"/>
              <a:ext cx="1635871" cy="1710760"/>
            </a:xfrm>
            <a:prstGeom prst="rect">
              <a:avLst/>
            </a:prstGeom>
          </p:spPr>
        </p:pic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8AC1887B-77E3-4CAF-8CAD-18573732C85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2927" y="5255397"/>
              <a:ext cx="804813" cy="804813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30DBB7D-F902-4B8A-B62F-958196902CFB}"/>
              </a:ext>
            </a:extLst>
          </p:cNvPr>
          <p:cNvSpPr txBox="1"/>
          <p:nvPr/>
        </p:nvSpPr>
        <p:spPr>
          <a:xfrm>
            <a:off x="5437381" y="1694383"/>
            <a:ext cx="1555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Промоплан</a:t>
            </a:r>
            <a:endParaRPr lang="ru-RU" b="1" dirty="0"/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8B11B289-7468-4F5F-BAEB-8F6978A4B53A}"/>
              </a:ext>
            </a:extLst>
          </p:cNvPr>
          <p:cNvCxnSpPr/>
          <p:nvPr/>
        </p:nvCxnSpPr>
        <p:spPr>
          <a:xfrm flipV="1">
            <a:off x="2394407" y="2634343"/>
            <a:ext cx="2865750" cy="4859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2A72ECA-A95B-4EC0-8565-EBCB50523BA7}"/>
              </a:ext>
            </a:extLst>
          </p:cNvPr>
          <p:cNvSpPr txBox="1"/>
          <p:nvPr/>
        </p:nvSpPr>
        <p:spPr>
          <a:xfrm>
            <a:off x="1581815" y="1944079"/>
            <a:ext cx="3460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Шаг 1: Рекламодатель заносит данные </a:t>
            </a:r>
            <a:r>
              <a:rPr lang="ru-RU" i="1" dirty="0"/>
              <a:t>Рекламной кампании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C857E8BE-A594-469F-AB05-3BBBC42438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88250" y="3022252"/>
            <a:ext cx="1332273" cy="1710760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9C381DD3-C50E-48AB-9742-FFD9BAE360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10620523" y="3429000"/>
            <a:ext cx="762939" cy="979683"/>
          </a:xfrm>
          <a:prstGeom prst="rect">
            <a:avLst/>
          </a:prstGeom>
        </p:spPr>
      </p:pic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23977ADD-7016-4FC8-82FC-ECAE38111A13}"/>
              </a:ext>
            </a:extLst>
          </p:cNvPr>
          <p:cNvCxnSpPr>
            <a:cxnSpLocks/>
          </p:cNvCxnSpPr>
          <p:nvPr/>
        </p:nvCxnSpPr>
        <p:spPr>
          <a:xfrm>
            <a:off x="6860516" y="2877308"/>
            <a:ext cx="2556861" cy="5516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87BFD3F-7E4A-4511-887A-4AEB381E3BE9}"/>
              </a:ext>
            </a:extLst>
          </p:cNvPr>
          <p:cNvSpPr txBox="1"/>
          <p:nvPr/>
        </p:nvSpPr>
        <p:spPr>
          <a:xfrm>
            <a:off x="7406325" y="1918333"/>
            <a:ext cx="4785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Шаг 2: Продавцы видят доступные им </a:t>
            </a:r>
            <a:r>
              <a:rPr lang="ru-RU" i="1" dirty="0"/>
              <a:t>Рекламные кампании</a:t>
            </a:r>
            <a:r>
              <a:rPr lang="ru-RU" dirty="0"/>
              <a:t> и вознаграждение за единицу товара</a:t>
            </a:r>
            <a:endParaRPr lang="ru-RU" i="1" dirty="0"/>
          </a:p>
        </p:txBody>
      </p: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AE629DE2-BA40-4154-A574-D5392D1FDE79}"/>
              </a:ext>
            </a:extLst>
          </p:cNvPr>
          <p:cNvCxnSpPr>
            <a:cxnSpLocks/>
          </p:cNvCxnSpPr>
          <p:nvPr/>
        </p:nvCxnSpPr>
        <p:spPr>
          <a:xfrm flipH="1">
            <a:off x="7513163" y="4733012"/>
            <a:ext cx="1624277" cy="72094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DBD735E-08D7-4F9F-8DCF-22DBE0808C1E}"/>
              </a:ext>
            </a:extLst>
          </p:cNvPr>
          <p:cNvSpPr txBox="1"/>
          <p:nvPr/>
        </p:nvSpPr>
        <p:spPr>
          <a:xfrm>
            <a:off x="7513163" y="5583357"/>
            <a:ext cx="4543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Шаг 3: Убеждают покупателя купить промо-товар и сканирует </a:t>
            </a:r>
            <a:r>
              <a:rPr lang="en-US" dirty="0"/>
              <a:t>QR-</a:t>
            </a:r>
            <a:r>
              <a:rPr lang="ru-RU" dirty="0"/>
              <a:t>код из копии чека</a:t>
            </a:r>
            <a:endParaRPr lang="ru-RU" i="1" dirty="0"/>
          </a:p>
        </p:txBody>
      </p: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B2839D99-7A6B-47A3-8FE1-BC01488DD282}"/>
              </a:ext>
            </a:extLst>
          </p:cNvPr>
          <p:cNvCxnSpPr>
            <a:cxnSpLocks/>
            <a:endCxn id="7" idx="2"/>
          </p:cNvCxnSpPr>
          <p:nvPr/>
        </p:nvCxnSpPr>
        <p:spPr>
          <a:xfrm flipH="1" flipV="1">
            <a:off x="6126480" y="3328462"/>
            <a:ext cx="123816" cy="9367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34A9797-8F50-4FD0-B890-0480C292DFF2}"/>
              </a:ext>
            </a:extLst>
          </p:cNvPr>
          <p:cNvSpPr txBox="1"/>
          <p:nvPr/>
        </p:nvSpPr>
        <p:spPr>
          <a:xfrm>
            <a:off x="6215092" y="3373576"/>
            <a:ext cx="2505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Шаг 4: Проверка чека в ФНС и поиск в чеке промо-товаров</a:t>
            </a:r>
            <a:endParaRPr lang="ru-RU" i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7646C71-73F0-45A0-9E68-BA13EFC6DA5A}"/>
              </a:ext>
            </a:extLst>
          </p:cNvPr>
          <p:cNvSpPr txBox="1"/>
          <p:nvPr/>
        </p:nvSpPr>
        <p:spPr>
          <a:xfrm>
            <a:off x="1793644" y="4957553"/>
            <a:ext cx="2929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Шаг 5: Начисление вознаграждения продавцу</a:t>
            </a:r>
            <a:endParaRPr lang="ru-RU" i="1" dirty="0"/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A57B590D-BCB6-4150-A49F-53672DC4F6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4463" y="4691317"/>
            <a:ext cx="1578350" cy="1578350"/>
          </a:xfrm>
          <a:prstGeom prst="rect">
            <a:avLst/>
          </a:prstGeom>
        </p:spPr>
      </p:pic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104F3E2C-7C70-422F-8D8F-3BF875F07330}"/>
              </a:ext>
            </a:extLst>
          </p:cNvPr>
          <p:cNvCxnSpPr>
            <a:cxnSpLocks/>
          </p:cNvCxnSpPr>
          <p:nvPr/>
        </p:nvCxnSpPr>
        <p:spPr>
          <a:xfrm flipH="1">
            <a:off x="1674593" y="3208704"/>
            <a:ext cx="4240226" cy="17924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644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06F822-A88D-499A-BCE8-104C51BAD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" y="365126"/>
            <a:ext cx="11058525" cy="768350"/>
          </a:xfrm>
        </p:spPr>
        <p:txBody>
          <a:bodyPr/>
          <a:lstStyle/>
          <a:p>
            <a:r>
              <a:rPr lang="ru-RU" dirty="0"/>
              <a:t>Преимущества </a:t>
            </a:r>
            <a:r>
              <a:rPr lang="ru-RU" dirty="0" err="1"/>
              <a:t>Промоплан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166053-1467-450F-AF2B-0834BBECF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564848"/>
            <a:ext cx="11601450" cy="492802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1. Высокая эффективность</a:t>
            </a:r>
            <a:br>
              <a:rPr lang="ru-RU" dirty="0"/>
            </a:br>
            <a:r>
              <a:rPr lang="ru-RU" dirty="0"/>
              <a:t>Можно легко рассчитать бюджет на продвижение единицы продукции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Нет потерь на налогах при работе с партнером (нет налога на прибыль, НДС, взносов на сотрудников), что иногда достигает 45% бюджета промо.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Предоставляет прямой доступ к мотивации продавца</a:t>
            </a:r>
            <a:r>
              <a:rPr lang="en-US" dirty="0"/>
              <a:t> </a:t>
            </a:r>
            <a:r>
              <a:rPr lang="ru-RU" dirty="0"/>
              <a:t>исключая посредников в виде(менеджеров, закупщиков)</a:t>
            </a:r>
          </a:p>
          <a:p>
            <a:r>
              <a:rPr lang="ru-RU" b="1" dirty="0"/>
              <a:t>2. Прозрачность</a:t>
            </a:r>
            <a:br>
              <a:rPr lang="ru-RU" dirty="0"/>
            </a:br>
            <a:r>
              <a:rPr lang="ru-RU" dirty="0"/>
              <a:t>Можно в реальном времени следить за ходом промо-продаж, видеть где именно происходят продажи</a:t>
            </a:r>
            <a:br>
              <a:rPr lang="ru-RU" dirty="0"/>
            </a:br>
            <a:r>
              <a:rPr lang="ru-RU" dirty="0"/>
              <a:t>По результатам предоставляется отчет о ходе Рекламной кампании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Нет коррупционной составляющей. Ваши полевые сотрудники не имеют доступ к промо-бюджетам.</a:t>
            </a:r>
            <a:br>
              <a:rPr lang="ru-RU" dirty="0"/>
            </a:br>
            <a:r>
              <a:rPr lang="ru-RU" dirty="0"/>
              <a:t>Результаты продаж проверяются реальными чеками онлайн в ФНС. Подделка исключена.</a:t>
            </a:r>
          </a:p>
          <a:p>
            <a:r>
              <a:rPr lang="ru-RU" b="1" dirty="0"/>
              <a:t>3. Сглаживает «</a:t>
            </a:r>
            <a:r>
              <a:rPr lang="ru-RU" b="1" dirty="0" err="1"/>
              <a:t>сезональность</a:t>
            </a:r>
            <a:r>
              <a:rPr lang="ru-RU" b="1" dirty="0"/>
              <a:t>» продаж</a:t>
            </a:r>
            <a:br>
              <a:rPr lang="ru-RU" b="1" dirty="0"/>
            </a:br>
            <a:r>
              <a:rPr lang="ru-RU" dirty="0"/>
              <a:t>Увеличивает продажи вне сезона.</a:t>
            </a:r>
          </a:p>
          <a:p>
            <a:r>
              <a:rPr lang="ru-RU" b="1" dirty="0"/>
              <a:t>4. Легко попробовать</a:t>
            </a:r>
            <a:br>
              <a:rPr lang="ru-RU" dirty="0"/>
            </a:br>
            <a:r>
              <a:rPr lang="ru-RU" dirty="0"/>
              <a:t>Запустить рекламную кампанию в </a:t>
            </a:r>
            <a:r>
              <a:rPr lang="ru-RU" dirty="0" err="1"/>
              <a:t>Промоплан</a:t>
            </a:r>
            <a:r>
              <a:rPr lang="ru-RU" dirty="0"/>
              <a:t> очень просто, и быстро проверить ее эффективность</a:t>
            </a:r>
          </a:p>
        </p:txBody>
      </p:sp>
    </p:spTree>
    <p:extLst>
      <p:ext uri="{BB962C8B-B14F-4D97-AF65-F5344CB8AC3E}">
        <p14:creationId xmlns:p14="http://schemas.microsoft.com/office/powerpoint/2010/main" val="1464291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E69C9D-CAB0-4B9C-ADED-4CCBD2846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Отличия </a:t>
            </a:r>
            <a:r>
              <a:rPr lang="ru-RU" dirty="0" err="1"/>
              <a:t>Промоплан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1F3B8C-2087-4CD4-A80C-7CF100BE4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u-RU" altLang="ru-RU" dirty="0"/>
              <a:t>В отличие от других подходов: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u-RU" altLang="ru-RU" dirty="0"/>
              <a:t>Нет зависимости от отчетности по продажам дистрибутора/сети. </a:t>
            </a:r>
            <a:br>
              <a:rPr lang="ru-RU" altLang="ru-RU" dirty="0"/>
            </a:br>
            <a:r>
              <a:rPr lang="ru-RU" altLang="ru-RU" dirty="0"/>
              <a:t>Нет риска оседания бюджета у закупщика/владельца.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u-RU" altLang="ru-RU" dirty="0"/>
              <a:t>Нет срыва промо вследствие отсутствия обмена данными.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u-RU" altLang="ru-RU" dirty="0"/>
              <a:t>Нет завышенных данных о продажах торговыми точками.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u-RU" altLang="ru-RU" dirty="0"/>
              <a:t>Нет зависимости от желания дистрибутора или </a:t>
            </a:r>
            <a:r>
              <a:rPr lang="ru-RU" altLang="ru-RU" dirty="0" err="1"/>
              <a:t>категорийного</a:t>
            </a:r>
            <a:r>
              <a:rPr lang="ru-RU" altLang="ru-RU" dirty="0"/>
              <a:t> менеджера.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897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E69C9D-CAB0-4B9C-ADED-4CCBD2846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работы с нами</a:t>
            </a:r>
          </a:p>
        </p:txBody>
      </p:sp>
      <p:pic>
        <p:nvPicPr>
          <p:cNvPr id="7" name="Рисунок 6" descr="Справа налево (обратно)">
            <a:extLst>
              <a:ext uri="{FF2B5EF4-FFF2-40B4-BE49-F238E27FC236}">
                <a16:creationId xmlns:a16="http://schemas.microsoft.com/office/drawing/2014/main" id="{AE2033F3-34CA-46F3-8F93-C3213CC57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89711" y="1700630"/>
            <a:ext cx="8453190" cy="437439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AB27095-019A-4025-BE5E-04BC9E43C1D5}"/>
              </a:ext>
            </a:extLst>
          </p:cNvPr>
          <p:cNvSpPr txBox="1"/>
          <p:nvPr/>
        </p:nvSpPr>
        <p:spPr>
          <a:xfrm>
            <a:off x="792886" y="4559657"/>
            <a:ext cx="3393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 Договор с заказчиком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5C8933-9A23-47BD-A8CA-91EDBF2F2748}"/>
              </a:ext>
            </a:extLst>
          </p:cNvPr>
          <p:cNvSpPr txBox="1"/>
          <p:nvPr/>
        </p:nvSpPr>
        <p:spPr>
          <a:xfrm>
            <a:off x="2074556" y="3502822"/>
            <a:ext cx="3393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 Оферта с продавцом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2F9FDF-CD45-4FF7-B60A-80D98BA3C5C8}"/>
              </a:ext>
            </a:extLst>
          </p:cNvPr>
          <p:cNvSpPr txBox="1"/>
          <p:nvPr/>
        </p:nvSpPr>
        <p:spPr>
          <a:xfrm>
            <a:off x="3338408" y="2764535"/>
            <a:ext cx="7012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 Выплаты продавцам на счет за минусом комиссии и налогов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12FFE2-A760-4127-8531-035A6D397120}"/>
              </a:ext>
            </a:extLst>
          </p:cNvPr>
          <p:cNvSpPr txBox="1"/>
          <p:nvPr/>
        </p:nvSpPr>
        <p:spPr>
          <a:xfrm>
            <a:off x="6096000" y="1952148"/>
            <a:ext cx="570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 Закрывающие документы заказчику</a:t>
            </a:r>
          </a:p>
        </p:txBody>
      </p:sp>
    </p:spTree>
    <p:extLst>
      <p:ext uri="{BB962C8B-B14F-4D97-AF65-F5344CB8AC3E}">
        <p14:creationId xmlns:p14="http://schemas.microsoft.com/office/powerpoint/2010/main" val="118640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E69C9D-CAB0-4B9C-ADED-4CCBD2846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работы с нами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1F3B8C-2087-4CD4-A80C-7CF100BE4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u-RU" altLang="ru-RU" dirty="0"/>
              <a:t>Работаем полностью в белую.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altLang="ru-RU" dirty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u-RU" altLang="ru-RU" dirty="0"/>
              <a:t>1) Предварительно заключается договор на оказание услуг с рекламодателем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u-RU" altLang="ru-RU" dirty="0"/>
              <a:t>2) Получается 100% предоплата, из которой производятся выплаты продавцам.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u-RU" altLang="ru-RU" dirty="0"/>
              <a:t>3) Продавец устанавливает приложение подтверждает договор оферту.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u-RU" altLang="ru-RU" dirty="0"/>
              <a:t>4) После сканирования и подтверждения чека в ФНС, продавцу начисляется вознаграждение на его баланс.</a:t>
            </a:r>
            <a:br>
              <a:rPr lang="ru-RU" altLang="ru-RU" dirty="0"/>
            </a:br>
            <a:r>
              <a:rPr lang="ru-RU" altLang="ru-RU" dirty="0"/>
              <a:t>5) По накоплении минимальной суммы для вывода продавец выводит баланс на банковский счет. 13% НДФЛ удерживаем и выплачиваем государству.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u-RU" altLang="ru-RU" dirty="0"/>
              <a:t>6) При исчерпании бюджета Рекламная кампания исчезает из видимых продавцу.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u-RU" altLang="ru-RU" dirty="0"/>
              <a:t>По чекам с ее товарами не будет происходит начисления.</a:t>
            </a:r>
            <a:br>
              <a:rPr lang="ru-RU" altLang="ru-RU" dirty="0"/>
            </a:br>
            <a:r>
              <a:rPr lang="ru-RU" altLang="ru-RU" dirty="0"/>
              <a:t>Рекламодателю выставляется акт и предоставляется отчет о произведенных выплатах продавцам, и чеках (дата-время продажи, продавец, торговая точка и пр.)</a:t>
            </a:r>
          </a:p>
        </p:txBody>
      </p:sp>
    </p:spTree>
    <p:extLst>
      <p:ext uri="{BB962C8B-B14F-4D97-AF65-F5344CB8AC3E}">
        <p14:creationId xmlns:p14="http://schemas.microsoft.com/office/powerpoint/2010/main" val="143282310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14426</TotalTime>
  <Words>691</Words>
  <Application>Microsoft Macintosh PowerPoint</Application>
  <PresentationFormat>Широкоэкранный</PresentationFormat>
  <Paragraphs>70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Ретро</vt:lpstr>
      <vt:lpstr>Промоплан-управление продажами в независимой рознице, аптеках, HoReCa</vt:lpstr>
      <vt:lpstr>В небольших торговых точках продавец еще и консультант</vt:lpstr>
      <vt:lpstr>Неэффективность инвестиций в маркетинг</vt:lpstr>
      <vt:lpstr>Риски для инвестиции</vt:lpstr>
      <vt:lpstr>Схема работы Промоплан</vt:lpstr>
      <vt:lpstr>Преимущества Промоплан</vt:lpstr>
      <vt:lpstr>Отличия Промоплан</vt:lpstr>
      <vt:lpstr>Схема работы с нами</vt:lpstr>
      <vt:lpstr>Схема работы с нами</vt:lpstr>
      <vt:lpstr>Пилотные проекты</vt:lpstr>
      <vt:lpstr>http://promoplan.app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PROMOPLAN</dc:title>
  <dc:creator>Cherkashin, Andrey</dc:creator>
  <cp:lastModifiedBy>Microsoft Office User</cp:lastModifiedBy>
  <cp:revision>58</cp:revision>
  <dcterms:created xsi:type="dcterms:W3CDTF">2019-07-09T03:07:19Z</dcterms:created>
  <dcterms:modified xsi:type="dcterms:W3CDTF">2021-07-26T14:06:13Z</dcterms:modified>
</cp:coreProperties>
</file>