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3" r:id="rId3"/>
    <p:sldId id="27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2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A00E"/>
    <a:srgbClr val="EC79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78" autoAdjust="0"/>
  </p:normalViewPr>
  <p:slideViewPr>
    <p:cSldViewPr snapToGrid="0">
      <p:cViewPr>
        <p:scale>
          <a:sx n="75" d="100"/>
          <a:sy n="75" d="100"/>
        </p:scale>
        <p:origin x="5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F7542-2DA7-4AB1-BEF3-FD0595A8A16E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67F06-8E9A-4F2F-BC09-2A8473AC8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085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67F06-8E9A-4F2F-BC09-2A8473AC8CD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918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67F06-8E9A-4F2F-BC09-2A8473AC8CD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861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67F06-8E9A-4F2F-BC09-2A8473AC8CD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620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67F06-8E9A-4F2F-BC09-2A8473AC8CD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679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67F06-8E9A-4F2F-BC09-2A8473AC8CD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271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36FD-9EE5-48FC-9714-29A9D910534B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8FC5-99FC-4904-AC4D-C95050339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01531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36FD-9EE5-48FC-9714-29A9D910534B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8FC5-99FC-4904-AC4D-C95050339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62769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36FD-9EE5-48FC-9714-29A9D910534B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8FC5-99FC-4904-AC4D-C95050339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25511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36FD-9EE5-48FC-9714-29A9D910534B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8FC5-99FC-4904-AC4D-C95050339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88448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36FD-9EE5-48FC-9714-29A9D910534B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8FC5-99FC-4904-AC4D-C95050339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50551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36FD-9EE5-48FC-9714-29A9D910534B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8FC5-99FC-4904-AC4D-C95050339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95327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36FD-9EE5-48FC-9714-29A9D910534B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8FC5-99FC-4904-AC4D-C95050339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142755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36FD-9EE5-48FC-9714-29A9D910534B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8FC5-99FC-4904-AC4D-C95050339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664405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36FD-9EE5-48FC-9714-29A9D910534B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8FC5-99FC-4904-AC4D-C95050339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990360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36FD-9EE5-48FC-9714-29A9D910534B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8FC5-99FC-4904-AC4D-C95050339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661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36FD-9EE5-48FC-9714-29A9D910534B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8FC5-99FC-4904-AC4D-C95050339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73497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336FD-9EE5-48FC-9714-29A9D910534B}" type="datetimeFigureOut">
              <a:rPr lang="ru-RU" smtClean="0"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78FC5-99FC-4904-AC4D-C95050339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83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67771" y="1573759"/>
            <a:ext cx="5256455" cy="3027154"/>
          </a:xfrm>
        </p:spPr>
        <p:txBody>
          <a:bodyPr>
            <a:noAutofit/>
          </a:bodyPr>
          <a:lstStyle/>
          <a:p>
            <a:r>
              <a:rPr lang="ru-RU" sz="10000" b="1" spc="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  <a:t>ТАБОР</a:t>
            </a:r>
            <a:r>
              <a:rPr lang="en-US" sz="7200" b="1" dirty="0" smtClean="0">
                <a:solidFill>
                  <a:srgbClr val="D9A00E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/>
            </a:r>
            <a:br>
              <a:rPr lang="en-US" sz="7200" b="1" dirty="0" smtClean="0">
                <a:solidFill>
                  <a:srgbClr val="D9A00E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  <a:t>Tabor</a:t>
            </a:r>
            <a:endParaRPr lang="ru-RU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9353" y="4303090"/>
            <a:ext cx="3893288" cy="914400"/>
          </a:xfrm>
        </p:spPr>
        <p:txBody>
          <a:bodyPr>
            <a:normAutofit fontScale="92500" lnSpcReduction="10000"/>
          </a:bodyPr>
          <a:lstStyle/>
          <a:p>
            <a:endParaRPr lang="ru-RU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solidFill>
                  <a:srgbClr val="FFC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«Единство вкуса»</a:t>
            </a:r>
            <a:endParaRPr lang="ru-RU" sz="3600" dirty="0">
              <a:solidFill>
                <a:srgbClr val="FFC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297" y="0"/>
            <a:ext cx="2797404" cy="280125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561" y="4673916"/>
            <a:ext cx="1819844" cy="16546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79998" y="5970562"/>
            <a:ext cx="203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Бизнес-план кафе </a:t>
            </a:r>
          </a:p>
          <a:p>
            <a:pPr algn="ctr"/>
            <a:r>
              <a:rPr lang="ru-RU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</a:t>
            </a:r>
            <a:endParaRPr lang="ru-RU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620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5400" y="239223"/>
            <a:ext cx="10515600" cy="1325563"/>
          </a:xfrm>
        </p:spPr>
        <p:txBody>
          <a:bodyPr/>
          <a:lstStyle/>
          <a:p>
            <a:r>
              <a:rPr lang="ru-RU" sz="6000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Пицца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5400" y="1247404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sz="2000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Пепперони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250 р</a:t>
            </a:r>
          </a:p>
          <a:p>
            <a:pPr>
              <a:lnSpc>
                <a:spcPct val="200000"/>
              </a:lnSpc>
            </a:pP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Мясная – 300 р</a:t>
            </a:r>
          </a:p>
          <a:p>
            <a:pPr>
              <a:lnSpc>
                <a:spcPct val="200000"/>
              </a:lnSpc>
            </a:pP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Куриная – 240 р </a:t>
            </a:r>
          </a:p>
          <a:p>
            <a:pPr>
              <a:lnSpc>
                <a:spcPct val="200000"/>
              </a:lnSpc>
            </a:pP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Маргарита – 200 р </a:t>
            </a:r>
          </a:p>
          <a:p>
            <a:pPr>
              <a:lnSpc>
                <a:spcPct val="200000"/>
              </a:lnSpc>
            </a:pPr>
            <a:r>
              <a:rPr lang="ru-RU" sz="2000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Диабло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320 р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93030" y="1235111"/>
            <a:ext cx="540327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Сырная – 220 р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Грибная – 220 р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Баварская – 300 р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Табор </a:t>
            </a:r>
            <a:r>
              <a:rPr lang="ru-RU" sz="20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330 р </a:t>
            </a:r>
          </a:p>
          <a:p>
            <a:endParaRPr lang="ru-RU" dirty="0">
              <a:solidFill>
                <a:srgbClr val="D9A00E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561" y="4673916"/>
            <a:ext cx="1819844" cy="1654693"/>
          </a:xfrm>
          <a:prstGeom prst="rect">
            <a:avLst/>
          </a:prstGeom>
        </p:spPr>
      </p:pic>
      <p:sp>
        <p:nvSpPr>
          <p:cNvPr id="9" name="Овал 8"/>
          <p:cNvSpPr/>
          <p:nvPr/>
        </p:nvSpPr>
        <p:spPr>
          <a:xfrm>
            <a:off x="6608618" y="4006944"/>
            <a:ext cx="1686049" cy="1591798"/>
          </a:xfrm>
          <a:prstGeom prst="ellipse">
            <a:avLst/>
          </a:prstGeom>
          <a:solidFill>
            <a:srgbClr val="D9A00E"/>
          </a:solidFill>
          <a:ln>
            <a:solidFill>
              <a:srgbClr val="D9A0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165" y="4126365"/>
            <a:ext cx="1352956" cy="135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431534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1235" y="0"/>
            <a:ext cx="6569529" cy="2378075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Горячие и холодные закуски </a:t>
            </a:r>
            <a:endParaRPr lang="ru-RU" sz="6000" b="1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11235" y="2172056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Картофель фри – 75 р </a:t>
            </a:r>
            <a:r>
              <a:rPr lang="en-US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90 р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Картофель по-деревенски – 80 р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Крылья – от 90 р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Ножки – от 110 р </a:t>
            </a:r>
          </a:p>
          <a:p>
            <a:pPr>
              <a:lnSpc>
                <a:spcPct val="150000"/>
              </a:lnSpc>
            </a:pPr>
            <a:r>
              <a:rPr lang="ru-RU" sz="2000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Стрипсы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от 100 р </a:t>
            </a:r>
          </a:p>
          <a:p>
            <a:pPr>
              <a:lnSpc>
                <a:spcPct val="150000"/>
              </a:lnSpc>
            </a:pPr>
            <a:r>
              <a:rPr lang="ru-RU" sz="2000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Наггетсы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от 90 р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Луковые кольца – от 80 р </a:t>
            </a:r>
          </a:p>
          <a:p>
            <a:pPr>
              <a:lnSpc>
                <a:spcPct val="150000"/>
              </a:lnSpc>
            </a:pPr>
            <a:r>
              <a:rPr lang="ru-RU" sz="2000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Начос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от 90 р </a:t>
            </a:r>
            <a:endParaRPr lang="ru-RU" sz="2000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561" y="4673916"/>
            <a:ext cx="1819844" cy="1654693"/>
          </a:xfrm>
          <a:prstGeom prst="rect">
            <a:avLst/>
          </a:prstGeom>
        </p:spPr>
      </p:pic>
      <p:sp>
        <p:nvSpPr>
          <p:cNvPr id="7" name="Овал 6"/>
          <p:cNvSpPr/>
          <p:nvPr/>
        </p:nvSpPr>
        <p:spPr>
          <a:xfrm>
            <a:off x="6608618" y="4006944"/>
            <a:ext cx="1686049" cy="1591798"/>
          </a:xfrm>
          <a:prstGeom prst="ellipse">
            <a:avLst/>
          </a:prstGeom>
          <a:solidFill>
            <a:srgbClr val="D9A00E"/>
          </a:solidFill>
          <a:ln>
            <a:solidFill>
              <a:srgbClr val="D9A0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165" y="4126365"/>
            <a:ext cx="1352956" cy="135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42143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5529" y="500062"/>
            <a:ext cx="10515600" cy="1325563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Салаты</a:t>
            </a:r>
            <a:endParaRPr lang="ru-RU" sz="6000" b="1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5529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Цезарь -  220 р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Цезарь с </a:t>
            </a:r>
            <a:r>
              <a:rPr lang="ru-RU" sz="2000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курицой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220 р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Оливье – 140 р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Табор – 220 р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Греческий – 170 р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Винегрет – 140 р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Сельдь под шубой   - 170 р</a:t>
            </a:r>
            <a:endParaRPr lang="ru-RU" sz="2000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561" y="4673916"/>
            <a:ext cx="1819844" cy="1654693"/>
          </a:xfrm>
          <a:prstGeom prst="rect">
            <a:avLst/>
          </a:prstGeom>
        </p:spPr>
      </p:pic>
      <p:sp>
        <p:nvSpPr>
          <p:cNvPr id="7" name="Овал 6"/>
          <p:cNvSpPr/>
          <p:nvPr/>
        </p:nvSpPr>
        <p:spPr>
          <a:xfrm>
            <a:off x="5874327" y="247524"/>
            <a:ext cx="1686049" cy="1591798"/>
          </a:xfrm>
          <a:prstGeom prst="ellipse">
            <a:avLst/>
          </a:prstGeom>
          <a:solidFill>
            <a:srgbClr val="D9A00E"/>
          </a:solidFill>
          <a:ln>
            <a:solidFill>
              <a:srgbClr val="D9A0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874" y="366945"/>
            <a:ext cx="1352956" cy="135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67990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4714" y="250031"/>
            <a:ext cx="10515600" cy="1325563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Десерты</a:t>
            </a:r>
            <a:endParaRPr lang="ru-RU" sz="6000" b="1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84714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ru-RU" sz="2000" b="1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Торты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Наполеон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от 110 р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Кофейный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от 90 р 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Чизкейк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110 р </a:t>
            </a:r>
          </a:p>
          <a:p>
            <a:endParaRPr lang="ru-RU" sz="2000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Штрудель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от 90 р </a:t>
            </a:r>
          </a:p>
          <a:p>
            <a:endParaRPr lang="ru-RU" sz="2000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Мороженое / </a:t>
            </a:r>
            <a:r>
              <a:rPr lang="ru-RU" sz="2000" b="1" dirty="0" err="1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сорбеты</a:t>
            </a:r>
            <a:r>
              <a:rPr lang="ru-RU" sz="2000" b="1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(уточняйте у официанта</a:t>
            </a:r>
            <a:r>
              <a:rPr lang="ru-RU" sz="2000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70 р </a:t>
            </a:r>
          </a:p>
          <a:p>
            <a:endParaRPr lang="ru-RU" sz="2000" dirty="0" smtClean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Вафельные трубочки с кремом из варёной </a:t>
            </a:r>
            <a:r>
              <a:rPr lang="ru-RU" sz="2000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сгущенки –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150 р</a:t>
            </a:r>
          </a:p>
          <a:p>
            <a:endParaRPr lang="ru-RU" sz="2000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Шоколадный </a:t>
            </a:r>
            <a:r>
              <a:rPr lang="ru-RU" sz="2000" b="1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брауни</a:t>
            </a:r>
            <a:r>
              <a:rPr lang="ru-RU" sz="2000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от 120 р </a:t>
            </a:r>
            <a:endParaRPr lang="ru-RU" sz="2000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561" y="4673916"/>
            <a:ext cx="1819844" cy="1654693"/>
          </a:xfrm>
          <a:prstGeom prst="rect">
            <a:avLst/>
          </a:prstGeom>
        </p:spPr>
      </p:pic>
      <p:sp>
        <p:nvSpPr>
          <p:cNvPr id="7" name="Овал 6"/>
          <p:cNvSpPr/>
          <p:nvPr/>
        </p:nvSpPr>
        <p:spPr>
          <a:xfrm>
            <a:off x="6442364" y="233827"/>
            <a:ext cx="1686049" cy="1591798"/>
          </a:xfrm>
          <a:prstGeom prst="ellipse">
            <a:avLst/>
          </a:prstGeom>
          <a:solidFill>
            <a:srgbClr val="D9A00E"/>
          </a:solidFill>
          <a:ln>
            <a:solidFill>
              <a:srgbClr val="D9A0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911" y="353248"/>
            <a:ext cx="1352956" cy="135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232998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571" y="284008"/>
            <a:ext cx="8088086" cy="1325563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Безалкогольные напитки</a:t>
            </a:r>
            <a:r>
              <a:rPr lang="ru-RU" dirty="0" smtClean="0">
                <a:solidFill>
                  <a:srgbClr val="D9A00E"/>
                </a:solidFill>
              </a:rPr>
              <a:t> </a:t>
            </a:r>
            <a:endParaRPr lang="ru-RU" dirty="0">
              <a:solidFill>
                <a:srgbClr val="D9A00E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571" y="1793421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ru-RU" sz="2000" b="1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Кофе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Американо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150 р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Капучино – 150 р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Латте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200 р 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Чай </a:t>
            </a:r>
            <a:r>
              <a:rPr lang="ru-RU" sz="2000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90 р </a:t>
            </a:r>
          </a:p>
          <a:p>
            <a:r>
              <a:rPr lang="en-US" sz="2000" b="1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Lipton</a:t>
            </a:r>
            <a:r>
              <a:rPr lang="en-US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110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  <a:p>
            <a:pPr marL="0" indent="0">
              <a:buNone/>
            </a:pPr>
            <a:endParaRPr lang="ru-RU" sz="2000" i="1" dirty="0" smtClean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Соки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Свежевыжатые соки – 110 р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Соки Любимый и Привет – 115 р 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0" y="1609571"/>
            <a:ext cx="484909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Газированные напитки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Pepsi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110 р </a:t>
            </a:r>
            <a:endParaRPr lang="en-US" sz="2000" dirty="0" smtClean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Mirinda</a:t>
            </a:r>
            <a:r>
              <a:rPr lang="en-US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110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en-US" sz="2000" dirty="0" smtClean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Sprite – 110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Red-Bull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130 р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Adrenalin Rush – 120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Коктейли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от 150 р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000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561" y="4673916"/>
            <a:ext cx="1819844" cy="1654693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7663790" y="100812"/>
            <a:ext cx="1686049" cy="1591798"/>
          </a:xfrm>
          <a:prstGeom prst="ellipse">
            <a:avLst/>
          </a:prstGeom>
          <a:solidFill>
            <a:srgbClr val="D9A00E"/>
          </a:solidFill>
          <a:ln>
            <a:solidFill>
              <a:srgbClr val="D9A0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1966" y="366935"/>
            <a:ext cx="960857" cy="1065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952805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5743" y="187779"/>
            <a:ext cx="7870371" cy="1913618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Алкогольная продукция </a:t>
            </a:r>
            <a:endParaRPr lang="ru-RU" sz="6000" b="1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9972" y="1977271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ru-RU" sz="2000" b="1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Пиво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Litovel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Premium</a:t>
            </a:r>
            <a:r>
              <a:rPr lang="ru-RU" sz="20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Чехия, 5,3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- 150 р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Weihenstephaner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Hefe</a:t>
            </a:r>
            <a:r>
              <a:rPr lang="ru-RU" sz="20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Weissbier</a:t>
            </a:r>
            <a:r>
              <a:rPr lang="ru-RU" sz="20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- 175 р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Weihenstephaner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  <a:r>
              <a:rPr lang="ru-RU" sz="20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Helles</a:t>
            </a:r>
            <a:r>
              <a:rPr lang="ru-RU" sz="20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175 р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Steenbrugge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</a:t>
            </a:r>
            <a:r>
              <a:rPr lang="ru-RU" sz="20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Blanche</a:t>
            </a:r>
            <a:r>
              <a:rPr lang="ru-RU" sz="20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Бельгия, 5 %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- 160 р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Riga’s</a:t>
            </a:r>
            <a:r>
              <a:rPr lang="ru-RU" sz="20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White</a:t>
            </a:r>
            <a:r>
              <a:rPr lang="ru-RU" sz="20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Moon</a:t>
            </a:r>
            <a:r>
              <a:rPr lang="ru-RU" sz="20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Россия, 5,5 %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- 150 р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Subite</a:t>
            </a:r>
            <a:r>
              <a:rPr lang="ru-RU" sz="20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Xtreme</a:t>
            </a:r>
            <a:r>
              <a:rPr lang="ru-RU" sz="20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Kriek</a:t>
            </a:r>
            <a:r>
              <a:rPr lang="ru-RU" sz="20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Бельгия, 4,3 %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- 220 р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Steenbrugge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Blond</a:t>
            </a:r>
            <a:r>
              <a:rPr lang="ru-RU" sz="20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Бельгия, 6,3%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- 175 р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Riga’s</a:t>
            </a:r>
            <a:r>
              <a:rPr lang="ru-RU" sz="20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puzzle</a:t>
            </a:r>
            <a:r>
              <a:rPr lang="ru-RU" sz="20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IPA Россия, 6,0%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- 150 р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Weihenstephaner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Vitus</a:t>
            </a:r>
            <a:r>
              <a:rPr lang="ru-RU" sz="20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Германия, 7,7%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- 220 р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Гостевой </a:t>
            </a:r>
            <a:r>
              <a:rPr lang="ru-RU" sz="20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кран / Гостевая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бутылка </a:t>
            </a:r>
            <a:endParaRPr lang="ru-RU" sz="2000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37532" y="2101397"/>
            <a:ext cx="26385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Шотландский виски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от 110 р</a:t>
            </a:r>
          </a:p>
          <a:p>
            <a:endParaRPr lang="ru-RU" sz="2000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Грузинский коньяк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от 130 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Вино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от 140 р</a:t>
            </a:r>
            <a:endParaRPr lang="ru-RU" sz="2000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561" y="4673916"/>
            <a:ext cx="1819844" cy="1654693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7269356" y="320195"/>
            <a:ext cx="1686049" cy="1591798"/>
          </a:xfrm>
          <a:prstGeom prst="ellipse">
            <a:avLst/>
          </a:prstGeom>
          <a:solidFill>
            <a:srgbClr val="D9A00E"/>
          </a:solidFill>
          <a:ln>
            <a:solidFill>
              <a:srgbClr val="D9A0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532" y="586318"/>
            <a:ext cx="960857" cy="1065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343726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4086" y="437697"/>
            <a:ext cx="10515600" cy="1325563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Кальян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54086" y="1898197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ru-RU" b="1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Кальян </a:t>
            </a:r>
            <a:r>
              <a:rPr lang="ru-RU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дня </a:t>
            </a:r>
            <a:r>
              <a:rPr lang="ru-RU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«Табор» </a:t>
            </a:r>
            <a:r>
              <a:rPr lang="ru-RU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- 250 р. </a:t>
            </a:r>
            <a:endParaRPr lang="ru-RU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en-US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Classic</a:t>
            </a:r>
            <a:r>
              <a:rPr lang="ru-RU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- 450</a:t>
            </a:r>
            <a:r>
              <a:rPr lang="en-US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</a:t>
            </a:r>
          </a:p>
          <a:p>
            <a:pPr marL="0" indent="0" fontAlgn="base">
              <a:buNone/>
            </a:pPr>
            <a:r>
              <a:rPr lang="en-US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  <a:r>
              <a:rPr lang="ru-RU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- 600</a:t>
            </a:r>
            <a:r>
              <a:rPr lang="en-US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</a:t>
            </a:r>
          </a:p>
          <a:p>
            <a:pPr marL="0" indent="0" fontAlgn="base">
              <a:buNone/>
            </a:pPr>
            <a:r>
              <a:rPr lang="en-US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Premium</a:t>
            </a:r>
            <a:r>
              <a:rPr lang="ru-RU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700 р</a:t>
            </a:r>
            <a:r>
              <a:rPr lang="ru-RU" b="1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en-US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Strong</a:t>
            </a:r>
            <a:r>
              <a:rPr lang="ru-RU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- 750</a:t>
            </a:r>
            <a:r>
              <a:rPr lang="en-US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</a:t>
            </a:r>
          </a:p>
          <a:p>
            <a:pPr marL="0" indent="0" fontAlgn="base">
              <a:buNone/>
            </a:pPr>
            <a:r>
              <a:rPr lang="ru-RU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b="1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чаша из </a:t>
            </a:r>
            <a:r>
              <a:rPr lang="ru-RU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грейпфрута - 200 </a:t>
            </a:r>
            <a:r>
              <a:rPr lang="ru-RU" b="1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</a:t>
            </a:r>
          </a:p>
          <a:p>
            <a:pPr marL="0" indent="0" fontAlgn="base">
              <a:buNone/>
            </a:pPr>
            <a:r>
              <a:rPr lang="ru-RU" b="1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чаша из </a:t>
            </a:r>
            <a:r>
              <a:rPr lang="ru-RU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граната - 250 </a:t>
            </a:r>
            <a:r>
              <a:rPr lang="ru-RU" b="1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</a:t>
            </a:r>
          </a:p>
          <a:p>
            <a:pPr marL="0" indent="0" fontAlgn="base">
              <a:buNone/>
            </a:pPr>
            <a:r>
              <a:rPr lang="ru-RU" b="1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чаша из </a:t>
            </a:r>
            <a:r>
              <a:rPr lang="ru-RU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ананаса - 300 </a:t>
            </a:r>
            <a:r>
              <a:rPr lang="ru-RU" b="1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</a:t>
            </a:r>
          </a:p>
          <a:p>
            <a:pPr marL="0" indent="0" fontAlgn="base">
              <a:buNone/>
            </a:pPr>
            <a:r>
              <a:rPr lang="ru-RU" b="1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молоко в </a:t>
            </a:r>
            <a:r>
              <a:rPr lang="ru-RU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колбу - 70 </a:t>
            </a:r>
            <a:r>
              <a:rPr lang="ru-RU" b="1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</a:t>
            </a:r>
          </a:p>
          <a:p>
            <a:pPr marL="0" indent="0" fontAlgn="base">
              <a:buNone/>
            </a:pPr>
            <a:r>
              <a:rPr lang="ru-RU" b="1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сок в </a:t>
            </a:r>
            <a:r>
              <a:rPr lang="ru-RU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колбу - 100 </a:t>
            </a:r>
            <a:r>
              <a:rPr lang="ru-RU" b="1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вино в </a:t>
            </a:r>
            <a:r>
              <a:rPr lang="ru-RU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колбу - 150 р </a:t>
            </a:r>
            <a:r>
              <a:rPr lang="ru-RU" b="1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561" y="4673916"/>
            <a:ext cx="1819844" cy="1654693"/>
          </a:xfrm>
          <a:prstGeom prst="rect">
            <a:avLst/>
          </a:prstGeom>
        </p:spPr>
      </p:pic>
      <p:sp>
        <p:nvSpPr>
          <p:cNvPr id="7" name="Овал 6"/>
          <p:cNvSpPr/>
          <p:nvPr/>
        </p:nvSpPr>
        <p:spPr>
          <a:xfrm>
            <a:off x="6445285" y="4158722"/>
            <a:ext cx="1686049" cy="1591798"/>
          </a:xfrm>
          <a:prstGeom prst="ellipse">
            <a:avLst/>
          </a:prstGeom>
          <a:solidFill>
            <a:srgbClr val="D9A00E"/>
          </a:solidFill>
          <a:ln>
            <a:solidFill>
              <a:srgbClr val="D9A0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389" y="4416068"/>
            <a:ext cx="1077105" cy="1077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219129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4086" y="211932"/>
            <a:ext cx="10515600" cy="1325563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часть </a:t>
            </a:r>
            <a:endParaRPr lang="ru-RU" sz="6000" b="1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336660" y="1412804"/>
            <a:ext cx="5406241" cy="4791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Доход: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Ориентировочный доход в месяц 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от 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450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 млн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 smtClean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Ориентировочный ср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чек – 750 р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1000 р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 smtClean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Расходы: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Аренда – 70тыс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100тыс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 smtClean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 (з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: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Официант (4) – 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Бармен (2) 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от  40 </a:t>
            </a:r>
            <a:r>
              <a:rPr lang="ru-RU" sz="1800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 smtClean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Повар (4) – 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около 100 </a:t>
            </a:r>
            <a:r>
              <a:rPr lang="ru-RU" sz="1800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en-US" sz="18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Администратор – от 30 </a:t>
            </a:r>
            <a:r>
              <a:rPr lang="ru-RU" sz="1800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en-US" sz="18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аведующий – от 40 </a:t>
            </a:r>
            <a:r>
              <a:rPr lang="ru-RU" sz="1800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Закупка – 70 </a:t>
            </a:r>
            <a:r>
              <a:rPr lang="ru-RU" sz="1800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en-US" sz="18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800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561" y="4673916"/>
            <a:ext cx="1819844" cy="16546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95710" y="3068473"/>
            <a:ext cx="42943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</a:t>
            </a:r>
            <a:r>
              <a:rPr lang="en-US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даже при минимальном результате</a:t>
            </a:r>
            <a:r>
              <a:rPr lang="en-US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без вторичных доходов и вкладов на начале – мы получаем отличный результат</a:t>
            </a:r>
            <a:r>
              <a:rPr lang="en-US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i="1" dirty="0" smtClean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уходят точно в сумму доходов</a:t>
            </a:r>
            <a:r>
              <a:rPr lang="en-US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правильном подходе и стремительной раскачке</a:t>
            </a:r>
            <a:r>
              <a:rPr lang="en-US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кафе начнет окупать себя уже со второго месяца</a:t>
            </a:r>
            <a:r>
              <a:rPr lang="en-US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595710" y="3228975"/>
            <a:ext cx="45719" cy="57150"/>
          </a:xfrm>
          <a:prstGeom prst="ellipse">
            <a:avLst/>
          </a:prstGeom>
          <a:solidFill>
            <a:srgbClr val="D9A00E"/>
          </a:solidFill>
          <a:ln>
            <a:solidFill>
              <a:srgbClr val="D9A0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40880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78910" y="7776"/>
            <a:ext cx="4601935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«ТАБОР»?</a:t>
            </a:r>
            <a:endParaRPr lang="ru-RU" sz="3600" b="1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9150" y="1257219"/>
            <a:ext cx="6941457" cy="4351338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«Табор» – это уникальное заведение для каждого провинциального района России</a:t>
            </a:r>
            <a:r>
              <a:rPr lang="en-US" sz="1800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Лучшие идеи от ресторанов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кафе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кальянных и баров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 всё это своеобразие выбора будет находиться в одном месте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у нас можно будет увидеть настолько огромный и масштабный выбор горячих блюд и эксклюзивных напитков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у нас цены не испортят хороший отдых для каждого клиента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 smtClean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Умеренные цены также являются нашей визитной карточкой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Это позволит нам увеличить клиентскую базу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 и то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мы сохраним тот ориентир аудитории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который мы и рассчитываем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 smtClean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клиентской базы и первой аудитории нам поможет реализовать подход к делу и наша позиция в условиях конкуренции между похожими кафе</a:t>
            </a:r>
            <a:r>
              <a:rPr lang="en-US" sz="1800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готовы предложить нашему клиенту: огромный выбор продукции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особенно цепляющий </a:t>
            </a:r>
            <a:r>
              <a:rPr lang="ru-RU" sz="1800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визуал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органичную атмосферу заведения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561" y="4673916"/>
            <a:ext cx="1819844" cy="165469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914" y="5608557"/>
            <a:ext cx="5707925" cy="10787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99283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8224" y="1799757"/>
            <a:ext cx="6775551" cy="5058243"/>
          </a:xfrm>
        </p:spPr>
        <p:txBody>
          <a:bodyPr>
            <a:noAutofit/>
          </a:bodyPr>
          <a:lstStyle/>
          <a:p>
            <a:r>
              <a:rPr lang="ru-RU" sz="1600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«Табор» - место общественного питания</a:t>
            </a:r>
            <a:r>
              <a:rPr lang="en-US" sz="1600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600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которое будет выполнено в ярких восточных красках</a:t>
            </a:r>
            <a:r>
              <a:rPr lang="en-US" sz="1600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со стилистикой нового прогрессивного времени</a:t>
            </a:r>
            <a:r>
              <a:rPr lang="en-US" sz="1600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Прекрасный </a:t>
            </a:r>
            <a:r>
              <a:rPr lang="ru-RU" sz="1600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визуал</a:t>
            </a:r>
            <a:r>
              <a:rPr lang="ru-RU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 градиента двух цветов: черного и золотого</a:t>
            </a:r>
            <a:r>
              <a:rPr lang="en-US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Лучший дизайн для передачи как умеренного консерватизма нынешнего поколения</a:t>
            </a:r>
            <a:r>
              <a:rPr lang="en-US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 и для передачи заметного прогресса своих лет</a:t>
            </a:r>
            <a:r>
              <a:rPr lang="en-US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данной дисциплине наше кафе обходит многих конкурентов</a:t>
            </a:r>
            <a:r>
              <a:rPr lang="en-US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 как многие из них не успевают за ускоренным развитием современных вкусов клиентов и идей</a:t>
            </a:r>
            <a:r>
              <a:rPr lang="en-US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наши услуги входит: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Большой выбор мясной продукции</a:t>
            </a:r>
            <a:r>
              <a:rPr lang="en-US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горячих блюд</a:t>
            </a:r>
            <a:r>
              <a:rPr lang="en-US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закусок (отличный вариант как для быстрого перекуса</a:t>
            </a:r>
            <a:r>
              <a:rPr lang="en-US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 и для полноценного ланча)</a:t>
            </a:r>
            <a:r>
              <a:rPr lang="en-US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Эксклюзивные напитки (тот самый момент для клиента</a:t>
            </a:r>
            <a:r>
              <a:rPr lang="en-US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когда можно привить себе изысканный вкус и</a:t>
            </a:r>
            <a:r>
              <a:rPr lang="en-US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минимум</a:t>
            </a:r>
            <a:r>
              <a:rPr lang="en-US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попробовать что-нибудь новенькое</a:t>
            </a:r>
            <a:r>
              <a:rPr lang="en-US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Лучшие условия для хорошего отдыха (музыка</a:t>
            </a:r>
            <a:r>
              <a:rPr lang="en-US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визуал</a:t>
            </a:r>
            <a:r>
              <a:rPr lang="en-US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услуги заведения и подход к работе его персонала)</a:t>
            </a:r>
            <a:r>
              <a:rPr lang="en-US" sz="16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1800" dirty="0" smtClean="0"/>
          </a:p>
          <a:p>
            <a:pPr marL="514350" indent="-514350">
              <a:buFont typeface="+mj-lt"/>
              <a:buAutoNum type="arabicPeriod"/>
            </a:pPr>
            <a:endParaRPr lang="ru-RU" sz="1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132" y="226778"/>
            <a:ext cx="2692401" cy="13462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992" y="226579"/>
            <a:ext cx="2692799" cy="1346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561" y="4673916"/>
            <a:ext cx="1819844" cy="1654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5766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4346" y="139113"/>
            <a:ext cx="2463305" cy="1325563"/>
          </a:xfrm>
        </p:spPr>
        <p:txBody>
          <a:bodyPr/>
          <a:lstStyle/>
          <a:p>
            <a:r>
              <a:rPr lang="ru-RU" sz="3600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Аудитория</a:t>
            </a:r>
            <a:r>
              <a:rPr lang="ru-RU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8007" y="1464676"/>
            <a:ext cx="7335982" cy="4486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i="1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b="1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риентируемся на</a:t>
            </a:r>
          </a:p>
          <a:p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18-30 лет </a:t>
            </a:r>
            <a:r>
              <a:rPr lang="ru-RU" sz="18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самая масштабная и подходящая для нас группа)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 smtClean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основном – мужчины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парни (рассчитываем на частые визиты парами)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800" b="1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b="1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этом нам помогут: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Лаконичный вид бренда (название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слоган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дизайн логотипа и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особенно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социальных сетей)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 smtClean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Отличное оформление: интерьер и музыка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освещение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 smtClean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Запоминающийся </a:t>
            </a:r>
            <a:r>
              <a:rPr lang="ru-RU" sz="1800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визуал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сайт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визитки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бонусные карты</a:t>
            </a:r>
            <a:r>
              <a:rPr lang="en-US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Эксклюзивные акции и интересные розыгрыши</a:t>
            </a:r>
            <a:r>
              <a:rPr lang="en-US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rgbClr val="EC79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561" y="4673916"/>
            <a:ext cx="1819844" cy="165469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346" y="5093777"/>
            <a:ext cx="2786743" cy="12348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495166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4932" y="0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Спрос</a:t>
            </a:r>
            <a:endParaRPr lang="ru-RU" sz="3200" b="1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9103" y="1325563"/>
            <a:ext cx="7156154" cy="519169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Челябинске малое количество ресторанов</a:t>
            </a:r>
            <a:r>
              <a:rPr lang="en-US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кафе</a:t>
            </a:r>
            <a:r>
              <a:rPr lang="en-US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кальянных и баров</a:t>
            </a:r>
            <a:r>
              <a:rPr lang="en-US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Нет тех</a:t>
            </a:r>
            <a:r>
              <a:rPr lang="en-US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которые для каждого будут «на слуху»</a:t>
            </a:r>
            <a:r>
              <a:rPr lang="en-US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и тех</a:t>
            </a:r>
            <a:r>
              <a:rPr lang="en-US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которые могут порадовать абсолютной гарантией и отличным качеством</a:t>
            </a:r>
            <a:r>
              <a:rPr lang="en-US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свою очередь</a:t>
            </a:r>
            <a:r>
              <a:rPr lang="en-US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мы хотим предложить их владельцам здоровую конкуренцию</a:t>
            </a:r>
            <a:r>
              <a:rPr lang="en-US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 клиентам разнообразие выбора и его качество</a:t>
            </a:r>
            <a:r>
              <a:rPr lang="en-US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Небольшой выбор позволит закрепить наш бренд в самый короткий срок</a:t>
            </a:r>
            <a:r>
              <a:rPr lang="en-US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Также не можем не отметить то</a:t>
            </a:r>
            <a:r>
              <a:rPr lang="en-US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что жители города довольно неравнодушно относятся к пополнению их города новыми заведениями</a:t>
            </a:r>
            <a:r>
              <a:rPr lang="en-US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Нашим главным ориентиром является потребность молодого поколения</a:t>
            </a:r>
            <a:r>
              <a:rPr lang="en-US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Их качественная реализация позволит нам захватить обширную базу клиентов</a:t>
            </a:r>
            <a:r>
              <a:rPr lang="en-US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Солянка из таких терминов</a:t>
            </a:r>
            <a:r>
              <a:rPr lang="en-US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 «ресторан»</a:t>
            </a:r>
            <a:r>
              <a:rPr lang="en-US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«кафе»</a:t>
            </a:r>
            <a:r>
              <a:rPr lang="en-US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«кальянная» и «бар» позволят нам порадовать большую часть клиентов огромным выбором и разнообразием</a:t>
            </a:r>
            <a:r>
              <a:rPr lang="en-US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многокомпонентностью</a:t>
            </a:r>
            <a:r>
              <a:rPr lang="en-US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 больше не нужно перебираться из одного места в другое для хорошего отдыха</a:t>
            </a:r>
            <a:r>
              <a:rPr lang="en-US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</a:t>
            </a:r>
            <a:r>
              <a:rPr lang="en-US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что будет нужно – они найдут у нас!</a:t>
            </a:r>
          </a:p>
          <a:p>
            <a:r>
              <a:rPr lang="ru-RU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ориентируемся на бюджет клиентов</a:t>
            </a:r>
            <a:r>
              <a:rPr lang="en-US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зале мы хотим видеть</a:t>
            </a:r>
            <a:r>
              <a:rPr lang="en-US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 взрослых и состоятельных людей</a:t>
            </a:r>
            <a:r>
              <a:rPr lang="en-US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 и представителей более молодого поколения (студентов)</a:t>
            </a:r>
            <a:r>
              <a:rPr lang="en-US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561" y="4673916"/>
            <a:ext cx="1819844" cy="1654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9005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5218" y="396197"/>
            <a:ext cx="10515600" cy="1325563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Ассортимент</a:t>
            </a:r>
            <a:r>
              <a:rPr lang="ru-RU" sz="6000" dirty="0" smtClean="0"/>
              <a:t> 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5218" y="1687079"/>
            <a:ext cx="3789218" cy="4351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sz="2000" b="1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Блюда</a:t>
            </a:r>
            <a:r>
              <a:rPr lang="ru-RU" sz="2000" dirty="0" smtClean="0">
                <a:solidFill>
                  <a:srgbClr val="D9A00E"/>
                </a:solidFill>
              </a:rPr>
              <a:t>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rgbClr val="D9A00E"/>
                </a:solidFill>
              </a:rPr>
              <a:t>Стейк и рёбра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rgbClr val="D9A00E"/>
                </a:solidFill>
              </a:rPr>
              <a:t>Горячее и гриль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err="1" smtClean="0">
                <a:solidFill>
                  <a:srgbClr val="D9A00E"/>
                </a:solidFill>
              </a:rPr>
              <a:t>Шаурма</a:t>
            </a:r>
            <a:r>
              <a:rPr lang="ru-RU" sz="2000" dirty="0" smtClean="0">
                <a:solidFill>
                  <a:srgbClr val="D9A00E"/>
                </a:solidFill>
              </a:rPr>
              <a:t> и </a:t>
            </a:r>
            <a:r>
              <a:rPr lang="ru-RU" sz="2000" dirty="0" err="1" smtClean="0">
                <a:solidFill>
                  <a:srgbClr val="D9A00E"/>
                </a:solidFill>
              </a:rPr>
              <a:t>бургеры</a:t>
            </a:r>
            <a:r>
              <a:rPr lang="ru-RU" sz="2000" dirty="0" smtClean="0">
                <a:solidFill>
                  <a:srgbClr val="D9A00E"/>
                </a:solidFill>
              </a:rPr>
              <a:t>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rgbClr val="D9A00E"/>
                </a:solidFill>
              </a:rPr>
              <a:t>Пицца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rgbClr val="D9A00E"/>
                </a:solidFill>
              </a:rPr>
              <a:t>Горячие и холодные закуски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rgbClr val="D9A00E"/>
                </a:solidFill>
              </a:rPr>
              <a:t>Салаты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rgbClr val="D9A00E"/>
                </a:solidFill>
              </a:rPr>
              <a:t>Десерты 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endParaRPr lang="ru-RU" sz="2000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904508" y="1687079"/>
            <a:ext cx="43503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Напитки</a:t>
            </a:r>
          </a:p>
          <a:p>
            <a:endParaRPr lang="ru-RU" sz="2000" b="1" i="1" dirty="0" smtClean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Безалкогольные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Алкогольная продукция</a:t>
            </a:r>
            <a:endParaRPr lang="ru-RU" sz="2000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9145" y="3479978"/>
            <a:ext cx="23137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Кальяны</a:t>
            </a:r>
            <a:endParaRPr lang="ru-RU" sz="2000" b="1" i="1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561" y="4673916"/>
            <a:ext cx="1819844" cy="1654693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4574928" y="5024187"/>
            <a:ext cx="1686049" cy="1591798"/>
          </a:xfrm>
          <a:prstGeom prst="ellipse">
            <a:avLst/>
          </a:prstGeom>
          <a:solidFill>
            <a:srgbClr val="D9A00E"/>
          </a:solidFill>
          <a:ln>
            <a:solidFill>
              <a:srgbClr val="D9A0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475" y="5143608"/>
            <a:ext cx="1352956" cy="1352956"/>
          </a:xfrm>
          <a:prstGeom prst="rect">
            <a:avLst/>
          </a:prstGeom>
        </p:spPr>
      </p:pic>
      <p:sp>
        <p:nvSpPr>
          <p:cNvPr id="12" name="Овал 11"/>
          <p:cNvSpPr/>
          <p:nvPr/>
        </p:nvSpPr>
        <p:spPr>
          <a:xfrm>
            <a:off x="5998976" y="4413917"/>
            <a:ext cx="1686049" cy="1591798"/>
          </a:xfrm>
          <a:prstGeom prst="ellipse">
            <a:avLst/>
          </a:prstGeom>
          <a:solidFill>
            <a:srgbClr val="D9A00E"/>
          </a:solidFill>
          <a:ln>
            <a:solidFill>
              <a:srgbClr val="D9A0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152" y="4680040"/>
            <a:ext cx="960857" cy="1065203"/>
          </a:xfrm>
          <a:prstGeom prst="rect">
            <a:avLst/>
          </a:prstGeom>
        </p:spPr>
      </p:pic>
      <p:sp>
        <p:nvSpPr>
          <p:cNvPr id="14" name="Овал 13"/>
          <p:cNvSpPr/>
          <p:nvPr/>
        </p:nvSpPr>
        <p:spPr>
          <a:xfrm>
            <a:off x="7328009" y="3560309"/>
            <a:ext cx="1686049" cy="1591798"/>
          </a:xfrm>
          <a:prstGeom prst="ellipse">
            <a:avLst/>
          </a:prstGeom>
          <a:solidFill>
            <a:srgbClr val="D9A00E"/>
          </a:solidFill>
          <a:ln>
            <a:solidFill>
              <a:srgbClr val="D9A0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113" y="3817655"/>
            <a:ext cx="1077105" cy="1077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30313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9800" y="351271"/>
            <a:ext cx="10515600" cy="1325563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Стейк и рёбра </a:t>
            </a:r>
            <a:endParaRPr lang="ru-RU" sz="6000" b="1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9800" y="1676834"/>
            <a:ext cx="4398818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b="1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Рёбра свиные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Medium size – 200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en-US" sz="2000" dirty="0" smtClean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 size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270 р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Рёбра говяжьи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Medium size – 200 </a:t>
            </a:r>
            <a:r>
              <a:rPr lang="ru-RU" sz="20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lang="en-US" sz="2000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 size </a:t>
            </a:r>
            <a:r>
              <a:rPr lang="ru-RU" sz="20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270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Мраморное говяжье ребро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450 р</a:t>
            </a:r>
          </a:p>
          <a:p>
            <a:pPr>
              <a:lnSpc>
                <a:spcPct val="150000"/>
              </a:lnSpc>
            </a:pP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091167" y="1546206"/>
            <a:ext cx="4309142" cy="2460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b="1" i="1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b="1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тейк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перечным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соусом 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300 р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Стейк «Табор» 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320 р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Филе-миньон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зеленой спаржей – 400 р 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561" y="4673916"/>
            <a:ext cx="1819844" cy="1654693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6608618" y="4006944"/>
            <a:ext cx="1686049" cy="1591798"/>
          </a:xfrm>
          <a:prstGeom prst="ellipse">
            <a:avLst/>
          </a:prstGeom>
          <a:solidFill>
            <a:srgbClr val="D9A00E"/>
          </a:solidFill>
          <a:ln>
            <a:solidFill>
              <a:srgbClr val="D9A0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165" y="4126365"/>
            <a:ext cx="1352956" cy="135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56917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2928" y="416935"/>
            <a:ext cx="10515600" cy="1325563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Горячее и гриль </a:t>
            </a:r>
            <a:endParaRPr lang="ru-RU" sz="6000" b="1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92928" y="1742498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000" b="1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Шашлык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Шашлык из свинины (250г)  – 250 р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Шашлык из курицы (250г)  – 200 р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Шашлык из баранины (250г)  – 300 р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ru-RU" sz="2000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000" b="1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Колбаски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Сочные колбаски – 140 р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Колбаски из мраморной </a:t>
            </a:r>
            <a:endParaRPr lang="ru-RU" sz="2000" dirty="0" smtClean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говядины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270 р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Колбаски</a:t>
            </a:r>
            <a:r>
              <a:rPr lang="ru-RU" sz="20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Альпийские – 250 р </a:t>
            </a:r>
            <a:endParaRPr lang="ru-RU" sz="2000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561" y="4673916"/>
            <a:ext cx="1819844" cy="1654693"/>
          </a:xfrm>
          <a:prstGeom prst="rect">
            <a:avLst/>
          </a:prstGeom>
        </p:spPr>
      </p:pic>
      <p:sp>
        <p:nvSpPr>
          <p:cNvPr id="9" name="Овал 8"/>
          <p:cNvSpPr/>
          <p:nvPr/>
        </p:nvSpPr>
        <p:spPr>
          <a:xfrm>
            <a:off x="6608618" y="4006944"/>
            <a:ext cx="1686049" cy="1591798"/>
          </a:xfrm>
          <a:prstGeom prst="ellipse">
            <a:avLst/>
          </a:prstGeom>
          <a:solidFill>
            <a:srgbClr val="D9A00E"/>
          </a:solidFill>
          <a:ln>
            <a:solidFill>
              <a:srgbClr val="D9A0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165" y="4126365"/>
            <a:ext cx="1352956" cy="135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21934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2091" y="434398"/>
            <a:ext cx="10515600" cy="1325563"/>
          </a:xfrm>
        </p:spPr>
        <p:txBody>
          <a:bodyPr>
            <a:normAutofit/>
          </a:bodyPr>
          <a:lstStyle/>
          <a:p>
            <a:r>
              <a:rPr lang="ru-RU" sz="6000" b="1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Шаурма</a:t>
            </a:r>
            <a:r>
              <a:rPr lang="ru-RU" sz="6000" b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6000" b="1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бургеры</a:t>
            </a:r>
            <a:endParaRPr lang="ru-RU" sz="6000" b="1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2091" y="1894898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b="1" i="1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Шаурма</a:t>
            </a:r>
            <a:endParaRPr lang="ru-RU" sz="2000" b="1" i="1" dirty="0" smtClean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курицей – 140 р </a:t>
            </a:r>
            <a:r>
              <a:rPr lang="en-US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170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</a:t>
            </a:r>
            <a:r>
              <a:rPr lang="en-US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свининой – 140 </a:t>
            </a:r>
            <a:r>
              <a:rPr lang="en-US" sz="20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170 р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Люля-кебаб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170 </a:t>
            </a:r>
            <a:r>
              <a:rPr lang="en-US" sz="2000" dirty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200р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i="1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Бурум</a:t>
            </a:r>
            <a:r>
              <a:rPr lang="ru-RU" sz="2000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180 р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000" i="1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Дёнер</a:t>
            </a:r>
            <a:r>
              <a:rPr lang="ru-RU" sz="2000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140 р </a:t>
            </a:r>
            <a:endParaRPr lang="ru-RU" sz="2000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48103" y="1975079"/>
            <a:ext cx="389312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Чизбургер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120 р</a:t>
            </a:r>
          </a:p>
          <a:p>
            <a:r>
              <a:rPr lang="ru-RU" sz="2000" b="1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Сэндвич 4 сыра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140 р </a:t>
            </a:r>
          </a:p>
          <a:p>
            <a:r>
              <a:rPr lang="ru-RU" sz="2000" b="1" i="1" dirty="0" err="1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Бургер</a:t>
            </a:r>
            <a:r>
              <a:rPr lang="ru-RU" sz="2000" b="1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«Табор» 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170 р</a:t>
            </a:r>
          </a:p>
          <a:p>
            <a:r>
              <a:rPr lang="ru-RU" sz="2000" b="1" i="1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Хот-дог</a:t>
            </a:r>
            <a:r>
              <a:rPr lang="ru-RU" sz="2000" dirty="0" smtClean="0">
                <a:solidFill>
                  <a:srgbClr val="D9A0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 сладкой горчицей и луком – 110р </a:t>
            </a:r>
            <a:endParaRPr lang="ru-RU" sz="2000" dirty="0">
              <a:solidFill>
                <a:srgbClr val="D9A0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561" y="4673916"/>
            <a:ext cx="1819844" cy="1654693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6608618" y="4006944"/>
            <a:ext cx="1686049" cy="1591798"/>
          </a:xfrm>
          <a:prstGeom prst="ellipse">
            <a:avLst/>
          </a:prstGeom>
          <a:solidFill>
            <a:srgbClr val="D9A00E"/>
          </a:solidFill>
          <a:ln>
            <a:solidFill>
              <a:srgbClr val="D9A0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165" y="4126365"/>
            <a:ext cx="1352956" cy="135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0706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1833</TotalTime>
  <Words>1330</Words>
  <Application>Microsoft Office PowerPoint</Application>
  <PresentationFormat>Широкоэкранный</PresentationFormat>
  <Paragraphs>191</Paragraphs>
  <Slides>17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Bookman Old Style</vt:lpstr>
      <vt:lpstr>Calibri</vt:lpstr>
      <vt:lpstr>Calibri Light</vt:lpstr>
      <vt:lpstr>Times New Roman</vt:lpstr>
      <vt:lpstr>Тема Office</vt:lpstr>
      <vt:lpstr>ТАБОР Tabor</vt:lpstr>
      <vt:lpstr>Что такое «ТАБОР»?</vt:lpstr>
      <vt:lpstr>Презентация PowerPoint</vt:lpstr>
      <vt:lpstr>Аудитория </vt:lpstr>
      <vt:lpstr>Спрос</vt:lpstr>
      <vt:lpstr>Ассортимент </vt:lpstr>
      <vt:lpstr>Стейк и рёбра </vt:lpstr>
      <vt:lpstr>Горячее и гриль </vt:lpstr>
      <vt:lpstr>Шаурма и бургеры</vt:lpstr>
      <vt:lpstr>Пицца </vt:lpstr>
      <vt:lpstr>Горячие и холодные закуски </vt:lpstr>
      <vt:lpstr>Салаты</vt:lpstr>
      <vt:lpstr>Десерты</vt:lpstr>
      <vt:lpstr>Безалкогольные напитки </vt:lpstr>
      <vt:lpstr>Алкогольная продукция </vt:lpstr>
      <vt:lpstr>Кальян </vt:lpstr>
      <vt:lpstr>Финансовая часть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Табор</dc:title>
  <dc:creator>RePack by Diakov</dc:creator>
  <cp:lastModifiedBy>RePack by Diakov</cp:lastModifiedBy>
  <cp:revision>59</cp:revision>
  <dcterms:created xsi:type="dcterms:W3CDTF">2021-10-21T14:59:23Z</dcterms:created>
  <dcterms:modified xsi:type="dcterms:W3CDTF">2021-10-24T17:59:56Z</dcterms:modified>
</cp:coreProperties>
</file>