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7"/>
  </p:notesMasterIdLst>
  <p:sldIdLst>
    <p:sldId id="256" r:id="rId2"/>
    <p:sldId id="272" r:id="rId3"/>
    <p:sldId id="257" r:id="rId4"/>
    <p:sldId id="273" r:id="rId5"/>
    <p:sldId id="289" r:id="rId6"/>
    <p:sldId id="260" r:id="rId7"/>
    <p:sldId id="267" r:id="rId8"/>
    <p:sldId id="261" r:id="rId9"/>
    <p:sldId id="262" r:id="rId10"/>
    <p:sldId id="265" r:id="rId11"/>
    <p:sldId id="291" r:id="rId12"/>
    <p:sldId id="290" r:id="rId13"/>
    <p:sldId id="258" r:id="rId14"/>
    <p:sldId id="284" r:id="rId15"/>
    <p:sldId id="285" r:id="rId16"/>
    <p:sldId id="287" r:id="rId17"/>
    <p:sldId id="288" r:id="rId18"/>
    <p:sldId id="281" r:id="rId19"/>
    <p:sldId id="276" r:id="rId20"/>
    <p:sldId id="275" r:id="rId21"/>
    <p:sldId id="279" r:id="rId22"/>
    <p:sldId id="286" r:id="rId23"/>
    <p:sldId id="280" r:id="rId24"/>
    <p:sldId id="282" r:id="rId25"/>
    <p:sldId id="27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06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2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FB882-EF09-4FA8-9F79-F3A429AE32A4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2E344-A2A4-482F-8B8D-10FEB168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4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10033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537" y="1267485"/>
            <a:ext cx="9647975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536" y="201703"/>
            <a:ext cx="8252777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7293" y="236416"/>
            <a:ext cx="1047068" cy="365125"/>
          </a:xfrm>
        </p:spPr>
        <p:txBody>
          <a:bodyPr/>
          <a:lstStyle>
            <a:lvl1pPr>
              <a:defRPr sz="1400"/>
            </a:lvl1pPr>
          </a:lstStyle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9956800" y="209550"/>
            <a:ext cx="876301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838200"/>
            <a:ext cx="99568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4484080"/>
            <a:ext cx="9652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621536" y="841248"/>
            <a:ext cx="4974336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803136" y="841248"/>
            <a:ext cx="4974336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841248"/>
            <a:ext cx="49784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7201" y="841248"/>
            <a:ext cx="4980356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621536" y="1380744"/>
            <a:ext cx="4974336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803136" y="1380743"/>
            <a:ext cx="4974336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1" y="395287"/>
            <a:ext cx="4011084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1" y="1557338"/>
            <a:ext cx="4011084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219200" y="381000"/>
            <a:ext cx="6400800" cy="5943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624754"/>
            <a:ext cx="73152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5300" y="381000"/>
            <a:ext cx="78232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0" y="5029200"/>
            <a:ext cx="53848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838200"/>
            <a:ext cx="9956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9573" y="6553200"/>
            <a:ext cx="9550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5740401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886AFD5-57BB-44C3-A70E-2640BF0355D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11271252" y="5715000"/>
            <a:ext cx="323849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60581" y="4783016"/>
            <a:ext cx="262596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FC3A73B-E36B-4894-944B-FD2F67A16412}" type="datetimeFigureOut">
              <a:rPr lang="ru-RU" smtClean="0"/>
              <a:t>07.11.2021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901974" y="-249926"/>
            <a:ext cx="4514850" cy="858838"/>
          </a:xfrm>
        </p:spPr>
        <p:txBody>
          <a:bodyPr/>
          <a:lstStyle/>
          <a:p>
            <a:r>
              <a:rPr lang="ru-RU" sz="50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99704-81E4-416A-8118-D9A8CFA7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73" y="179493"/>
            <a:ext cx="4232030" cy="2393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D9DBB3-E73C-4A53-9A91-EC8D40B6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10568"/>
            <a:ext cx="7962900" cy="447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5686" y="622851"/>
            <a:ext cx="4395399" cy="16035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Третий и четвертый этаж 1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5686" y="2385391"/>
            <a:ext cx="4677855" cy="319377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На третьем и четвертом этаже располагаются просторные двухэтажные апартаменты площадью от 52 до 75 м/кв. Вход к ним по лестницам через отдельные площадки. Каждый апартамент имеет отдельную террасу и балконы. На обоих этажах апартаментов санузлы с полным комплектом сантехнического оборудования.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04355A-318B-40AA-9A0E-7E2A8ABCA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" y="503981"/>
            <a:ext cx="6342728" cy="2918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19A94C-F8D9-4879-AF26-81E3505B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" y="3670852"/>
            <a:ext cx="6342728" cy="29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8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688" y="242547"/>
            <a:ext cx="7443398" cy="5658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корпус. Первый этаж.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87687" y="1166191"/>
            <a:ext cx="7443399" cy="204911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На первом этаже располагаются чаша бассейна </a:t>
            </a:r>
            <a:r>
              <a:rPr lang="ru-RU" sz="2000">
                <a:solidFill>
                  <a:schemeClr val="accent1">
                    <a:lumMod val="50000"/>
                  </a:schemeClr>
                </a:solidFill>
              </a:rPr>
              <a:t>с купелью,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ступенчатым водопадом и 7 гаражей площадью 24 м/кв. Перед бассейном площадка для отдыха с шезлонгами и зонтиками. На перекрытии третьего этажа под кровлей с арочными опорами, фонтан с перетоком в ступенчатый водопад.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4F595-DCA7-4654-A24C-8084FA3F9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365432"/>
            <a:ext cx="10981729" cy="3250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3586B2-7532-4208-9848-62967CFB7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242546"/>
            <a:ext cx="3340478" cy="297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7565" y="503583"/>
            <a:ext cx="3613520" cy="9541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корпус. Второй и третий этаж.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17565" y="1643269"/>
            <a:ext cx="3895976" cy="393589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На втором и третьем этаже располагаются 14 студий площадью 24 м/кв. Вход к ним по лестницам через отдельные площадки. Каждая студия имеет отдельный балконы. На обоих этажах в студиях мини-кухня с полным комплектом кухонного оборудования, посуды и кухонной утвари. Санузлы с полным комплектом сантехнического оборудования.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E2D9B4-10F0-4607-B079-83207238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" y="478143"/>
            <a:ext cx="7354957" cy="2950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93758-7528-4CA3-8BDF-6561A13C4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3611216"/>
            <a:ext cx="7354957" cy="29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4069" y="622852"/>
            <a:ext cx="3829879" cy="55659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этаж 2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09113" y="1696277"/>
            <a:ext cx="3564835" cy="432020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На этом этаже запроектированы десять студий площадью 21 м/кв.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Вход в студии через отдельную террасу площадью 12 м/кв. На такой пощади разместится удобная садовая мебель. Все студии укомплектованы двумя спальными местами полноценным санузлом 3 м/кв. , мини кухней и обеденным уголком.</a:t>
            </a:r>
          </a:p>
          <a:p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99855C-0ED4-4017-B10C-4B0306F3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4" y="763619"/>
            <a:ext cx="7427443" cy="56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4557" y="914401"/>
            <a:ext cx="3666527" cy="5830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Второй этаж 2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64557" y="1669775"/>
            <a:ext cx="3975983" cy="384313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На второй этаже комплекса ведут лестницы по которым гости поднимутся на просторные террасы до 12 м/кв. и через них попадают к входу трех двухкомнатных апартаментов площадью 45 – 55 м/кв.     Все номера имеют отдельный санузел, достаточный комплект мебели для отдыха, Площадь номеров, персонал и оборудование позволит классифицировать отель категории 4*.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91998B-E9F8-429C-BA7A-C6530BDB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2" y="1094837"/>
            <a:ext cx="7251565" cy="55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2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0471" y="245965"/>
            <a:ext cx="5720614" cy="4271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Третий и четвертый этаж 2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4644" y="673101"/>
            <a:ext cx="10756442" cy="147375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На третьем и четвертом этаже располагаются просторные двухэтажные апартаменты площадью от 75 до 85 м/кв. Вход к ним по лестницам через отдельные площадки. Каждый апартамент имеет отдельную террасу и балконы. На обоих этажах апартаментов санузлы с полным комплектом сантехнического оборудования.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6C4D9E-2B17-4DED-A538-7E8C8BC7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1" y="2392018"/>
            <a:ext cx="5335080" cy="42595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117EE3-0055-4FD1-9A0F-47E61F5B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65" y="2385390"/>
            <a:ext cx="5844540" cy="42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2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991" y="245965"/>
            <a:ext cx="10190922" cy="6154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этаж парковка.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8226" y="861391"/>
            <a:ext cx="10283686" cy="172278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 крытой парковке разместиться до 30 легковых автомобилей. Высота перекрытия 2,4 метра позволит проезжать развозным фургонам, для доставки продуктов и товаров к месту выгрузки с лифтом. Пространственная структура из колонн и ригелей позволит маневрировать любому легковому автомобилю.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5DA9EE-F8E2-463E-BFC0-079195501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73" y="2252870"/>
            <a:ext cx="6859517" cy="42009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3AA3E2-C7F8-41D6-B063-5A0AAEDFF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r="7271"/>
          <a:stretch/>
        </p:blipFill>
        <p:spPr>
          <a:xfrm>
            <a:off x="334110" y="2429434"/>
            <a:ext cx="4659232" cy="40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1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652" y="245965"/>
            <a:ext cx="3962400" cy="12117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этаж комплекс</a:t>
            </a:r>
            <a:r>
              <a:rPr lang="en-US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SPA</a:t>
            </a:r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 рестораном 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7652" y="2001078"/>
            <a:ext cx="3843131" cy="465217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На второй этаже комплекса ведут две лестницы. Лестница вдоль фасада позволит гостям подняться к помещению администрации и выше на летнюю террасу ресторана,  бассейна и к корпусу 2. Вторая лестница в атриуме ресторана позволит гостям проходить к основному залу ресторана и к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SPA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комплексу. Через внутренние переходы в помещения администратора.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20E48-7CFA-437F-9B93-4F4D7CFED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2" y="3429000"/>
            <a:ext cx="6851705" cy="3325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93F032-F6BE-47A4-8F6D-6E50C8134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34" y="245965"/>
            <a:ext cx="6705600" cy="29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0D936-8D5E-4CED-BF60-C6CD53C6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817" y="161578"/>
            <a:ext cx="6648268" cy="779323"/>
          </a:xfrm>
        </p:spPr>
        <p:txBody>
          <a:bodyPr/>
          <a:lstStyle/>
          <a:p>
            <a:r>
              <a:rPr lang="ru-RU" sz="2400" dirty="0"/>
              <a:t>Трехместный апартамент 48 м/кв.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AF9AC8-EB3F-446D-840E-5FA648B24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5983" y="940903"/>
            <a:ext cx="7165102" cy="1789046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 Улучшенный апартамент с двуспальной кроватью и диваном как дополнительное место. Санузел 3,8 м/кв с полным комплектом сантехнического оборудования.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  Вход через отдельную террасу 12 м/кв. В прихожей шкаф с принудительной вентиляцией, так же номер укомплектован мини кухней с полным комплектом оборудования, утвари и посуды.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448EC5-AB00-4558-AC9C-EA80AD1F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" y="161579"/>
            <a:ext cx="3472070" cy="65348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B5C0C3-9162-483D-A263-D5E5B22A5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78" y="3058700"/>
            <a:ext cx="6254112" cy="36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8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1AF05-BFED-4969-BD6F-866B9147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417" y="145775"/>
            <a:ext cx="6038668" cy="490329"/>
          </a:xfrm>
        </p:spPr>
        <p:txBody>
          <a:bodyPr/>
          <a:lstStyle/>
          <a:p>
            <a:r>
              <a:rPr lang="ru-RU" sz="2400" dirty="0"/>
              <a:t>Двухэтажный трехкомнатный апартамент.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758BB3-958D-4E9B-AF3B-250A6E83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2416" y="755375"/>
            <a:ext cx="5857461" cy="2239615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  Двухэтажный апартамент общей площадью 85 м/кв.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на первом этаже запланирована кухня-столовая, санузел и одна спальня. По забежной лестнице поднимаемся на второй этаж. На втором этаже еще одна спальня с выходом на террасу, проходная комната с кроватью, диваном и санузлом.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96F8BF-EF97-4BC2-BA9E-71B78551B3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6244" y="1"/>
            <a:ext cx="4789095" cy="3428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69701F-8FBC-45E8-90DD-290F545C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7" y="3154017"/>
            <a:ext cx="5234609" cy="3558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79DFBE-A1C1-4758-8899-8CE25E42D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683230"/>
            <a:ext cx="4386470" cy="30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427351-E3CC-4536-8A51-8EA24BA0336C}"/>
              </a:ext>
            </a:extLst>
          </p:cNvPr>
          <p:cNvSpPr txBox="1">
            <a:spLocks/>
          </p:cNvSpPr>
          <p:nvPr/>
        </p:nvSpPr>
        <p:spPr>
          <a:xfrm>
            <a:off x="728869" y="1258957"/>
            <a:ext cx="3962401" cy="8216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Расположение участка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1D350F56-471D-442A-862A-C011918D3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824" y="2266122"/>
            <a:ext cx="5114097" cy="382987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Участок 3500 м/кв. расположен на территории поселка Тюменский, до берега моря и пляжа не более 300 метров.</a:t>
            </a:r>
          </a:p>
          <a:p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  Ориентация и форма участка позволяет так расположить жилые корпуса апарт-отеля, что . </a:t>
            </a:r>
          </a:p>
          <a:p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 юго-западный склон зимой и летом в течении всего дня хорошо освещен, что является дополнительным преимуществом данного участка. Все корпуса отеля получат отличную солнечную инсоляцию.</a:t>
            </a:r>
          </a:p>
          <a:p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02305-F8D9-43DB-BBC5-2A063E9D9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1258957"/>
            <a:ext cx="5446643" cy="52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7D240-B7E8-4F84-BF9D-6DFB9D9B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30" y="161514"/>
            <a:ext cx="6255027" cy="554103"/>
          </a:xfrm>
        </p:spPr>
        <p:txBody>
          <a:bodyPr/>
          <a:lstStyle/>
          <a:p>
            <a:r>
              <a:rPr lang="ru-RU" sz="2400" dirty="0"/>
              <a:t> Двухэтажный, двухкомнатный  апартамент.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CB18B-8B1A-4973-9129-A08A5147A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3965" y="715617"/>
            <a:ext cx="5747120" cy="2231131"/>
          </a:xfrm>
        </p:spPr>
        <p:txBody>
          <a:bodyPr>
            <a:normAutofit fontScale="92500"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На первом этаже двухэтажного апартамента площадью 26 м/кв. оборудована кухня и обеденная зона. Площадь апартамента позволяет разместить трансформируемый диван, который можно использовать как дополнительное спальное место. На втором этаже площадью 28 м/кв. второй санузел, двуспальная кровать и диван.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0D7C8C-EF82-4F15-B5B7-6D6CBED7E1F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2" y="161514"/>
            <a:ext cx="4797288" cy="27852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C3A2B5-72B0-436A-A026-25E2F4204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2" y="3193774"/>
            <a:ext cx="4797288" cy="34486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CD6F95-9F18-419C-86F7-31728ECB5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3193774"/>
            <a:ext cx="4532243" cy="34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4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52860-5FD8-45DC-B942-A67E8A42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959" y="200647"/>
            <a:ext cx="6233126" cy="567979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</a:rPr>
              <a:t>Двухместный номер 21 м/кв.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62F132-AEF3-4E44-91E8-A4B7C777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7959" y="887896"/>
            <a:ext cx="6233126" cy="1895061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chemeClr val="bg2">
                    <a:lumMod val="25000"/>
                  </a:schemeClr>
                </a:solidFill>
              </a:rPr>
              <a:t>    Стандартный двухместный номер, площадь с/у 3 м/кв.</a:t>
            </a:r>
          </a:p>
          <a:p>
            <a:r>
              <a:rPr lang="ru-RU" sz="1900" dirty="0">
                <a:solidFill>
                  <a:schemeClr val="bg2">
                    <a:lumMod val="25000"/>
                  </a:schemeClr>
                </a:solidFill>
              </a:rPr>
              <a:t>Отдельный вход через террасу от 9 до 12 м/кв.</a:t>
            </a:r>
          </a:p>
          <a:p>
            <a:r>
              <a:rPr lang="ru-RU" sz="1900" dirty="0">
                <a:solidFill>
                  <a:schemeClr val="bg2">
                    <a:lumMod val="25000"/>
                  </a:schemeClr>
                </a:solidFill>
              </a:rPr>
              <a:t>Стандартное оснащение комплектом мебели для отдыха и хранения. В номере чайный столик и комплект посуды.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FF1D806-D9E4-47CD-B7DD-80EFD1633A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4313" y="200646"/>
            <a:ext cx="4558747" cy="64567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F9B8A-805D-4743-94C1-8BCC5E61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2984674"/>
            <a:ext cx="5685183" cy="36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7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52860-5FD8-45DC-B942-A67E8A42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58" y="200647"/>
            <a:ext cx="4121428" cy="567979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</a:rPr>
              <a:t>Студия 21 м/кв.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62F132-AEF3-4E44-91E8-A4B7C777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0871" y="887897"/>
            <a:ext cx="5817704" cy="180229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Двухместный номер, площадь с/у 3 м/кв.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Отдельный вход через террасу от 9 до 12 м/кв.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Стандартное оснащение комплектом мебели для отдыха и хранения. Мини кухня с комплектом оборудования, утвари и посуды.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606BEE-804D-47F8-836C-A8D386F8A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200647"/>
            <a:ext cx="4121427" cy="65712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19C944-9017-4126-B6C9-3886C02B0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0" y="2993128"/>
            <a:ext cx="5817704" cy="36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3D82-A3DB-4878-A616-23361EBA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968" y="182219"/>
            <a:ext cx="3757979" cy="877956"/>
          </a:xfrm>
        </p:spPr>
        <p:txBody>
          <a:bodyPr/>
          <a:lstStyle/>
          <a:p>
            <a:r>
              <a:rPr lang="ru-RU" sz="2400" dirty="0"/>
              <a:t>Два типа двухкомнатных апартаментов 45-48 м/кв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3EB527-0B3F-4C1F-B04D-FB5DA33DE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5970" y="1060175"/>
            <a:ext cx="3850744" cy="4611755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Вход в апартамент через отдельную террасу 12-16 м/кв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В столовой мини кухня с комплектом оборудования, посуды и кухонной утвари.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Диван с механизмом трансформации является дополнительным спальным местом для двоих гостей.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    В отдельной спальной комнате двуспальная кровать, шкаф и вход в санузел 3,8 м/кв. оснащенный полным комплектом сантехнического оборудования.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49451DC-33C1-4949-BE09-9FC739F5C2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8052" y="182218"/>
            <a:ext cx="3563265" cy="594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F3BE0-6108-4381-A7F9-D71EBDD55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43" y="395287"/>
            <a:ext cx="3727667" cy="5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0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1744-1CCA-47F8-AC1D-E369B827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1" y="169753"/>
            <a:ext cx="4011084" cy="545864"/>
          </a:xfrm>
        </p:spPr>
        <p:txBody>
          <a:bodyPr/>
          <a:lstStyle/>
          <a:p>
            <a:r>
              <a:rPr lang="ru-RU" sz="2400" dirty="0"/>
              <a:t>Трехкомнатный апартамент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77EB8-2C51-498A-A424-B55DAA83A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5183" y="808383"/>
            <a:ext cx="6188767" cy="2266121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Площадь представленного апартамента 68 м/кв.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Вход через отдельную террасу 10 м/кв. Гостиная с мини кухней и обеденной зоной.  В двух спальнях двуспальная и двухъярусная односпальная кровати. Два санузла с полным комплектом сантехнического оборудования. В прихожей шкаф с принудительной вентиляцией.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00D7E5-FA88-4D46-9F82-E7923BB5A6C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8050" y="0"/>
            <a:ext cx="5009325" cy="6688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277863-F691-4FDE-A6CC-28AD36A9F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19" y="3167270"/>
            <a:ext cx="5942166" cy="34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8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655" y="457199"/>
            <a:ext cx="10822745" cy="5169878"/>
          </a:xfrm>
        </p:spPr>
        <p:txBody>
          <a:bodyPr>
            <a:normAutofit/>
          </a:bodyPr>
          <a:lstStyle/>
          <a:p>
            <a:r>
              <a:rPr lang="ru-RU" sz="1800" dirty="0"/>
              <a:t>      Запроектированный Апарт-отель общей площадью 3542 м/кв. рассчитан на поэтапное (в течении 3 лет) строительство комплекса. Учредители проекта планируют провести весь комплекс мероприятий по вводу в эксплуатацию за счет собственных средств. </a:t>
            </a:r>
          </a:p>
          <a:p>
            <a:r>
              <a:rPr lang="ru-RU" sz="1800" dirty="0"/>
              <a:t>Просторные номера, широкий комплекс дополнительных услуг удачное расположение отеля позволит претендовать на четыре звезды по международной классификации.</a:t>
            </a:r>
          </a:p>
          <a:p>
            <a:r>
              <a:rPr lang="ru-RU" sz="1800" dirty="0"/>
              <a:t>Весь комплекс запроектирован на земельном участке площадью 3500 м/кв.    </a:t>
            </a:r>
          </a:p>
          <a:p>
            <a:r>
              <a:rPr lang="ru-RU" sz="1800" dirty="0"/>
              <a:t>Для эффективной эксплуатации апарт-отеля необходимо;</a:t>
            </a:r>
          </a:p>
          <a:p>
            <a:r>
              <a:rPr lang="ru-RU" sz="1800" dirty="0"/>
              <a:t>      145 кВт/час – электроэнергии,</a:t>
            </a:r>
          </a:p>
          <a:p>
            <a:r>
              <a:rPr lang="ru-RU" sz="1800" dirty="0"/>
              <a:t>      Водоснабжение – 31,5 м/куб в сутки,</a:t>
            </a:r>
          </a:p>
          <a:p>
            <a:r>
              <a:rPr lang="ru-RU" sz="1800" dirty="0"/>
              <a:t>      Водоотведение – 31,5 м/куб в сутки,</a:t>
            </a:r>
          </a:p>
          <a:p>
            <a:r>
              <a:rPr lang="ru-RU" sz="1800" dirty="0"/>
              <a:t>      Газоснабжение – 15,2 м/куб в сутки.</a:t>
            </a:r>
          </a:p>
          <a:p>
            <a:r>
              <a:rPr lang="ru-RU" sz="1800" dirty="0"/>
              <a:t>По предварительным расчетам приведенных в бизнес плане срок окупаемости проекта составляет 5 лет.</a:t>
            </a:r>
          </a:p>
          <a:p>
            <a:endParaRPr lang="ru-RU" sz="1800" dirty="0"/>
          </a:p>
          <a:p>
            <a:r>
              <a:rPr lang="ru-RU" sz="1800" dirty="0"/>
              <a:t>Проект представил  Михаил Бортянский,  +7 918 036 9113. </a:t>
            </a:r>
            <a:r>
              <a:rPr lang="en-US" sz="1800" dirty="0"/>
              <a:t>bml2@yandex.ru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8816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1" y="205740"/>
            <a:ext cx="5013432" cy="49764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Архитектурное решение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238" y="703385"/>
            <a:ext cx="11293523" cy="227835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      Апарт-отель «Тюменский» состоит из трех жилых корпусов. Первый корпус готов предоставить гостям 20 апартаментов площадью от 40 до 85 м/кв. И способен принять до 110 человек. Во втором корпусе 10 двухместных студий на первом этаже и три одноэтажных двухкомнатных апартамента на втором этаже. А на третьем, четвертом этаже размещены три двух и трехкомнатных двухэтажных  апартаментов площадью от 75 до 85 м/кв. в которых разместится до 52 человек. В третьем корпусе запроектированы 14 двухместных номеров на втором и третьем этаже, а на первом этаже 7 гаражей. Общая вместимость отеля составляет 190 человек.</a:t>
            </a:r>
          </a:p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    Архитектурный замысел апарт-отеля призван обеспечить всем гостям максимальный комфорт и уют. Каждый номер и апартамент имеет отдельный вход с улицы, для первого этажа. И через отдельную лестницу и террасу для номеров второго этажа и апартаментов верхних этажей.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C74C2-4965-455A-BBB8-10C400BDD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3123248"/>
            <a:ext cx="6273800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9D0C7-2428-4C1F-85E0-42B4003E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664" y="238816"/>
            <a:ext cx="2699119" cy="843170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Визуализация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апарт-отеля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BDC4C4-4E5C-4FDB-BB80-A83ECD92E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2435" y="1028701"/>
            <a:ext cx="4306957" cy="516889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Данные изображения дают представление о композиции комплекса в продольной плоскости.</a:t>
            </a:r>
          </a:p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 Верхнее изображение дает представление о высотной градации, от нижнего бассейна в третьем корпусе с водопадом, до галереи и террасы верхнего дворика с зоной отдыха. А также балконы и террасы апартаментов первого корпуса. </a:t>
            </a:r>
          </a:p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Нижнее изображение раскрывает вид на третий корпус и террасу над паркингом и комплексом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SPA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. На этой площадке запроектирован еще один бассейн с баром, джакузи, и летней площадкой ресторана с выходом через атриум.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F696D-6237-480B-A52F-9D274BFA0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6" y="185531"/>
            <a:ext cx="6327869" cy="2994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E0CB0-7374-43CA-B402-48086691C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6" y="3429000"/>
            <a:ext cx="6327869" cy="31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5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73610"/>
            <a:ext cx="10444899" cy="4426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Первый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4553" y="616226"/>
            <a:ext cx="11224592" cy="208721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Корпус отеля формирует удобный внутренний двор с пешеходной зоной, местами отдыха, скамейками и малыми архитектурными формами. Вход к восьми апартаментам первого этажа, через отдельные террасы. К апартаментам второго этажа ведут четыре лестницы и далее лестницы поднимаются к двухэтажным апартаментам третьего этажа. </a:t>
            </a:r>
          </a:p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Все апартаменты запроектированы с отдельными входами и террасами площадью от 10 до 16 м/кв. Второй этаж двухуровневых апартаментов имеют еще и отдельные балконы. Таким образом формируется индивидуальность и обособленность для каждого гостя Апарт-отеля, что и является основной идеей комплекса.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869767-87E8-4469-8667-D6E993B75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76" y="2703443"/>
            <a:ext cx="6842048" cy="38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7148" y="424070"/>
            <a:ext cx="4837043" cy="7023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Второй корпус.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77878" y="1272209"/>
            <a:ext cx="4467214" cy="45587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Представленный корпус отеля сформирован по той же идее но на первом этаже корпуса запроектированы десять студий так же с входами через отдельные террасы. На второй этаж, по двум лестницам гости поднимаются к трем двухкомнатным апартаментам. И далее поднимаются также к трем двухуровневым апартаментам на третьем и четвертом этаже. Все верхние комнаты двухэтажных апартаментов имеют выходы на собственный балкон.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B681E-9C68-4125-B32B-3317D7B12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1" y="3602235"/>
            <a:ext cx="5339659" cy="3082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76BAD-E7D1-4ADB-85A9-FBDD759C5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0" y="425440"/>
            <a:ext cx="5339660" cy="30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801" y="4170569"/>
            <a:ext cx="4978400" cy="706231"/>
          </a:xfrm>
        </p:spPr>
        <p:txBody>
          <a:bodyPr/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Бассейны апарт-отеля.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5617" y="4996070"/>
            <a:ext cx="10455966" cy="174266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В Апарт-отеле запроектировано два бассейна. Первый в третьем корпусе с водопадом и чашей ассиметричной формы вписанной в арку с лестничными маршами ведущими на верхнюю террасу.</a:t>
            </a:r>
          </a:p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     Второй бассейн располагается над комплексом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SPA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и рестораном, оборудован отдельной террасой с шезлонгами и зонтами. Бассейн оборудован чашей джакузи и баром. От летней площадки ресторана бассейн отделен ажурной стенкой-перголой и растениями в вазонах.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ADCB5-B82E-4037-92E5-F8DBCB4FA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6" y="357809"/>
            <a:ext cx="5508115" cy="38127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58EB5E-6771-4218-950F-0D87A9610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41" y="357808"/>
            <a:ext cx="5738191" cy="38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0457" y="635000"/>
            <a:ext cx="11569112" cy="11805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На первом этаже корпуса В крайних оконечностях располагаются два трехкомнатных апартамента площадью 58 м/кв. К ним примыкают два двухкомнатных апартамента площадью 42 м/кв. Центральную часть корпуса занимают четыре двухкомнатных апартамента площадью 40 м/кв.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7036" y="161365"/>
            <a:ext cx="4240494" cy="473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этаж 1 корпуса.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69E041-415F-46A3-995A-49217ED1A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9" y="1961322"/>
            <a:ext cx="10214961" cy="473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4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0729" y="245965"/>
            <a:ext cx="4130355" cy="4271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Второй этаж 1 корпуса.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6591" y="673100"/>
            <a:ext cx="11383949" cy="152676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 второй этаж комплекса ведут лестницы по которым гости поднимутся на просторные террасы до 12 м/кв. и через них попадают к входу двухкомнатным апартаментам площадью от 35 до 45 м/кв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Все номера имеют отдельный санузел, полный комплект мебели для отдыха. Площадь номеров, персонал и оборудование позволит классифицировать отель категории 4*.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651202-B7C8-4D1D-9850-EB00F1B8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8" y="2199861"/>
            <a:ext cx="10030401" cy="45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6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TM01859868[[fn=Термический]]</Template>
  <TotalTime>14052</TotalTime>
  <Words>1648</Words>
  <Application>Microsoft Office PowerPoint</Application>
  <PresentationFormat>Широкоэкранный</PresentationFormat>
  <Paragraphs>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Thermal</vt:lpstr>
      <vt:lpstr>  </vt:lpstr>
      <vt:lpstr>Презентация PowerPoint</vt:lpstr>
      <vt:lpstr>Архитектурное решение</vt:lpstr>
      <vt:lpstr>Визуализация апарт-отеля</vt:lpstr>
      <vt:lpstr> Первый корпус.</vt:lpstr>
      <vt:lpstr>Второй корпус.</vt:lpstr>
      <vt:lpstr>Бассейны апарт-отеля. </vt:lpstr>
      <vt:lpstr>Презентация PowerPoint</vt:lpstr>
      <vt:lpstr>Второй этаж 1 корпуса.</vt:lpstr>
      <vt:lpstr>Третий и четвертый этаж 1 корпус.</vt:lpstr>
      <vt:lpstr>3 корпус. Первый этаж.</vt:lpstr>
      <vt:lpstr>3 корпус. Второй и третий этаж.</vt:lpstr>
      <vt:lpstr>Первый этаж 2 корпус.</vt:lpstr>
      <vt:lpstr>Второй этаж 2 корпус.</vt:lpstr>
      <vt:lpstr>Третий и четвертый этаж 2 корпус.</vt:lpstr>
      <vt:lpstr>1 этаж парковка.</vt:lpstr>
      <vt:lpstr>2 этаж комплекс SPA с рестораном .</vt:lpstr>
      <vt:lpstr>Трехместный апартамент 48 м/кв. </vt:lpstr>
      <vt:lpstr>Двухэтажный трехкомнатный апартамент.</vt:lpstr>
      <vt:lpstr> Двухэтажный, двухкомнатный  апартамент.</vt:lpstr>
      <vt:lpstr>Двухместный номер 21 м/кв.</vt:lpstr>
      <vt:lpstr>Студия 21 м/кв.</vt:lpstr>
      <vt:lpstr>Два типа двухкомнатных апартаментов 45-48 м/кв</vt:lpstr>
      <vt:lpstr>Трехкомнатный апартамент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Лунная соната</dc:title>
  <dc:creator>Boris Bortyanskiy</dc:creator>
  <cp:lastModifiedBy>Борис Бортянский</cp:lastModifiedBy>
  <cp:revision>309</cp:revision>
  <dcterms:created xsi:type="dcterms:W3CDTF">2020-05-03T10:55:09Z</dcterms:created>
  <dcterms:modified xsi:type="dcterms:W3CDTF">2021-11-07T20:14:00Z</dcterms:modified>
</cp:coreProperties>
</file>