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4" r:id="rId5"/>
    <p:sldId id="266" r:id="rId6"/>
    <p:sldId id="267" r:id="rId7"/>
    <p:sldId id="262" r:id="rId8"/>
    <p:sldId id="275" r:id="rId9"/>
    <p:sldId id="271" r:id="rId10"/>
    <p:sldId id="277" r:id="rId11"/>
    <p:sldId id="273" r:id="rId12"/>
    <p:sldId id="27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706" autoAdjust="0"/>
  </p:normalViewPr>
  <p:slideViewPr>
    <p:cSldViewPr>
      <p:cViewPr>
        <p:scale>
          <a:sx n="100" d="100"/>
          <a:sy n="100" d="100"/>
        </p:scale>
        <p:origin x="-282" y="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74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Проект "Орало"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г. Обнинск 21.03.2015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EC6E2-DBC0-4A8D-80CF-946D4DACA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Проект "Орало"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г. Обнинск 21.03.2015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3D88C-733F-49D0-ABCA-DD45A7DCF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7F711-9EF7-4B65-A3BF-56D0C67EE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4680520"/>
          </a:xfrm>
          <a:noFill/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ООО «ОКБ Русский Инжиниринг»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Основные направления деятельности нашей компании: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pPr marL="176213" indent="27305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НИОКР</a:t>
            </a:r>
          </a:p>
          <a:p>
            <a:pPr marL="176213" indent="27305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Опытное и мелкосерийное производство</a:t>
            </a:r>
          </a:p>
          <a:p>
            <a:pPr marL="176213" indent="27305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Инжиниринг промышленного оборудования и машин</a:t>
            </a:r>
          </a:p>
          <a:p>
            <a:pPr marL="176213" indent="27305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Реинжиниринг и Импортозамещение </a:t>
            </a:r>
            <a:endParaRPr lang="ru-RU" sz="2400" dirty="0">
              <a:solidFill>
                <a:schemeClr val="tx1"/>
              </a:solidFill>
            </a:endParaRPr>
          </a:p>
          <a:p>
            <a:pPr marL="176213" indent="27305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Механизация технологических процессов</a:t>
            </a:r>
          </a:p>
          <a:p>
            <a:pPr marL="176213" indent="27305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Автоматизация технологических процессов</a:t>
            </a:r>
          </a:p>
          <a:p>
            <a:pPr marL="176213" indent="27305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Организация крупносерийного производства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г. Обнинск 04.06.2017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ООО "ОКБ Русский Инжиниринг"</a:t>
            </a:r>
            <a:endParaRPr lang="ru-RU" dirty="0"/>
          </a:p>
        </p:txBody>
      </p:sp>
      <p:pic>
        <p:nvPicPr>
          <p:cNvPr id="11" name="Рисунок 10" descr="Резервная_копия_engeneer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8776549" cy="976107"/>
          </a:xfrm>
          <a:prstGeom prst="rect">
            <a:avLst/>
          </a:prstGeom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80920" cy="4680520"/>
          </a:xfrm>
        </p:spPr>
        <p:txBody>
          <a:bodyPr>
            <a:normAutofit/>
          </a:bodyPr>
          <a:lstStyle/>
          <a:p>
            <a:pPr marL="176213" indent="273050"/>
            <a:r>
              <a:rPr lang="ru-RU" dirty="0" smtClean="0">
                <a:solidFill>
                  <a:schemeClr val="tx1"/>
                </a:solidFill>
              </a:rPr>
              <a:t>Технические данные семейства вездеходов.</a:t>
            </a:r>
          </a:p>
          <a:p>
            <a:pPr algn="l"/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9" name="Рисунок 8" descr="Резервная_копия_engeneer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8658"/>
            <a:ext cx="8776549" cy="976107"/>
          </a:xfrm>
          <a:prstGeom prst="rect">
            <a:avLst/>
          </a:prstGeo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г. Обнинск 04.06.2017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ООО "ОКБ Русский Инжиниринг"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14348" y="2158682"/>
          <a:ext cx="7786741" cy="3984963"/>
        </p:xfrm>
        <a:graphic>
          <a:graphicData uri="http://schemas.openxmlformats.org/drawingml/2006/table">
            <a:tbl>
              <a:tblPr/>
              <a:tblGrid>
                <a:gridCol w="2353153"/>
                <a:gridCol w="1358008"/>
                <a:gridCol w="1359564"/>
                <a:gridCol w="1358008"/>
                <a:gridCol w="1358008"/>
              </a:tblGrid>
              <a:tr h="58365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параметра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53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Модель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Gelende-UAS-2-01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Gelende-UAS-3-01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Gelende-UAS-4-01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Gelende-UAS-3-AA-01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80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Колёсная формула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2х2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3х3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4х4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3х3х3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4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Полная масса, т.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01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Номинальная мощность двигателя, л.с.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1х100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2х60 гибрид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1х130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2х75 гибрид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1х170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2х100 гибрид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3х130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6х75 гибрид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62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Привод / трансмиссия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Эл-механика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Электрика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Механика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Эл-механика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Электрика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Механика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Эл-механика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Электрика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Механика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Эл-механика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Электрика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80920" cy="4680520"/>
          </a:xfrm>
        </p:spPr>
        <p:txBody>
          <a:bodyPr>
            <a:normAutofit/>
          </a:bodyPr>
          <a:lstStyle/>
          <a:p>
            <a:pPr marL="176213" indent="4763" algn="l"/>
            <a:r>
              <a:rPr lang="ru-RU" sz="2000" dirty="0" smtClean="0">
                <a:solidFill>
                  <a:schemeClr val="tx1"/>
                </a:solidFill>
              </a:rPr>
              <a:t>При разработке нашего прототипа, мы ориентировались в первую очередь на богатый отечественный опыт в области разработки вездеходов для спасательных служб и в первую очередь ЗИЛ-49065. </a:t>
            </a:r>
          </a:p>
          <a:p>
            <a:pPr algn="l"/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9" name="Рисунок 8" descr="Резервная_копия_engeneer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8658"/>
            <a:ext cx="8776549" cy="976107"/>
          </a:xfrm>
          <a:prstGeom prst="rect">
            <a:avLst/>
          </a:prstGeo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г. Обнинск 04.06.2017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ООО "ОКБ Русский Инжиниринг"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2571744"/>
            <a:ext cx="3714775" cy="31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D:\Russian Engineerig Office\Russian Engineerig Office\RE-DOCUMENTATION\PROJECT-Document\Project-G-Wagen\4906_49061_231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571744"/>
            <a:ext cx="4167218" cy="31254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504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Преимущества нашего прототипа для Арктики: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 descr="Резервная_копия_engeneer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8658"/>
            <a:ext cx="8776549" cy="976107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42910" y="2000240"/>
            <a:ext cx="7889530" cy="4357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/>
              <a:t>Просторный стеклопластиковый несущий кузов, выполненный в виде многослойного сэндвича с утеплителем.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/>
              <a:t>Кузов обеспечивается большим количеством дверей и люков, что обеспечивает удобность использования и быстроту покидания машины в аварийной ситуации.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/>
              <a:t>Кузов обеспечивает запас положительной плавучести и обеспечен герметичными воздушными банками и переборками.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/>
              <a:t>Двигательная установка с мощным генератором располагается внутри корпуса, что позволяет производить обслуживание и ремонт, не выходя из машины на улицу.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/>
              <a:t>Двигательная установка с электроприводом дублируется для повышения надёжности машины. 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/>
              <a:t>Устанавливается автономная тепло-генераторная установка, обеспечивающая теплом и электричеством при длительных стоянках.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/>
              <a:t>На базе вездехода и беспилотных модулей возможна сборка автопоезда с большим количеством модулей, с использованием силовой установки и привода прицепа, и синхронизацией приводов и управления.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/>
              <a:t>На базе вездехода возможно создание беспилотных вездеходных модулей и сборка из них беспилотного автопоезда</a:t>
            </a:r>
            <a:r>
              <a:rPr lang="ru-RU" sz="6400" dirty="0" smtClean="0"/>
              <a:t>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/>
              <a:t>Форма кузова предполагает возможность установки навесной композитной брони.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6400" dirty="0" smtClean="0"/>
              <a:t>Машина двойного назначения – для Армии, МЧС, С/Х, экстремальных путешествий….</a:t>
            </a:r>
            <a:endParaRPr lang="ru-RU" sz="64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ООО "ОКБ Русский Инжиниринг"</a:t>
            </a:r>
            <a:endParaRPr lang="ru-RU" dirty="0"/>
          </a:p>
        </p:txBody>
      </p:sp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46805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ООО «ОКБ Русский Инжиниринг»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Реквизиты нашей компании: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ООО «ОКБ Русский Инжиниринг»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en-US" sz="2400" dirty="0" smtClean="0">
                <a:solidFill>
                  <a:schemeClr val="tx1"/>
                </a:solidFill>
              </a:rPr>
              <a:t>Russian Engineering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r>
              <a:rPr lang="en-US" sz="2400" dirty="0" smtClean="0">
                <a:solidFill>
                  <a:schemeClr val="tx1"/>
                </a:solidFill>
              </a:rPr>
              <a:t> LLC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249038, Калужская обл., г. Обнинск, ул. Цветкова, д.2 офис 404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Сайт: </a:t>
            </a:r>
            <a:r>
              <a:rPr lang="en-US" sz="2400" dirty="0" smtClean="0">
                <a:solidFill>
                  <a:schemeClr val="tx1"/>
                </a:solidFill>
              </a:rPr>
              <a:t>http://russianengineering.ru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Почта: </a:t>
            </a:r>
            <a:r>
              <a:rPr lang="en-US" sz="2400" dirty="0" smtClean="0">
                <a:solidFill>
                  <a:schemeClr val="tx1"/>
                </a:solidFill>
              </a:rPr>
              <a:t>info@russianengineering.ru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Телефоны: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Бухгалтерия:  +7 (484) 39-424-80;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Ген. Директор: +7 (919) 034-34-70;</a:t>
            </a:r>
          </a:p>
        </p:txBody>
      </p:sp>
      <p:pic>
        <p:nvPicPr>
          <p:cNvPr id="9" name="Рисунок 8" descr="Резервная_копия_engeneer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8658"/>
            <a:ext cx="8776549" cy="976107"/>
          </a:xfrm>
          <a:prstGeom prst="rect">
            <a:avLst/>
          </a:prstGeo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80920" cy="46805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ООО «ОКБ Русский Инжиниринг»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Разработка, изготовление, монтаж и пуско-наладка оборудования:</a:t>
            </a:r>
          </a:p>
          <a:p>
            <a:endParaRPr lang="ru-RU" sz="1500" dirty="0" smtClean="0">
              <a:solidFill>
                <a:schemeClr val="tx1"/>
              </a:solidFill>
            </a:endParaRPr>
          </a:p>
          <a:p>
            <a:pPr marL="176213" indent="273050" algn="l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Самоходные и прицепные транспортные и сельскохозяйственные машины, конвейерное и крупяное оборудование.</a:t>
            </a:r>
          </a:p>
          <a:p>
            <a:pPr marL="176213" indent="273050" algn="l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Системы гибридного электропривода для транспорта, Автоэлектрика, Электро-контактные системы и штекерные разъёмы.</a:t>
            </a:r>
          </a:p>
          <a:p>
            <a:pPr marL="176213" indent="273050" algn="l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Термическое оборудование – сушильные  камеры, термопрессы, термомасляные контролеры, станции подачи расплава и пр. </a:t>
            </a:r>
          </a:p>
          <a:p>
            <a:pPr marL="176213" indent="273050" algn="l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Оборудование для размотки, намотки, перемотки, склейки, пропитки, сушки, каландрирования, резки и укладки рулонного материала и пр.</a:t>
            </a:r>
          </a:p>
          <a:p>
            <a:pPr marL="176213" indent="273050" algn="l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Оборудование для производства, пропитки и сушки сотового наполнителя из бумаги и композита, и сборки сотовых панелей.</a:t>
            </a:r>
          </a:p>
          <a:p>
            <a:pPr marL="176213" indent="273050" algn="l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Машины для спирально-кольцевой, филаментной , линейной и тороидальной намотки композитных труб, ёмкостей, изоляторов и пр.</a:t>
            </a:r>
          </a:p>
        </p:txBody>
      </p:sp>
      <p:pic>
        <p:nvPicPr>
          <p:cNvPr id="9" name="Рисунок 8" descr="Резервная_копия_engeneer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8658"/>
            <a:ext cx="8776549" cy="976107"/>
          </a:xfrm>
          <a:prstGeom prst="rect">
            <a:avLst/>
          </a:prstGeo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г. Обнинск 04.06.2017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ООО "ОКБ Русский Инжиниринг"</a:t>
            </a:r>
            <a:endParaRPr lang="ru-RU" dirty="0"/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80920" cy="46805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Наши компетенции</a:t>
            </a:r>
          </a:p>
          <a:p>
            <a:pPr algn="l"/>
            <a:endParaRPr lang="ru-RU" sz="2400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Иванов Сергей Владимирович:</a:t>
            </a:r>
          </a:p>
          <a:p>
            <a:pPr algn="l"/>
            <a:endParaRPr lang="ru-RU" sz="1500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Роль в компании: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Руководитель компании и соучредитель.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Ведущий инженер - проектировщик производственного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и транспортного оборудования и оснастки.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Образование: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Квалификация: инженер механик сельского хозяйства.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Факультет: механизация сельского хозяйства.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Институт: Кокчетавский Сельскохозяйственный институт.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Диплом 1993 г.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Профессиональный опыт: 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Гл. Механик С/Х предприятия, Гл. Инженер Арго-холдинга - Казахстан, Россия - 7 лет.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Инженер по Стандартизации и Техническим Нормам (John Deere) - Германия - 6 месяцев. 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Инженер-Конструктор САПР, Продукт-Инженер, Пром-Инжиниринг - Германия - 2 года. 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Продукт-Инженер Авто электрика (BOSCH, TYCO Electronics AMP) - Германия - 7 лет.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Проектировщик, Руководитель проекта, Технический директор, Инжиниринг - Россия 8 лет. </a:t>
            </a:r>
          </a:p>
        </p:txBody>
      </p:sp>
      <p:pic>
        <p:nvPicPr>
          <p:cNvPr id="9" name="Рисунок 8" descr="Резервная_копия_engeneer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8658"/>
            <a:ext cx="8776549" cy="976107"/>
          </a:xfrm>
          <a:prstGeom prst="rect">
            <a:avLst/>
          </a:prstGeom>
        </p:spPr>
      </p:pic>
      <p:pic>
        <p:nvPicPr>
          <p:cNvPr id="7" name="Рисунок 6" descr="ivanov_personli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4055" y="2032425"/>
            <a:ext cx="3011029" cy="2620711"/>
          </a:xfrm>
          <a:prstGeom prst="rect">
            <a:avLst/>
          </a:prstGeo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г. Обнинск 04.06.2017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ООО "ОКБ Русский Инжиниринг"</a:t>
            </a:r>
            <a:endParaRPr lang="ru-RU" dirty="0"/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504056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Реализованные проекты в Германии:</a:t>
            </a:r>
          </a:p>
          <a:p>
            <a:endParaRPr lang="ru-RU" sz="1800" dirty="0" smtClean="0">
              <a:solidFill>
                <a:schemeClr val="bg1"/>
              </a:solidFill>
            </a:endParaRPr>
          </a:p>
        </p:txBody>
      </p:sp>
      <p:pic>
        <p:nvPicPr>
          <p:cNvPr id="9" name="Рисунок 8" descr="Резервная_копия_engeneer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8658"/>
            <a:ext cx="8776549" cy="976107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11560" y="2204864"/>
            <a:ext cx="5112568" cy="3795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/>
              <a:t>«John Deere </a:t>
            </a:r>
            <a:r>
              <a:rPr lang="en-US" sz="2400" dirty="0" smtClean="0"/>
              <a:t>Werke Mannheim</a:t>
            </a:r>
            <a:r>
              <a:rPr lang="ru-RU" sz="2400" dirty="0" smtClean="0"/>
              <a:t>»</a:t>
            </a:r>
            <a:endParaRPr lang="en-US" sz="24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/>
              <a:t>Разработка новых производственных Стандартов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/>
              <a:t>Разработка универсального гибридного трактора</a:t>
            </a:r>
          </a:p>
          <a:p>
            <a:pPr lvl="0">
              <a:spcBef>
                <a:spcPct val="20000"/>
              </a:spcBef>
            </a:pPr>
            <a:endParaRPr lang="ru-RU" sz="900" dirty="0" smtClean="0"/>
          </a:p>
          <a:p>
            <a:pPr>
              <a:spcBef>
                <a:spcPct val="20000"/>
              </a:spcBef>
            </a:pPr>
            <a:r>
              <a:rPr lang="ru-RU" sz="2400" dirty="0" smtClean="0"/>
              <a:t>«</a:t>
            </a:r>
            <a:r>
              <a:rPr lang="en-US" sz="2400" dirty="0" smtClean="0"/>
              <a:t>Konstruktion und Ingenieurbüro</a:t>
            </a:r>
            <a:r>
              <a:rPr lang="ru-RU" sz="2400" dirty="0" smtClean="0"/>
              <a:t>»</a:t>
            </a:r>
            <a:r>
              <a:rPr lang="en-US" sz="2400" dirty="0" smtClean="0"/>
              <a:t> in Mannheim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/>
              <a:t>Разработка электромеханических систем и компонентов</a:t>
            </a:r>
            <a:endParaRPr lang="en-US" sz="20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/>
              <a:t>Разработка механических систем и конструкций</a:t>
            </a:r>
          </a:p>
          <a:p>
            <a:pPr lvl="0">
              <a:spcBef>
                <a:spcPct val="20000"/>
              </a:spcBef>
            </a:pPr>
            <a:r>
              <a:rPr lang="ru-RU" sz="900" dirty="0" smtClean="0"/>
              <a:t> 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/>
              <a:t>«</a:t>
            </a:r>
            <a:r>
              <a:rPr lang="en-US" sz="2400" dirty="0" smtClean="0"/>
              <a:t>BOSCH</a:t>
            </a:r>
            <a:r>
              <a:rPr lang="ru-RU" sz="2400" dirty="0" smtClean="0"/>
              <a:t>»</a:t>
            </a:r>
            <a:r>
              <a:rPr lang="en-US" sz="2400" dirty="0" smtClean="0"/>
              <a:t> in Bu</a:t>
            </a:r>
            <a:r>
              <a:rPr lang="ru-RU" sz="2400" dirty="0" smtClean="0"/>
              <a:t>е</a:t>
            </a:r>
            <a:r>
              <a:rPr lang="en-US" sz="2400" dirty="0" smtClean="0"/>
              <a:t>hl</a:t>
            </a:r>
            <a:endParaRPr lang="ru-RU" sz="24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/>
              <a:t>Разработка дождевых сенсоров автомобилей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/>
              <a:t>Разработка вентиляторов системы охлаждения </a:t>
            </a:r>
          </a:p>
          <a:p>
            <a:pPr lvl="0">
              <a:spcBef>
                <a:spcPct val="20000"/>
              </a:spcBef>
            </a:pPr>
            <a:endParaRPr lang="en-US" sz="900" dirty="0" smtClean="0"/>
          </a:p>
          <a:p>
            <a:pPr lvl="0">
              <a:spcBef>
                <a:spcPct val="20000"/>
              </a:spcBef>
            </a:pPr>
            <a:r>
              <a:rPr lang="ru-RU" sz="2400" dirty="0" smtClean="0"/>
              <a:t>«</a:t>
            </a:r>
            <a:r>
              <a:rPr lang="en-US" sz="2400" dirty="0" smtClean="0"/>
              <a:t>Tyco Electronics AMP GmbH</a:t>
            </a:r>
            <a:r>
              <a:rPr lang="ru-RU" sz="2400" dirty="0" smtClean="0"/>
              <a:t>» </a:t>
            </a:r>
            <a:r>
              <a:rPr lang="en-US" sz="2400" dirty="0" smtClean="0"/>
              <a:t>Bensheim</a:t>
            </a:r>
            <a:endParaRPr lang="ru-RU" sz="24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/>
              <a:t>Разработка автомобильных системных контрольных модулей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/>
              <a:t>Разработка электро-контактных и штекерных систем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/>
              <a:t>Разработка электромеханических систем и компонентов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/>
              <a:t>Сопровождение крупносерийного производства модулей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/>
              <a:t>Разработка элементов системы гибридного электропривода.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Рисунок 59" descr="http://russianengineering.narod.ru/projekt/bosch/regensensor_01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276872"/>
            <a:ext cx="113982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60" descr="http://russianengineering.narod.ru/projekt/bosch/kulermotor_05_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276872"/>
            <a:ext cx="113982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61" descr="http://russianengineering.narod.ru/projekt/tyco/pq-35-01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573016"/>
            <a:ext cx="113982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62" descr="http://russianengineering.narod.ru/projekt/tyco1/tuco-pl-6-10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3573016"/>
            <a:ext cx="114617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57" descr="http://russianengineering.narod.ru/projekt/andere/evobus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869160"/>
            <a:ext cx="114617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56" descr="http://russianengineering.narod.ru/projekt/andere/kamera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4869160"/>
            <a:ext cx="114617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504056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Реализованные проекты в России:</a:t>
            </a:r>
          </a:p>
          <a:p>
            <a:endParaRPr lang="ru-RU" sz="1800" dirty="0" smtClean="0">
              <a:solidFill>
                <a:schemeClr val="bg1"/>
              </a:solidFill>
            </a:endParaRPr>
          </a:p>
        </p:txBody>
      </p:sp>
      <p:pic>
        <p:nvPicPr>
          <p:cNvPr id="9" name="Рисунок 8" descr="Резервная_копия_engeneer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8658"/>
            <a:ext cx="8776549" cy="976107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11560" y="2204864"/>
            <a:ext cx="5256584" cy="4010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>
              <a:spcBef>
                <a:spcPct val="20000"/>
              </a:spcBef>
            </a:pPr>
            <a:r>
              <a:rPr lang="ru-RU" sz="2600" dirty="0" smtClean="0"/>
              <a:t>Разработка, изготовление, монтаж и пуско-наладка: 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размотчиков и намотчиков рулонов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пропиточных и ламинирующих узлов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тянущих и совмещающих узлов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каландровых отжимных и калибрирующих узлов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накопителей полотна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сушильных электрических и термо-масляных печей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жидкостных электрических масляных и водяных термостатов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узлов термо-склейки </a:t>
            </a:r>
            <a:endParaRPr lang="en-US" sz="24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продольной резки и ротационной вырубки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патроны и валы для фиксации гильз рулонов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пропиточных, дублирующих и ламинирующих машин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технологической вытяжной и приточной вентиляции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обще-обменной и аварийной вентиляции </a:t>
            </a:r>
            <a:r>
              <a:rPr lang="ru-RU" sz="2400" dirty="0" smtClean="0"/>
              <a:t>цеха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Станции подачи расплава связующих</a:t>
            </a:r>
            <a:endParaRPr lang="ru-RU" sz="24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АСУ, СКАДА и визуализации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Рисунок 101" descr="F:\Проекты\проект-элинар\фото-завод Элинар\машина №5 (№8)\Копия Изображение5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276872"/>
            <a:ext cx="11334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13" descr="H:\PRESENTAZIJA\Present-schneider\Копия Изображение5 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276872"/>
            <a:ext cx="114617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63" descr="http://russianengineering.narod.ru/projekt/intec/elinar_01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114617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104" descr="H:\Интек-интернетстраница\FOTO FOR SITE\Laminator\abroller\Копия Фото-00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797152"/>
            <a:ext cx="1139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09" descr="H:\Интек-интернетстраница\FOTO FOR SITE\Laminator\lakierung\Копия Фото-00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797152"/>
            <a:ext cx="1139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103" descr="F:\Проекты\проект-элинар\фото-завод Элинар\Новые 2013\Копия Фото-004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3645024"/>
            <a:ext cx="1139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504056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Наши партнёры и заказчики: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 descr="Резервная_копия_engeneer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8658"/>
            <a:ext cx="8776549" cy="976107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11560" y="2204864"/>
            <a:ext cx="4968552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ЗЭИМ Элинар, Атепцево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Электроизолит, Хотьково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Авангард, Сафоново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ВИАМ, Москва, Ульяновск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ВНИЦУР-Техпласт, Ульяновск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ОНПП Технология, Обнинск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Экспертцентр, Москва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ФинИнвестКом, Москва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Кластер АКОТЕХ, Обнинск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Диэлектрик, Хотьково</a:t>
            </a:r>
          </a:p>
          <a:p>
            <a:pPr lvl="0">
              <a:spcBef>
                <a:spcPct val="20000"/>
              </a:spcBef>
            </a:pPr>
            <a:endParaRPr lang="ru-RU" sz="24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pic>
        <p:nvPicPr>
          <p:cNvPr id="3079" name="Picture 7" descr="C:\Russian Engineerig Office\RE-PRESENTATION-WEBSITE\logo\элинар-зэи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204864"/>
            <a:ext cx="1277165" cy="504056"/>
          </a:xfrm>
          <a:prstGeom prst="rect">
            <a:avLst/>
          </a:prstGeom>
          <a:noFill/>
        </p:spPr>
      </p:pic>
      <p:pic>
        <p:nvPicPr>
          <p:cNvPr id="3080" name="Picture 8" descr="C:\Russian Engineerig Office\RE-PRESENTATION-WEBSITE\logo\Класт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293096"/>
            <a:ext cx="1204196" cy="864096"/>
          </a:xfrm>
          <a:prstGeom prst="rect">
            <a:avLst/>
          </a:prstGeom>
          <a:noFill/>
        </p:spPr>
      </p:pic>
      <p:pic>
        <p:nvPicPr>
          <p:cNvPr id="3081" name="Picture 9" descr="C:\Russian Engineerig Office\RE-PRESENTATION-WEBSITE\logo\авангар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852936"/>
            <a:ext cx="1152128" cy="1224136"/>
          </a:xfrm>
          <a:prstGeom prst="rect">
            <a:avLst/>
          </a:prstGeom>
          <a:noFill/>
        </p:spPr>
      </p:pic>
      <p:pic>
        <p:nvPicPr>
          <p:cNvPr id="3082" name="Picture 10" descr="C:\Russian Engineerig Office\RE-PRESENTATION-WEBSITE\logo\technologiy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924944"/>
            <a:ext cx="1085850" cy="1124397"/>
          </a:xfrm>
          <a:prstGeom prst="rect">
            <a:avLst/>
          </a:prstGeom>
          <a:noFill/>
        </p:spPr>
      </p:pic>
      <p:pic>
        <p:nvPicPr>
          <p:cNvPr id="3083" name="Picture 11" descr="C:\Russian Engineerig Office\RE-PRESENTATION-WEBSITE\logo\ВИАМ-Логотип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204864"/>
            <a:ext cx="1080120" cy="507713"/>
          </a:xfrm>
          <a:prstGeom prst="rect">
            <a:avLst/>
          </a:prstGeom>
          <a:noFill/>
        </p:spPr>
      </p:pic>
      <p:pic>
        <p:nvPicPr>
          <p:cNvPr id="3084" name="Picture 12" descr="C:\Russian Engineerig Office\RE-PRESENTATION-WEBSITE\logo\logo fon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4293096"/>
            <a:ext cx="1733550" cy="936104"/>
          </a:xfrm>
          <a:prstGeom prst="rect">
            <a:avLst/>
          </a:prstGeom>
          <a:noFill/>
        </p:spPr>
      </p:pic>
      <p:pic>
        <p:nvPicPr>
          <p:cNvPr id="3086" name="Picture 14" descr="C:\Russian Engineerig Office\RE-PRESENTATION-WEBSITE\logo\Лого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5373216"/>
            <a:ext cx="1296144" cy="639763"/>
          </a:xfrm>
          <a:prstGeom prst="rect">
            <a:avLst/>
          </a:prstGeom>
          <a:noFill/>
        </p:spPr>
      </p:pic>
      <p:pic>
        <p:nvPicPr>
          <p:cNvPr id="3087" name="Picture 15" descr="C:\Russian Engineerig Office\RE-PRESENTATION-WEBSITE\logo\logo (2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5517232"/>
            <a:ext cx="1224136" cy="21602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4392488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Прототип</a:t>
            </a:r>
            <a:endParaRPr lang="ru-RU" sz="2400" dirty="0" smtClean="0"/>
          </a:p>
          <a:p>
            <a:r>
              <a:rPr lang="ru-RU" sz="2400" b="1" dirty="0" smtClean="0"/>
              <a:t>семейства роботизированных вездеходов нового поколения для освоения Арктики. </a:t>
            </a:r>
          </a:p>
          <a:p>
            <a:r>
              <a:rPr lang="ru-RU" sz="2400" b="1" i="1" dirty="0" smtClean="0"/>
              <a:t>модель РУСИС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Оглавление:</a:t>
            </a:r>
          </a:p>
          <a:p>
            <a:pPr marL="176213" indent="27305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Конкуренты и их недостатки</a:t>
            </a:r>
          </a:p>
          <a:p>
            <a:pPr marL="176213" indent="27305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Общий вид семейства вездеходов и характеристики.</a:t>
            </a:r>
          </a:p>
          <a:p>
            <a:pPr marL="176213" indent="27305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Преимущество вездеходов нового поколения.</a:t>
            </a:r>
          </a:p>
        </p:txBody>
      </p:sp>
      <p:pic>
        <p:nvPicPr>
          <p:cNvPr id="9" name="Рисунок 8" descr="Резервная_копия_engeneer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8658"/>
            <a:ext cx="8776549" cy="976107"/>
          </a:xfrm>
          <a:prstGeom prst="rect">
            <a:avLst/>
          </a:prstGeo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504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Отечественные конкуренты и их недостатки: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 descr="Резервная_копия_engeneer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8658"/>
            <a:ext cx="8776549" cy="976107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11560" y="2204864"/>
            <a:ext cx="4317630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Неудобство входа-выхода водителя и пассажиров.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Низкий коэффициент использования длины шасси и объёмов кузова. 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Расположение двигателя снаружи автомобиля, что осложняет обслуживание в экстремальных условиях.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Остойчивость на воде только за счёт объёма шин.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Отсутствие специальных средств выживания и связи в экстремальных условиях.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Отсутствие возможности роботизации</a:t>
            </a:r>
          </a:p>
          <a:p>
            <a:pPr lvl="0">
              <a:spcBef>
                <a:spcPct val="20000"/>
              </a:spcBef>
            </a:pPr>
            <a:endParaRPr lang="ru-RU" sz="24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г. Обнинск 04.06.2017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"ОКБ Русский Инжиниринг"</a:t>
            </a:r>
            <a:endParaRPr lang="ru-RU"/>
          </a:p>
        </p:txBody>
      </p:sp>
      <p:pic>
        <p:nvPicPr>
          <p:cNvPr id="1026" name="Picture 2" descr="D:\Russian Engineerig Office\Russian Engineerig Office\RE-DOCUMENTATION\PROJECT-Document\Project-G-Wagen\трикол optim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214554"/>
            <a:ext cx="1861818" cy="1238013"/>
          </a:xfrm>
          <a:prstGeom prst="rect">
            <a:avLst/>
          </a:prstGeom>
          <a:noFill/>
        </p:spPr>
      </p:pic>
      <p:pic>
        <p:nvPicPr>
          <p:cNvPr id="1027" name="Picture 3" descr="D:\Russian Engineerig Office\Russian Engineerig Office\RE-DOCUMENTATION\PROJECT-Document\Project-G-Wagen\s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571876"/>
            <a:ext cx="1866896" cy="1030682"/>
          </a:xfrm>
          <a:prstGeom prst="rect">
            <a:avLst/>
          </a:prstGeom>
          <a:noFill/>
        </p:spPr>
      </p:pic>
      <p:pic>
        <p:nvPicPr>
          <p:cNvPr id="1028" name="Picture 4" descr="D:\Russian Engineerig Office\Russian Engineerig Office\RE-DOCUMENTATION\PROJECT-Document\Project-G-Wagen\vezdehod-petrovich-photo-0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714884"/>
            <a:ext cx="1857388" cy="1253737"/>
          </a:xfrm>
          <a:prstGeom prst="rect">
            <a:avLst/>
          </a:prstGeom>
          <a:noFill/>
        </p:spPr>
      </p:pic>
      <p:pic>
        <p:nvPicPr>
          <p:cNvPr id="1029" name="Picture 5" descr="D:\Russian Engineerig Office\Russian Engineerig Office\RE-DOCUMENTATION\PROJECT-Document\Project-G-Wagen\vezdehod-shama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214554"/>
            <a:ext cx="1814079" cy="1214446"/>
          </a:xfrm>
          <a:prstGeom prst="rect">
            <a:avLst/>
          </a:prstGeom>
          <a:noFill/>
        </p:spPr>
      </p:pic>
      <p:pic>
        <p:nvPicPr>
          <p:cNvPr id="1030" name="Picture 6" descr="D:\Russian Engineerig Office\Russian Engineerig Office\RE-DOCUMENTATION\PROJECT-Document\Project-G-Wagen\s1200 яма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714884"/>
            <a:ext cx="1785949" cy="1285884"/>
          </a:xfrm>
          <a:prstGeom prst="rect">
            <a:avLst/>
          </a:prstGeom>
          <a:noFill/>
        </p:spPr>
      </p:pic>
      <p:pic>
        <p:nvPicPr>
          <p:cNvPr id="1031" name="Picture 7" descr="D:\Russian Engineerig Office\Russian Engineerig Office\RE-DOCUMENTATION\PROJECT-Document\Project-G-Wagen\Вездеход-«Медведь»-1.jpg"/>
          <p:cNvPicPr>
            <a:picLocks noChangeAspect="1" noChangeArrowheads="1"/>
          </p:cNvPicPr>
          <p:nvPr/>
        </p:nvPicPr>
        <p:blipFill>
          <a:blip r:embed="rId9" cstate="print"/>
          <a:srcRect l="11040" t="12059" r="11114" b="15584"/>
          <a:stretch>
            <a:fillRect/>
          </a:stretch>
        </p:blipFill>
        <p:spPr bwMode="auto">
          <a:xfrm>
            <a:off x="7000892" y="3571876"/>
            <a:ext cx="1785950" cy="101312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80920" cy="4680520"/>
          </a:xfrm>
        </p:spPr>
        <p:txBody>
          <a:bodyPr>
            <a:normAutofit/>
          </a:bodyPr>
          <a:lstStyle/>
          <a:p>
            <a:pPr marL="176213" indent="273050"/>
            <a:r>
              <a:rPr lang="ru-RU" dirty="0" smtClean="0">
                <a:solidFill>
                  <a:schemeClr val="tx1"/>
                </a:solidFill>
              </a:rPr>
              <a:t>Общий вид семейства вездеходов.</a:t>
            </a:r>
          </a:p>
          <a:p>
            <a:pPr algn="l"/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9" name="Рисунок 8" descr="Резервная_копия_engeneer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8658"/>
            <a:ext cx="8776549" cy="976107"/>
          </a:xfrm>
          <a:prstGeom prst="rect">
            <a:avLst/>
          </a:prstGeo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г. Обнинск 04.06.2017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F711-9EF7-4B65-A3BF-56D0C67EE29A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ООО "ОКБ Русский Инжиниринг"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214554"/>
            <a:ext cx="6858048" cy="399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934</Words>
  <Application>Microsoft Office PowerPoint</Application>
  <PresentationFormat>Экран (4:3)</PresentationFormat>
  <Paragraphs>200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Конструктор3</cp:lastModifiedBy>
  <cp:revision>223</cp:revision>
  <dcterms:created xsi:type="dcterms:W3CDTF">2015-03-21T12:12:12Z</dcterms:created>
  <dcterms:modified xsi:type="dcterms:W3CDTF">2018-12-05T11:13:06Z</dcterms:modified>
</cp:coreProperties>
</file>