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56" r:id="rId2"/>
    <p:sldId id="271" r:id="rId3"/>
    <p:sldId id="409" r:id="rId4"/>
    <p:sldId id="365" r:id="rId5"/>
    <p:sldId id="406" r:id="rId6"/>
    <p:sldId id="378" r:id="rId7"/>
    <p:sldId id="384" r:id="rId8"/>
    <p:sldId id="407" r:id="rId9"/>
    <p:sldId id="400" r:id="rId10"/>
    <p:sldId id="390" r:id="rId11"/>
    <p:sldId id="408" r:id="rId12"/>
    <p:sldId id="402" r:id="rId13"/>
    <p:sldId id="404" r:id="rId14"/>
    <p:sldId id="405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295" userDrawn="1">
          <p15:clr>
            <a:srgbClr val="A4A3A4"/>
          </p15:clr>
        </p15:guide>
        <p15:guide id="3" pos="5511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300" userDrawn="1">
          <p15:clr>
            <a:srgbClr val="A4A3A4"/>
          </p15:clr>
        </p15:guide>
        <p15:guide id="6" orient="horz" pos="4110" userDrawn="1">
          <p15:clr>
            <a:srgbClr val="A4A3A4"/>
          </p15:clr>
        </p15:guide>
        <p15:guide id="7" orient="horz" pos="482" userDrawn="1">
          <p15:clr>
            <a:srgbClr val="A4A3A4"/>
          </p15:clr>
        </p15:guide>
        <p15:guide id="8" orient="horz" pos="709" userDrawn="1">
          <p15:clr>
            <a:srgbClr val="A4A3A4"/>
          </p15:clr>
        </p15:guide>
        <p15:guide id="9" pos="1066" userDrawn="1">
          <p15:clr>
            <a:srgbClr val="A4A3A4"/>
          </p15:clr>
        </p15:guide>
        <p15:guide id="10" orient="horz" pos="1162" userDrawn="1">
          <p15:clr>
            <a:srgbClr val="A4A3A4"/>
          </p15:clr>
        </p15:guide>
        <p15:guide id="11" pos="1973" userDrawn="1">
          <p15:clr>
            <a:srgbClr val="A4A3A4"/>
          </p15:clr>
        </p15:guide>
        <p15:guide id="12" pos="37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6B2C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291" autoAdjust="0"/>
  </p:normalViewPr>
  <p:slideViewPr>
    <p:cSldViewPr>
      <p:cViewPr varScale="1">
        <p:scale>
          <a:sx n="72" d="100"/>
          <a:sy n="72" d="100"/>
        </p:scale>
        <p:origin x="1212" y="78"/>
      </p:cViewPr>
      <p:guideLst>
        <p:guide orient="horz" pos="1752"/>
        <p:guide pos="295"/>
        <p:guide pos="5511"/>
        <p:guide pos="2880"/>
        <p:guide orient="horz" pos="300"/>
        <p:guide orient="horz" pos="4110"/>
        <p:guide orient="horz" pos="482"/>
        <p:guide orient="horz" pos="709"/>
        <p:guide pos="1066"/>
        <p:guide orient="horz" pos="1162"/>
        <p:guide pos="1973"/>
        <p:guide pos="37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.grechukhina\Downloads\&#1055;&#1056;&#1054;&#1048;&#1047;&#1042;&#1054;&#1044;&#1048;&#1058;&#1045;&#1051;&#1048;%20&#1053;&#1040;%20&#1056;&#1067;&#1053;&#1050;&#1045;%20-%20&#1076;&#1072;&#1085;&#1085;&#1099;&#1077;%20&#1076;&#1083;&#1103;%20&#1075;&#1088;&#1072;&#1092;&#1080;&#1082;&#1072;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.grechukhina\Downloads\&#1055;&#1056;&#1054;&#1048;&#1047;&#1042;&#1054;&#1044;&#1048;&#1058;&#1045;&#1051;&#1048;%20&#1053;&#1040;%20&#1056;&#1067;&#1053;&#1050;&#1045;%20-%20&#1076;&#1072;&#1085;&#1085;&#1099;&#1077;%20&#1076;&#1083;&#1103;%20&#1075;&#1088;&#1072;&#1092;&#1080;&#1082;&#1072;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497090943547847E-4"/>
          <c:y val="3.1272210376688064E-2"/>
          <c:w val="0.98364696613090408"/>
          <c:h val="0.549198439747270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'[ПРОИЗВОДИТЕЛИ НА РЫНКЕ - данные для графика (2).xlsx]Натураль камен'!$A$3</c:f>
              <c:strCache>
                <c:ptCount val="1"/>
                <c:pt idx="0">
                  <c:v>Мрамор - Натуральный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B6-4118-AAA8-1DE520703F7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B6-4118-AAA8-1DE520703F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'[ПРОИЗВОДИТЕЛИ НА РЫНКЕ - данные для графика (2).xlsx]Натураль камен'!$B$2:$E$2</c:f>
              <c:strCache>
                <c:ptCount val="4"/>
                <c:pt idx="0">
                  <c:v>Гефест, Москва</c:v>
                </c:pt>
                <c:pt idx="1">
                  <c:v>«Коелгамрамор», месторождение мрамора, РФ, г.Челябинск</c:v>
                </c:pt>
                <c:pt idx="2">
                  <c:v>«Нэнси», Санкт-Петербург</c:v>
                </c:pt>
                <c:pt idx="3">
                  <c:v>МАРБЭЛ (наш  планируемый продукт)</c:v>
                </c:pt>
              </c:strCache>
            </c:strRef>
          </c:cat>
          <c:val>
            <c:numRef>
              <c:f>'[ПРОИЗВОДИТЕЛИ НА РЫНКЕ - данные для графика (2).xlsx]Натураль камен'!$B$3:$E$3</c:f>
              <c:numCache>
                <c:formatCode>General</c:formatCode>
                <c:ptCount val="4"/>
                <c:pt idx="0">
                  <c:v>0</c:v>
                </c:pt>
                <c:pt idx="1">
                  <c:v>17750</c:v>
                </c:pt>
                <c:pt idx="2">
                  <c:v>14200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B6-4118-AAA8-1DE520703F72}"/>
            </c:ext>
          </c:extLst>
        </c:ser>
        <c:ser>
          <c:idx val="1"/>
          <c:order val="1"/>
          <c:tx>
            <c:strRef>
              <c:f>'[ПРОИЗВОДИТЕЛИ НА РЫНКЕ - данные для графика (2).xlsx]Натураль камен'!$A$4</c:f>
              <c:strCache>
                <c:ptCount val="1"/>
                <c:pt idx="0">
                  <c:v>Мрамор - акрилл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B6-4118-AAA8-1DE520703F7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B6-4118-AAA8-1DE520703F7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B6-4118-AAA8-1DE520703F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'[ПРОИЗВОДИТЕЛИ НА РЫНКЕ - данные для графика (2).xlsx]Натураль камен'!$B$2:$E$2</c:f>
              <c:strCache>
                <c:ptCount val="4"/>
                <c:pt idx="0">
                  <c:v>Гефест, Москва</c:v>
                </c:pt>
                <c:pt idx="1">
                  <c:v>«Коелгамрамор», месторождение мрамора, РФ, г.Челябинск</c:v>
                </c:pt>
                <c:pt idx="2">
                  <c:v>«Нэнси», Санкт-Петербург</c:v>
                </c:pt>
                <c:pt idx="3">
                  <c:v>МАРБЭЛ (наш  планируемый продукт)</c:v>
                </c:pt>
              </c:strCache>
            </c:strRef>
          </c:cat>
          <c:val>
            <c:numRef>
              <c:f>'[ПРОИЗВОДИТЕЛИ НА РЫНКЕ - данные для графика (2).xlsx]Натураль камен'!$B$4:$E$4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B6-4118-AAA8-1DE520703F72}"/>
            </c:ext>
          </c:extLst>
        </c:ser>
        <c:ser>
          <c:idx val="2"/>
          <c:order val="2"/>
          <c:tx>
            <c:strRef>
              <c:f>'[ПРОИЗВОДИТЕЛИ НА РЫНКЕ - данные для графика (2).xlsx]Натураль камен'!$A$5</c:f>
              <c:strCache>
                <c:ptCount val="1"/>
                <c:pt idx="0">
                  <c:v>Травертин - Натуральный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6B6-4118-AAA8-1DE520703F7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6B6-4118-AAA8-1DE520703F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'[ПРОИЗВОДИТЕЛИ НА РЫНКЕ - данные для графика (2).xlsx]Натураль камен'!$B$2:$E$2</c:f>
              <c:strCache>
                <c:ptCount val="4"/>
                <c:pt idx="0">
                  <c:v>Гефест, Москва</c:v>
                </c:pt>
                <c:pt idx="1">
                  <c:v>«Коелгамрамор», месторождение мрамора, РФ, г.Челябинск</c:v>
                </c:pt>
                <c:pt idx="2">
                  <c:v>«Нэнси», Санкт-Петербург</c:v>
                </c:pt>
                <c:pt idx="3">
                  <c:v>МАРБЭЛ (наш  планируемый продукт)</c:v>
                </c:pt>
              </c:strCache>
            </c:strRef>
          </c:cat>
          <c:val>
            <c:numRef>
              <c:f>'[ПРОИЗВОДИТЕЛИ НА РЫНКЕ - данные для графика (2).xlsx]Натураль камен'!$B$5:$E$5</c:f>
              <c:numCache>
                <c:formatCode>General</c:formatCode>
                <c:ptCount val="4"/>
                <c:pt idx="0">
                  <c:v>9400</c:v>
                </c:pt>
                <c:pt idx="1">
                  <c:v>0</c:v>
                </c:pt>
                <c:pt idx="2">
                  <c:v>10400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6B6-4118-AAA8-1DE520703F72}"/>
            </c:ext>
          </c:extLst>
        </c:ser>
        <c:ser>
          <c:idx val="3"/>
          <c:order val="3"/>
          <c:tx>
            <c:strRef>
              <c:f>'[ПРОИЗВОДИТЕЛИ НА РЫНКЕ - данные для графика (2).xlsx]Натураль камен'!$A$6</c:f>
              <c:strCache>
                <c:ptCount val="1"/>
                <c:pt idx="0">
                  <c:v>Травертин - акрилл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6B6-4118-AAA8-1DE520703F7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6B6-4118-AAA8-1DE520703F7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6B6-4118-AAA8-1DE520703F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'[ПРОИЗВОДИТЕЛИ НА РЫНКЕ - данные для графика (2).xlsx]Натураль камен'!$B$2:$E$2</c:f>
              <c:strCache>
                <c:ptCount val="4"/>
                <c:pt idx="0">
                  <c:v>Гефест, Москва</c:v>
                </c:pt>
                <c:pt idx="1">
                  <c:v>«Коелгамрамор», месторождение мрамора, РФ, г.Челябинск</c:v>
                </c:pt>
                <c:pt idx="2">
                  <c:v>«Нэнси», Санкт-Петербург</c:v>
                </c:pt>
                <c:pt idx="3">
                  <c:v>МАРБЭЛ (наш  планируемый продукт)</c:v>
                </c:pt>
              </c:strCache>
            </c:strRef>
          </c:cat>
          <c:val>
            <c:numRef>
              <c:f>'[ПРОИЗВОДИТЕЛИ НА РЫНКЕ - данные для графика (2).xlsx]Натураль камен'!$B$6:$E$6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6B6-4118-AAA8-1DE520703F72}"/>
            </c:ext>
          </c:extLst>
        </c:ser>
        <c:ser>
          <c:idx val="4"/>
          <c:order val="4"/>
          <c:tx>
            <c:strRef>
              <c:f>'[ПРОИЗВОДИТЕЛИ НА РЫНКЕ - данные для графика (2).xlsx]Натураль камен'!$A$7</c:f>
              <c:strCache>
                <c:ptCount val="1"/>
                <c:pt idx="0">
                  <c:v>Оникс - Натуральный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6B6-4118-AAA8-1DE520703F7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6B6-4118-AAA8-1DE520703F7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6B6-4118-AAA8-1DE520703F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'[ПРОИЗВОДИТЕЛИ НА РЫНКЕ - данные для графика (2).xlsx]Натураль камен'!$B$2:$E$2</c:f>
              <c:strCache>
                <c:ptCount val="4"/>
                <c:pt idx="0">
                  <c:v>Гефест, Москва</c:v>
                </c:pt>
                <c:pt idx="1">
                  <c:v>«Коелгамрамор», месторождение мрамора, РФ, г.Челябинск</c:v>
                </c:pt>
                <c:pt idx="2">
                  <c:v>«Нэнси», Санкт-Петербург</c:v>
                </c:pt>
                <c:pt idx="3">
                  <c:v>МАРБЭЛ (наш  планируемый продукт)</c:v>
                </c:pt>
              </c:strCache>
            </c:strRef>
          </c:cat>
          <c:val>
            <c:numRef>
              <c:f>'[ПРОИЗВОДИТЕЛИ НА РЫНКЕ - данные для графика (2).xlsx]Натураль камен'!$B$7:$E$7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18600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A6B6-4118-AAA8-1DE520703F72}"/>
            </c:ext>
          </c:extLst>
        </c:ser>
        <c:ser>
          <c:idx val="5"/>
          <c:order val="5"/>
          <c:tx>
            <c:strRef>
              <c:f>'[ПРОИЗВОДИТЕЛИ НА РЫНКЕ - данные для графика (2).xlsx]Натураль камен'!$A$8</c:f>
              <c:strCache>
                <c:ptCount val="1"/>
                <c:pt idx="0">
                  <c:v>Оникс - полиэфир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6B6-4118-AAA8-1DE520703F7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6B6-4118-AAA8-1DE520703F7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6B6-4118-AAA8-1DE520703F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'[ПРОИЗВОДИТЕЛИ НА РЫНКЕ - данные для графика (2).xlsx]Натураль камен'!$B$2:$E$2</c:f>
              <c:strCache>
                <c:ptCount val="4"/>
                <c:pt idx="0">
                  <c:v>Гефест, Москва</c:v>
                </c:pt>
                <c:pt idx="1">
                  <c:v>«Коелгамрамор», месторождение мрамора, РФ, г.Челябинск</c:v>
                </c:pt>
                <c:pt idx="2">
                  <c:v>«Нэнси», Санкт-Петербург</c:v>
                </c:pt>
                <c:pt idx="3">
                  <c:v>МАРБЭЛ (наш  планируемый продукт)</c:v>
                </c:pt>
              </c:strCache>
            </c:strRef>
          </c:cat>
          <c:val>
            <c:numRef>
              <c:f>'[ПРОИЗВОДИТЕЛИ НА РЫНКЕ - данные для графика (2).xlsx]Натураль камен'!$B$8:$E$8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A6B6-4118-AAA8-1DE520703F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7583360"/>
        <c:axId val="87601536"/>
      </c:barChart>
      <c:catAx>
        <c:axId val="8758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7601536"/>
        <c:crosses val="autoZero"/>
        <c:auto val="1"/>
        <c:lblAlgn val="ctr"/>
        <c:lblOffset val="100"/>
        <c:noMultiLvlLbl val="0"/>
      </c:catAx>
      <c:valAx>
        <c:axId val="87601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87583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40005884303E-2"/>
          <c:y val="0.67611520530640723"/>
          <c:w val="0.94935575095445468"/>
          <c:h val="0.2585629781351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010277422435873E-2"/>
          <c:y val="0.20026460029260504"/>
          <c:w val="0.93077270635886211"/>
          <c:h val="0.266744173598239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'[ПРОИЗВОДИТЕЛИ НА РЫНКЕ - данные для графика (2).xlsx]Исскуственн камен'!$A$3</c:f>
              <c:strCache>
                <c:ptCount val="1"/>
                <c:pt idx="0">
                  <c:v>Самый дешевый (Pure White чаще всего) - полиэфир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08-4761-9EB0-05846658F69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08-4761-9EB0-05846658F69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08-4761-9EB0-05846658F69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08-4761-9EB0-05846658F69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08-4761-9EB0-05846658F69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08-4761-9EB0-05846658F69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08-4761-9EB0-05846658F6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'[ПРОИЗВОДИТЕЛИ НА РЫНКЕ - данные для графика (2).xlsx]Исскуственн камен'!$B$1:$I$2</c:f>
              <c:strCache>
                <c:ptCount val="8"/>
                <c:pt idx="0">
                  <c:v>Стройдеталь </c:v>
                </c:pt>
                <c:pt idx="1">
                  <c:v>«Искусственный камень», СПб</c:v>
                </c:pt>
                <c:pt idx="2">
                  <c:v>Стройдеталь </c:v>
                </c:pt>
                <c:pt idx="3">
                  <c:v>Akrilika      </c:v>
                </c:pt>
                <c:pt idx="4">
                  <c:v>«ЛюмаСтоун», Подольск</c:v>
                </c:pt>
                <c:pt idx="5">
                  <c:v>«Нэнси», Санкт-Петербург</c:v>
                </c:pt>
                <c:pt idx="6">
                  <c:v>«Корос альянс», Москва</c:v>
                </c:pt>
                <c:pt idx="7">
                  <c:v>МАРБЭЛ   (наш планируемый продукт)</c:v>
                </c:pt>
              </c:strCache>
              <c:extLst/>
            </c:strRef>
          </c:cat>
          <c:val>
            <c:numRef>
              <c:f>'[ПРОИЗВОДИТЕЛИ НА РЫНКЕ - данные для графика (2).xlsx]Исскуственн камен'!$B$3:$I$3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5750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008-4761-9EB0-05846658F691}"/>
            </c:ext>
          </c:extLst>
        </c:ser>
        <c:ser>
          <c:idx val="1"/>
          <c:order val="1"/>
          <c:tx>
            <c:strRef>
              <c:f>'[ПРОИЗВОДИТЕЛИ НА РЫНКЕ - данные для графика (2).xlsx]Исскуственн камен'!$A$4</c:f>
              <c:strCache>
                <c:ptCount val="1"/>
                <c:pt idx="0">
                  <c:v>Самый дешевый (Pure White чаще всего) - акрилл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008-4761-9EB0-05846658F69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008-4761-9EB0-05846658F69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008-4761-9EB0-05846658F69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008-4761-9EB0-05846658F6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'[ПРОИЗВОДИТЕЛИ НА РЫНКЕ - данные для графика (2).xlsx]Исскуственн камен'!$B$1:$I$2</c:f>
              <c:strCache>
                <c:ptCount val="8"/>
                <c:pt idx="0">
                  <c:v>Стройдеталь </c:v>
                </c:pt>
                <c:pt idx="1">
                  <c:v>«Искусственный камень», СПб</c:v>
                </c:pt>
                <c:pt idx="2">
                  <c:v>Стройдеталь </c:v>
                </c:pt>
                <c:pt idx="3">
                  <c:v>Akrilika      </c:v>
                </c:pt>
                <c:pt idx="4">
                  <c:v>«ЛюмаСтоун», Подольск</c:v>
                </c:pt>
                <c:pt idx="5">
                  <c:v>«Нэнси», Санкт-Петербург</c:v>
                </c:pt>
                <c:pt idx="6">
                  <c:v>«Корос альянс», Москва</c:v>
                </c:pt>
                <c:pt idx="7">
                  <c:v>МАРБЭЛ   (наш планируемый продукт)</c:v>
                </c:pt>
              </c:strCache>
              <c:extLst/>
            </c:strRef>
          </c:cat>
          <c:val>
            <c:numRef>
              <c:f>'[ПРОИЗВОДИТЕЛИ НА РЫНКЕ - данные для графика (2).xlsx]Исскуственн камен'!$B$4:$I$4</c:f>
              <c:numCache>
                <c:formatCode>General</c:formatCode>
                <c:ptCount val="8"/>
                <c:pt idx="0">
                  <c:v>9850</c:v>
                </c:pt>
                <c:pt idx="1">
                  <c:v>0</c:v>
                </c:pt>
                <c:pt idx="2">
                  <c:v>5700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5925</c:v>
                </c:pt>
                <c:pt idx="7">
                  <c:v>5035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008-4761-9EB0-05846658F691}"/>
            </c:ext>
          </c:extLst>
        </c:ser>
        <c:ser>
          <c:idx val="2"/>
          <c:order val="2"/>
          <c:tx>
            <c:strRef>
              <c:f>'[ПРОИЗВОДИТЕЛИ НА РЫНКЕ - данные для графика (2).xlsx]Исскуственн камен'!$A$5</c:f>
              <c:strCache>
                <c:ptCount val="1"/>
                <c:pt idx="0">
                  <c:v>Камень с прожилками и разводами - полиэфир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008-4761-9EB0-05846658F69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008-4761-9EB0-05846658F69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008-4761-9EB0-05846658F69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008-4761-9EB0-05846658F69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008-4761-9EB0-05846658F69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008-4761-9EB0-05846658F69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008-4761-9EB0-05846658F6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'[ПРОИЗВОДИТЕЛИ НА РЫНКЕ - данные для графика (2).xlsx]Исскуственн камен'!$B$1:$I$2</c:f>
              <c:strCache>
                <c:ptCount val="8"/>
                <c:pt idx="0">
                  <c:v>Стройдеталь </c:v>
                </c:pt>
                <c:pt idx="1">
                  <c:v>«Искусственный камень», СПб</c:v>
                </c:pt>
                <c:pt idx="2">
                  <c:v>Стройдеталь </c:v>
                </c:pt>
                <c:pt idx="3">
                  <c:v>Akrilika      </c:v>
                </c:pt>
                <c:pt idx="4">
                  <c:v>«ЛюмаСтоун», Подольск</c:v>
                </c:pt>
                <c:pt idx="5">
                  <c:v>«Нэнси», Санкт-Петербург</c:v>
                </c:pt>
                <c:pt idx="6">
                  <c:v>«Корос альянс», Москва</c:v>
                </c:pt>
                <c:pt idx="7">
                  <c:v>МАРБЭЛ   (наш планируемый продукт)</c:v>
                </c:pt>
              </c:strCache>
              <c:extLst/>
            </c:strRef>
          </c:cat>
          <c:val>
            <c:numRef>
              <c:f>'[ПРОИЗВОДИТЕЛИ НА РЫНКЕ - данные для графика (2).xlsx]Исскуственн камен'!$B$5:$I$5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13750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008-4761-9EB0-05846658F691}"/>
            </c:ext>
          </c:extLst>
        </c:ser>
        <c:ser>
          <c:idx val="3"/>
          <c:order val="3"/>
          <c:tx>
            <c:strRef>
              <c:f>'[ПРОИЗВОДИТЕЛИ НА РЫНКЕ - данные для графика (2).xlsx]Исскуственн камен'!$A$6</c:f>
              <c:strCache>
                <c:ptCount val="1"/>
                <c:pt idx="0">
                  <c:v>Камень с прожилками и разводами - кварцевый полиэфирный агломерат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008-4761-9EB0-05846658F69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008-4761-9EB0-05846658F69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008-4761-9EB0-05846658F69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008-4761-9EB0-05846658F69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008-4761-9EB0-05846658F69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008-4761-9EB0-05846658F6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'[ПРОИЗВОДИТЕЛИ НА РЫНКЕ - данные для графика (2).xlsx]Исскуственн камен'!$B$1:$I$2</c:f>
              <c:strCache>
                <c:ptCount val="8"/>
                <c:pt idx="0">
                  <c:v>Стройдеталь </c:v>
                </c:pt>
                <c:pt idx="1">
                  <c:v>«Искусственный камень», СПб</c:v>
                </c:pt>
                <c:pt idx="2">
                  <c:v>Стройдеталь </c:v>
                </c:pt>
                <c:pt idx="3">
                  <c:v>Akrilika      </c:v>
                </c:pt>
                <c:pt idx="4">
                  <c:v>«ЛюмаСтоун», Подольск</c:v>
                </c:pt>
                <c:pt idx="5">
                  <c:v>«Нэнси», Санкт-Петербург</c:v>
                </c:pt>
                <c:pt idx="6">
                  <c:v>«Корос альянс», Москва</c:v>
                </c:pt>
                <c:pt idx="7">
                  <c:v>МАРБЭЛ   (наш планируемый продукт)</c:v>
                </c:pt>
              </c:strCache>
              <c:extLst/>
            </c:strRef>
          </c:cat>
          <c:val>
            <c:numRef>
              <c:f>'[ПРОИЗВОДИТЕЛИ НА РЫНКЕ - данные для графика (2).xlsx]Исскуственн камен'!$B$6:$I$6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10315</c:v>
                </c:pt>
                <c:pt idx="3">
                  <c:v>0</c:v>
                </c:pt>
                <c:pt idx="4">
                  <c:v>0</c:v>
                </c:pt>
                <c:pt idx="5">
                  <c:v>12000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1008-4761-9EB0-05846658F691}"/>
            </c:ext>
          </c:extLst>
        </c:ser>
        <c:ser>
          <c:idx val="4"/>
          <c:order val="4"/>
          <c:tx>
            <c:strRef>
              <c:f>'[ПРОИЗВОДИТЕЛИ НА РЫНКЕ - данные для графика (2).xlsx]Исскуственн камен'!$A$7</c:f>
              <c:strCache>
                <c:ptCount val="1"/>
                <c:pt idx="0">
                  <c:v>Камень с прожилками и разводами - акрилл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008-4761-9EB0-05846658F69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008-4761-9EB0-05846658F69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008-4761-9EB0-05846658F69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008-4761-9EB0-05846658F69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008-4761-9EB0-05846658F691}"/>
                </c:ext>
              </c:extLst>
            </c:dLbl>
            <c:dLbl>
              <c:idx val="6"/>
              <c:layout>
                <c:manualLayout>
                  <c:x val="-6.655799370937876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008-4761-9EB0-05846658F6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'[ПРОИЗВОДИТЕЛИ НА РЫНКЕ - данные для графика (2).xlsx]Исскуственн камен'!$B$1:$I$2</c:f>
              <c:strCache>
                <c:ptCount val="8"/>
                <c:pt idx="0">
                  <c:v>Стройдеталь </c:v>
                </c:pt>
                <c:pt idx="1">
                  <c:v>«Искусственный камень», СПб</c:v>
                </c:pt>
                <c:pt idx="2">
                  <c:v>Стройдеталь </c:v>
                </c:pt>
                <c:pt idx="3">
                  <c:v>Akrilika      </c:v>
                </c:pt>
                <c:pt idx="4">
                  <c:v>«ЛюмаСтоун», Подольск</c:v>
                </c:pt>
                <c:pt idx="5">
                  <c:v>«Нэнси», Санкт-Петербург</c:v>
                </c:pt>
                <c:pt idx="6">
                  <c:v>«Корос альянс», Москва</c:v>
                </c:pt>
                <c:pt idx="7">
                  <c:v>МАРБЭЛ   (наш планируемый продукт)</c:v>
                </c:pt>
              </c:strCache>
              <c:extLst/>
            </c:strRef>
          </c:cat>
          <c:val>
            <c:numRef>
              <c:f>'[ПРОИЗВОДИТЕЛИ НА РЫНКЕ - данные для графика (2).xlsx]Исскуственн камен'!$B$7:$I$7</c:f>
              <c:numCache>
                <c:formatCode>General</c:formatCode>
                <c:ptCount val="8"/>
                <c:pt idx="0">
                  <c:v>17750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14775</c:v>
                </c:pt>
                <c:pt idx="7">
                  <c:v>6250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1008-4761-9EB0-05846658F691}"/>
            </c:ext>
          </c:extLst>
        </c:ser>
        <c:ser>
          <c:idx val="5"/>
          <c:order val="5"/>
          <c:tx>
            <c:strRef>
              <c:f>'[ПРОИЗВОДИТЕЛИ НА РЫНКЕ - данные для графика (2).xlsx]Исскуственн камен'!$A$8</c:f>
              <c:strCache>
                <c:ptCount val="1"/>
                <c:pt idx="0">
                  <c:v>Полупрозрачный камень - полиэфир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1008-4761-9EB0-05846658F69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008-4761-9EB0-05846658F69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008-4761-9EB0-05846658F691}"/>
                </c:ext>
              </c:extLst>
            </c:dLbl>
            <c:dLbl>
              <c:idx val="3"/>
              <c:layout>
                <c:manualLayout>
                  <c:x val="3.0616677106314247E-2"/>
                  <c:y val="-7.05674866880271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008-4761-9EB0-05846658F69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008-4761-9EB0-05846658F69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1008-4761-9EB0-05846658F69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1008-4761-9EB0-05846658F6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'[ПРОИЗВОДИТЕЛИ НА РЫНКЕ - данные для графика (2).xlsx]Исскуственн камен'!$B$1:$I$2</c:f>
              <c:strCache>
                <c:ptCount val="8"/>
                <c:pt idx="0">
                  <c:v>Стройдеталь </c:v>
                </c:pt>
                <c:pt idx="1">
                  <c:v>«Искусственный камень», СПб</c:v>
                </c:pt>
                <c:pt idx="2">
                  <c:v>Стройдеталь </c:v>
                </c:pt>
                <c:pt idx="3">
                  <c:v>Akrilika      </c:v>
                </c:pt>
                <c:pt idx="4">
                  <c:v>«ЛюмаСтоун», Подольск</c:v>
                </c:pt>
                <c:pt idx="5">
                  <c:v>«Нэнси», Санкт-Петербург</c:v>
                </c:pt>
                <c:pt idx="6">
                  <c:v>«Корос альянс», Москва</c:v>
                </c:pt>
                <c:pt idx="7">
                  <c:v>МАРБЭЛ   (наш планируемый продукт)</c:v>
                </c:pt>
              </c:strCache>
              <c:extLst/>
            </c:strRef>
          </c:cat>
          <c:val>
            <c:numRef>
              <c:f>'[ПРОИЗВОДИТЕЛИ НА РЫНКЕ - данные для графика (2).xlsx]Исскуственн камен'!$B$8:$I$8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13750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1008-4761-9EB0-05846658F691}"/>
            </c:ext>
          </c:extLst>
        </c:ser>
        <c:ser>
          <c:idx val="6"/>
          <c:order val="6"/>
          <c:tx>
            <c:strRef>
              <c:f>'[ПРОИЗВОДИТЕЛИ НА РЫНКЕ - данные для графика (2).xlsx]Исскуственн камен'!$A$9</c:f>
              <c:strCache>
                <c:ptCount val="1"/>
                <c:pt idx="0">
                  <c:v>Полупрозрачный камень - акрилл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1008-4761-9EB0-05846658F69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1008-4761-9EB0-05846658F69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1008-4761-9EB0-05846658F69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1008-4761-9EB0-05846658F69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1008-4761-9EB0-05846658F69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1008-4761-9EB0-05846658F691}"/>
                </c:ext>
              </c:extLst>
            </c:dLbl>
            <c:dLbl>
              <c:idx val="6"/>
              <c:layout>
                <c:manualLayout>
                  <c:x val="1.4642758616063442E-2"/>
                  <c:y val="4.92156307293094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1008-4761-9EB0-05846658F69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1008-4761-9EB0-05846658F6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'[ПРОИЗВОДИТЕЛИ НА РЫНКЕ - данные для графика (2).xlsx]Исскуственн камен'!$B$1:$I$2</c:f>
              <c:strCache>
                <c:ptCount val="8"/>
                <c:pt idx="0">
                  <c:v>Стройдеталь </c:v>
                </c:pt>
                <c:pt idx="1">
                  <c:v>«Искусственный камень», СПб</c:v>
                </c:pt>
                <c:pt idx="2">
                  <c:v>Стройдеталь </c:v>
                </c:pt>
                <c:pt idx="3">
                  <c:v>Akrilika      </c:v>
                </c:pt>
                <c:pt idx="4">
                  <c:v>«ЛюмаСтоун», Подольск</c:v>
                </c:pt>
                <c:pt idx="5">
                  <c:v>«Нэнси», Санкт-Петербург</c:v>
                </c:pt>
                <c:pt idx="6">
                  <c:v>«Корос альянс», Москва</c:v>
                </c:pt>
                <c:pt idx="7">
                  <c:v>МАРБЭЛ   (наш планируемый продукт)</c:v>
                </c:pt>
              </c:strCache>
              <c:extLst/>
            </c:strRef>
          </c:cat>
          <c:val>
            <c:numRef>
              <c:f>'[ПРОИЗВОДИТЕЛИ НА РЫНКЕ - данные для графика (2).xlsx]Исскуственн камен'!$B$9:$I$9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14425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3-1008-4761-9EB0-05846658F691}"/>
            </c:ext>
          </c:extLst>
        </c:ser>
        <c:ser>
          <c:idx val="7"/>
          <c:order val="7"/>
          <c:tx>
            <c:strRef>
              <c:f>'[ПРОИЗВОДИТЕЛИ НА РЫНКЕ - данные для графика (2).xlsx]Исскуственн камен'!$A$10</c:f>
              <c:strCache>
                <c:ptCount val="1"/>
                <c:pt idx="0">
                  <c:v>Полупрозрачный камень - эпоксидный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1008-4761-9EB0-05846658F69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1008-4761-9EB0-05846658F69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1008-4761-9EB0-05846658F69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1008-4761-9EB0-05846658F691}"/>
                </c:ext>
              </c:extLst>
            </c:dLbl>
            <c:dLbl>
              <c:idx val="4"/>
              <c:layout>
                <c:manualLayout>
                  <c:x val="-1.73050783644384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1008-4761-9EB0-05846658F69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1008-4761-9EB0-05846658F69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1008-4761-9EB0-05846658F69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1008-4761-9EB0-05846658F6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'[ПРОИЗВОДИТЕЛИ НА РЫНКЕ - данные для графика (2).xlsx]Исскуственн камен'!$B$1:$I$2</c:f>
              <c:strCache>
                <c:ptCount val="8"/>
                <c:pt idx="0">
                  <c:v>Стройдеталь </c:v>
                </c:pt>
                <c:pt idx="1">
                  <c:v>«Искусственный камень», СПб</c:v>
                </c:pt>
                <c:pt idx="2">
                  <c:v>Стройдеталь </c:v>
                </c:pt>
                <c:pt idx="3">
                  <c:v>Akrilika      </c:v>
                </c:pt>
                <c:pt idx="4">
                  <c:v>«ЛюмаСтоун», Подольск</c:v>
                </c:pt>
                <c:pt idx="5">
                  <c:v>«Нэнси», Санкт-Петербург</c:v>
                </c:pt>
                <c:pt idx="6">
                  <c:v>«Корос альянс», Москва</c:v>
                </c:pt>
                <c:pt idx="7">
                  <c:v>МАРБЭЛ   (наш планируемый продукт)</c:v>
                </c:pt>
              </c:strCache>
              <c:extLst/>
            </c:strRef>
          </c:cat>
          <c:val>
            <c:numRef>
              <c:f>'[ПРОИЗВОДИТЕЛИ НА РЫНКЕ - данные для графика (2).xlsx]Исскуственн камен'!$B$10:$I$10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15000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C-1008-4761-9EB0-05846658F691}"/>
            </c:ext>
          </c:extLst>
        </c:ser>
        <c:ser>
          <c:idx val="8"/>
          <c:order val="8"/>
          <c:tx>
            <c:strRef>
              <c:f>'[ПРОИЗВОДИТЕЛИ НА РЫНКЕ - данные для графика (2).xlsx]Исскуственн камен'!$A$11</c:f>
              <c:strCache>
                <c:ptCount val="1"/>
                <c:pt idx="0">
                  <c:v>Литьевой мрамор - полиэфир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1008-4761-9EB0-05846658F69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1008-4761-9EB0-05846658F69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1008-4761-9EB0-05846658F69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1008-4761-9EB0-05846658F69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1008-4761-9EB0-05846658F69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1008-4761-9EB0-05846658F69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1008-4761-9EB0-05846658F6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'[ПРОИЗВОДИТЕЛИ НА РЫНКЕ - данные для графика (2).xlsx]Исскуственн камен'!$B$1:$I$2</c:f>
              <c:strCache>
                <c:ptCount val="8"/>
                <c:pt idx="0">
                  <c:v>Стройдеталь </c:v>
                </c:pt>
                <c:pt idx="1">
                  <c:v>«Искусственный камень», СПб</c:v>
                </c:pt>
                <c:pt idx="2">
                  <c:v>Стройдеталь </c:v>
                </c:pt>
                <c:pt idx="3">
                  <c:v>Akrilika      </c:v>
                </c:pt>
                <c:pt idx="4">
                  <c:v>«ЛюмаСтоун», Подольск</c:v>
                </c:pt>
                <c:pt idx="5">
                  <c:v>«Нэнси», Санкт-Петербург</c:v>
                </c:pt>
                <c:pt idx="6">
                  <c:v>«Корос альянс», Москва</c:v>
                </c:pt>
                <c:pt idx="7">
                  <c:v>МАРБЭЛ   (наш планируемый продукт)</c:v>
                </c:pt>
              </c:strCache>
              <c:extLst/>
            </c:strRef>
          </c:cat>
          <c:val>
            <c:numRef>
              <c:f>'[ПРОИЗВОДИТЕЛИ НА РЫНКЕ - данные для графика (2).xlsx]Исскуственн камен'!$B$11:$I$11</c:f>
              <c:numCache>
                <c:formatCode>General</c:formatCode>
                <c:ptCount val="8"/>
                <c:pt idx="0">
                  <c:v>0</c:v>
                </c:pt>
                <c:pt idx="1">
                  <c:v>18800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4-1008-4761-9EB0-05846658F691}"/>
            </c:ext>
          </c:extLst>
        </c:ser>
        <c:ser>
          <c:idx val="9"/>
          <c:order val="9"/>
          <c:tx>
            <c:strRef>
              <c:f>'[ПРОИЗВОДИТЕЛИ НА РЫНКЕ - данные для графика (2).xlsx]Исскуственн камен'!$A$12</c:f>
              <c:strCache>
                <c:ptCount val="1"/>
                <c:pt idx="0">
                  <c:v>Литьевой мрамор - акрилл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'[ПРОИЗВОДИТЕЛИ НА РЫНКЕ - данные для графика (2).xlsx]Исскуственн камен'!$B$1:$I$2</c:f>
              <c:strCache>
                <c:ptCount val="8"/>
                <c:pt idx="0">
                  <c:v>Стройдеталь </c:v>
                </c:pt>
                <c:pt idx="1">
                  <c:v>«Искусственный камень», СПб</c:v>
                </c:pt>
                <c:pt idx="2">
                  <c:v>Стройдеталь </c:v>
                </c:pt>
                <c:pt idx="3">
                  <c:v>Akrilika      </c:v>
                </c:pt>
                <c:pt idx="4">
                  <c:v>«ЛюмаСтоун», Подольск</c:v>
                </c:pt>
                <c:pt idx="5">
                  <c:v>«Нэнси», Санкт-Петербург</c:v>
                </c:pt>
                <c:pt idx="6">
                  <c:v>«Корос альянс», Москва</c:v>
                </c:pt>
                <c:pt idx="7">
                  <c:v>МАРБЭЛ   (наш планируемый продукт)</c:v>
                </c:pt>
              </c:strCache>
              <c:extLst/>
            </c:strRef>
          </c:cat>
          <c:val>
            <c:numRef>
              <c:f>'[ПРОИЗВОДИТЕЛИ НА РЫНКЕ - данные для графика (2).xlsx]Исскуственн камен'!$B$12:$I$12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5-1008-4761-9EB0-05846658F691}"/>
            </c:ext>
          </c:extLst>
        </c:ser>
        <c:ser>
          <c:idx val="10"/>
          <c:order val="10"/>
          <c:tx>
            <c:strRef>
              <c:f>'[ПРОИЗВОДИТЕЛИ НА РЫНКЕ - данные для графика (2).xlsx]Исскуственн камен'!$A$13</c:f>
              <c:strCache>
                <c:ptCount val="1"/>
                <c:pt idx="0">
                  <c:v>Искусственный  Оникс - полиэфир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1008-4761-9EB0-05846658F69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1008-4761-9EB0-05846658F69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1008-4761-9EB0-05846658F69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1008-4761-9EB0-05846658F69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A-1008-4761-9EB0-05846658F69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1008-4761-9EB0-05846658F69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1008-4761-9EB0-05846658F6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'[ПРОИЗВОДИТЕЛИ НА РЫНКЕ - данные для графика (2).xlsx]Исскуственн камен'!$B$1:$I$2</c:f>
              <c:strCache>
                <c:ptCount val="8"/>
                <c:pt idx="0">
                  <c:v>Стройдеталь </c:v>
                </c:pt>
                <c:pt idx="1">
                  <c:v>«Искусственный камень», СПб</c:v>
                </c:pt>
                <c:pt idx="2">
                  <c:v>Стройдеталь </c:v>
                </c:pt>
                <c:pt idx="3">
                  <c:v>Akrilika      </c:v>
                </c:pt>
                <c:pt idx="4">
                  <c:v>«ЛюмаСтоун», Подольск</c:v>
                </c:pt>
                <c:pt idx="5">
                  <c:v>«Нэнси», Санкт-Петербург</c:v>
                </c:pt>
                <c:pt idx="6">
                  <c:v>«Корос альянс», Москва</c:v>
                </c:pt>
                <c:pt idx="7">
                  <c:v>МАРБЭЛ   (наш планируемый продукт)</c:v>
                </c:pt>
              </c:strCache>
              <c:extLst/>
            </c:strRef>
          </c:cat>
          <c:val>
            <c:numRef>
              <c:f>'[ПРОИЗВОДИТЕЛИ НА РЫНКЕ - данные для графика (2).xlsx]Исскуственн камен'!$B$13:$I$13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9300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4D-1008-4761-9EB0-05846658F691}"/>
            </c:ext>
          </c:extLst>
        </c:ser>
        <c:ser>
          <c:idx val="11"/>
          <c:order val="11"/>
          <c:tx>
            <c:strRef>
              <c:f>'[ПРОИЗВОДИТЕЛИ НА РЫНКЕ - данные для графика (2).xlsx]Исскуственн камен'!$A$14</c:f>
              <c:strCache>
                <c:ptCount val="1"/>
                <c:pt idx="0">
                  <c:v>Искусственный  Оникс - эпоксидный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1008-4761-9EB0-05846658F69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1008-4761-9EB0-05846658F69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1008-4761-9EB0-05846658F69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1008-4761-9EB0-05846658F691}"/>
                </c:ext>
              </c:extLst>
            </c:dLbl>
            <c:dLbl>
              <c:idx val="4"/>
              <c:layout>
                <c:manualLayout>
                  <c:x val="3.993479622562725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1008-4761-9EB0-05846658F69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1008-4761-9EB0-05846658F69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1008-4761-9EB0-05846658F69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1008-4761-9EB0-05846658F6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'[ПРОИЗВОДИТЕЛИ НА РЫНКЕ - данные для графика (2).xlsx]Исскуственн камен'!$B$1:$I$2</c:f>
              <c:strCache>
                <c:ptCount val="8"/>
                <c:pt idx="0">
                  <c:v>Стройдеталь </c:v>
                </c:pt>
                <c:pt idx="1">
                  <c:v>«Искусственный камень», СПб</c:v>
                </c:pt>
                <c:pt idx="2">
                  <c:v>Стройдеталь </c:v>
                </c:pt>
                <c:pt idx="3">
                  <c:v>Akrilika      </c:v>
                </c:pt>
                <c:pt idx="4">
                  <c:v>«ЛюмаСтоун», Подольск</c:v>
                </c:pt>
                <c:pt idx="5">
                  <c:v>«Нэнси», Санкт-Петербург</c:v>
                </c:pt>
                <c:pt idx="6">
                  <c:v>«Корос альянс», Москва</c:v>
                </c:pt>
                <c:pt idx="7">
                  <c:v>МАРБЭЛ   (наш планируемый продукт)</c:v>
                </c:pt>
              </c:strCache>
              <c:extLst/>
            </c:strRef>
          </c:cat>
          <c:val>
            <c:numRef>
              <c:f>'[ПРОИЗВОДИТЕЛИ НА РЫНКЕ - данные для графика (2).xlsx]Исскуственн камен'!$B$14:$I$14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15000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56-1008-4761-9EB0-05846658F6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0"/>
        <c:overlap val="20"/>
        <c:axId val="88173952"/>
        <c:axId val="88237184"/>
      </c:barChart>
      <c:catAx>
        <c:axId val="8817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8237184"/>
        <c:crosses val="autoZero"/>
        <c:auto val="1"/>
        <c:lblAlgn val="ctr"/>
        <c:lblOffset val="100"/>
        <c:noMultiLvlLbl val="0"/>
      </c:catAx>
      <c:valAx>
        <c:axId val="88237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8173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265956099814767E-2"/>
          <c:y val="0.54914655014820102"/>
          <c:w val="0.95873404390018635"/>
          <c:h val="0.172636780996491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476F1-4E8D-4FDB-9315-8BF7A640053E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92F19-371F-4AA2-B158-3E62B50AC7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602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92F19-371F-4AA2-B158-3E62B50AC7D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185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92F19-371F-4AA2-B158-3E62B50AC7D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813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92F19-371F-4AA2-B158-3E62B50AC7D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600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92F19-371F-4AA2-B158-3E62B50AC7D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820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92F19-371F-4AA2-B158-3E62B50AC7DF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249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92F19-371F-4AA2-B158-3E62B50AC7DF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77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92F19-371F-4AA2-B158-3E62B50AC7DF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92F19-371F-4AA2-B158-3E62B50AC7DF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92F19-371F-4AA2-B158-3E62B50AC7D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147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92F19-371F-4AA2-B158-3E62B50AC7D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523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92F19-371F-4AA2-B158-3E62B50AC7DF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67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92F19-371F-4AA2-B158-3E62B50AC7DF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826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92F19-371F-4AA2-B158-3E62B50AC7D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326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92F19-371F-4AA2-B158-3E62B50AC7DF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348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biLevel thresh="5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alekslevizkii@mail.ru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jpeg"/><Relationship Id="rId10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4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25.jpeg"/><Relationship Id="rId10" Type="http://schemas.openxmlformats.org/officeDocument/2006/relationships/hyperlink" Target="https://checko.ru/person/782606840097" TargetMode="External"/><Relationship Id="rId4" Type="http://schemas.openxmlformats.org/officeDocument/2006/relationships/hyperlink" Target="https://checko.ru/person/781421901556" TargetMode="External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alekslevizkii@mail.ru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4.jpeg"/><Relationship Id="rId10" Type="http://schemas.openxmlformats.org/officeDocument/2006/relationships/image" Target="../media/image13.png"/><Relationship Id="rId4" Type="http://schemas.openxmlformats.org/officeDocument/2006/relationships/image" Target="../media/image5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7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67544" y="3176972"/>
            <a:ext cx="8784976" cy="1692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искусственного листового камня</a:t>
            </a:r>
          </a:p>
        </p:txBody>
      </p:sp>
      <p:pic>
        <p:nvPicPr>
          <p:cNvPr id="5" name="Рисунок 4" descr="Купить искусственный акриловый камень листовой (Corian с разводами)"/>
          <p:cNvPicPr/>
          <p:nvPr/>
        </p:nvPicPr>
        <p:blipFill rotWithShape="1">
          <a:blip r:embed="rId3" cstate="print"/>
          <a:srcRect b="12528"/>
          <a:stretch/>
        </p:blipFill>
        <p:spPr bwMode="auto">
          <a:xfrm>
            <a:off x="4571999" y="0"/>
            <a:ext cx="4568465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Акрил BL-204 Seaway купить в Москве. Изделия и цена на натуральный камень  Акрил BL-204 Seaway, описание материала – Красный агат"/>
          <p:cNvPicPr/>
          <p:nvPr/>
        </p:nvPicPr>
        <p:blipFill rotWithShape="1">
          <a:blip r:embed="rId4" cstate="print"/>
          <a:srcRect b="10526"/>
          <a:stretch/>
        </p:blipFill>
        <p:spPr bwMode="auto">
          <a:xfrm>
            <a:off x="4572000" y="2240868"/>
            <a:ext cx="4572000" cy="118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M-701 Hazel Flow | Купить столешницу из бежевого искусственного камня -  Vivaldi Stone"/>
          <p:cNvPicPr/>
          <p:nvPr/>
        </p:nvPicPr>
        <p:blipFill rotWithShape="1">
          <a:blip r:embed="rId5" cstate="print"/>
          <a:srcRect b="13158"/>
          <a:stretch/>
        </p:blipFill>
        <p:spPr bwMode="auto">
          <a:xfrm>
            <a:off x="0" y="1142746"/>
            <a:ext cx="4571999" cy="118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7544" y="4536461"/>
            <a:ext cx="4680520" cy="2420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Arial" panose="020B0604020202020204" pitchFamily="34" charset="0"/>
              <a:buChar char="■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выполненных работ</a:t>
            </a:r>
          </a:p>
          <a:p>
            <a:pPr marL="571500" indent="-571500">
              <a:buFont typeface="Arial" panose="020B0604020202020204" pitchFamily="34" charset="0"/>
              <a:buChar char="■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производства</a:t>
            </a:r>
          </a:p>
          <a:p>
            <a:pPr marL="571500" indent="-571500">
              <a:buFont typeface="Arial" panose="020B0604020202020204" pitchFamily="34" charset="0"/>
              <a:buChar char="■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развития</a:t>
            </a:r>
          </a:p>
          <a:p>
            <a:pPr marL="571500" indent="-571500">
              <a:buFont typeface="Arial" panose="020B0604020202020204" pitchFamily="34" charset="0"/>
              <a:buChar char="■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Экономические показатели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4717243"/>
            <a:ext cx="3600649" cy="1808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 ДЛЯ СВЯЗИ:</a:t>
            </a:r>
          </a:p>
          <a:p>
            <a:pPr marL="571500" indent="-571500">
              <a:buFont typeface="Arial" panose="020B0604020202020204" pitchFamily="34" charset="0"/>
              <a:buChar char="■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Левицкий Александр Сергеевич </a:t>
            </a:r>
          </a:p>
          <a:p>
            <a:pPr marL="571500" indent="-571500">
              <a:buFont typeface="Arial" panose="020B0604020202020204" pitchFamily="34" charset="0"/>
              <a:buChar char="■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+79112398483 </a:t>
            </a:r>
          </a:p>
          <a:p>
            <a:pPr marL="571500" indent="-571500">
              <a:buFont typeface="Arial" panose="020B0604020202020204" pitchFamily="34" charset="0"/>
              <a:buChar char="■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alekslevizkii@mail.ru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4064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4A4BFC2-3983-4066-8B7A-3C9CB2A23C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7" t="34012" r="21789" b="14358"/>
          <a:stretch/>
        </p:blipFill>
        <p:spPr>
          <a:xfrm>
            <a:off x="379241" y="3876397"/>
            <a:ext cx="8369223" cy="29369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185217-89A9-4A26-AF9C-0EE14C0738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79" t="35291" r="30286" b="11577"/>
          <a:stretch/>
        </p:blipFill>
        <p:spPr>
          <a:xfrm>
            <a:off x="379240" y="908720"/>
            <a:ext cx="8369224" cy="2799021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49448" y="392588"/>
            <a:ext cx="8219256" cy="468763"/>
          </a:xfrm>
          <a:prstGeom prst="rect">
            <a:avLst/>
          </a:prstGeom>
        </p:spPr>
        <p:txBody>
          <a:bodyPr bIns="91440" anchor="b" anchorCtr="0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– ФИНАНСОВЫЕ ПОТОКИ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Купить искусственный акриловый камень листовой (Corian с разводами)"/>
          <p:cNvPicPr/>
          <p:nvPr/>
        </p:nvPicPr>
        <p:blipFill rotWithShape="1">
          <a:blip r:embed="rId5" cstate="print"/>
          <a:srcRect r="89766" b="68432"/>
          <a:stretch/>
        </p:blipFill>
        <p:spPr bwMode="auto">
          <a:xfrm>
            <a:off x="7523560" y="404813"/>
            <a:ext cx="468312" cy="35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M-701 Hazel Flow | Купить столешницу из бежевого искусственного камня -  Vivaldi Stone"/>
          <p:cNvPicPr/>
          <p:nvPr/>
        </p:nvPicPr>
        <p:blipFill rotWithShape="1">
          <a:blip r:embed="rId6" cstate="print"/>
          <a:srcRect r="90550" b="68421"/>
          <a:stretch/>
        </p:blipFill>
        <p:spPr bwMode="auto">
          <a:xfrm>
            <a:off x="8100392" y="403742"/>
            <a:ext cx="468312" cy="36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Акрил BL-204 Seaway купить в Москве. Изделия и цена на натуральный камень  Акрил BL-204 Seaway, описание материала – Красный агат"/>
          <p:cNvPicPr/>
          <p:nvPr/>
        </p:nvPicPr>
        <p:blipFill rotWithShape="1">
          <a:blip r:embed="rId7" cstate="print"/>
          <a:srcRect r="90550" b="70176"/>
          <a:stretch/>
        </p:blipFill>
        <p:spPr bwMode="auto">
          <a:xfrm>
            <a:off x="8676456" y="401426"/>
            <a:ext cx="467544" cy="37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217940-716A-4AC1-9E69-8558F9798720}"/>
              </a:ext>
            </a:extLst>
          </p:cNvPr>
          <p:cNvSpPr/>
          <p:nvPr/>
        </p:nvSpPr>
        <p:spPr>
          <a:xfrm>
            <a:off x="143271" y="692696"/>
            <a:ext cx="2151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Денежный поток: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E2C332B-815C-4F94-BA03-B42279EFFB97}"/>
              </a:ext>
            </a:extLst>
          </p:cNvPr>
          <p:cNvSpPr/>
          <p:nvPr/>
        </p:nvSpPr>
        <p:spPr>
          <a:xfrm>
            <a:off x="187881" y="3573016"/>
            <a:ext cx="2389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/>
              <a:t>Финансовый поток:</a:t>
            </a:r>
          </a:p>
        </p:txBody>
      </p:sp>
    </p:spTree>
    <p:extLst>
      <p:ext uri="{BB962C8B-B14F-4D97-AF65-F5344CB8AC3E}">
        <p14:creationId xmlns:p14="http://schemas.microsoft.com/office/powerpoint/2010/main" val="2222889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-12634" y="1196752"/>
            <a:ext cx="1272266" cy="19151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267744" y="1196752"/>
            <a:ext cx="1080120" cy="19151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1196752"/>
            <a:ext cx="1224136" cy="19151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660232" y="1196752"/>
            <a:ext cx="1224136" cy="19151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Купить искусственный акриловый камень листовой (Corian с разводами)"/>
          <p:cNvPicPr/>
          <p:nvPr/>
        </p:nvPicPr>
        <p:blipFill rotWithShape="1">
          <a:blip r:embed="rId3" cstate="print"/>
          <a:srcRect r="89766" b="68432"/>
          <a:stretch/>
        </p:blipFill>
        <p:spPr bwMode="auto">
          <a:xfrm>
            <a:off x="7523560" y="404813"/>
            <a:ext cx="468312" cy="35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M-701 Hazel Flow | Купить столешницу из бежевого искусственного камня -  Vivaldi Stone"/>
          <p:cNvPicPr/>
          <p:nvPr/>
        </p:nvPicPr>
        <p:blipFill rotWithShape="1">
          <a:blip r:embed="rId4" cstate="print"/>
          <a:srcRect r="90550" b="68421"/>
          <a:stretch/>
        </p:blipFill>
        <p:spPr bwMode="auto">
          <a:xfrm>
            <a:off x="8100392" y="403742"/>
            <a:ext cx="468312" cy="36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Акрил BL-204 Seaway купить в Москве. Изделия и цена на натуральный камень  Акрил BL-204 Seaway, описание материала – Красный агат"/>
          <p:cNvPicPr/>
          <p:nvPr/>
        </p:nvPicPr>
        <p:blipFill rotWithShape="1">
          <a:blip r:embed="rId5" cstate="print"/>
          <a:srcRect r="90550" b="70176"/>
          <a:stretch/>
        </p:blipFill>
        <p:spPr bwMode="auto">
          <a:xfrm>
            <a:off x="8676456" y="401426"/>
            <a:ext cx="467544" cy="37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"/>
          <p:cNvSpPr txBox="1"/>
          <p:nvPr/>
        </p:nvSpPr>
        <p:spPr>
          <a:xfrm>
            <a:off x="-11034" y="1162442"/>
            <a:ext cx="1255156" cy="3590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TriStone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Южная Корея)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1109992" y="1162441"/>
            <a:ext cx="1255156" cy="3590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(Россия)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2152018" y="1155364"/>
            <a:ext cx="1255156" cy="4014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Hanex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Южная Корея)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3273044" y="1151419"/>
            <a:ext cx="1255156" cy="4014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Akrilika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Китай)</a:t>
            </a:r>
            <a:endParaRPr lang="ru-RU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6660232" y="1155364"/>
            <a:ext cx="1255156" cy="4014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Staron</a:t>
            </a:r>
            <a:endParaRPr 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Южная Корея)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4553389" y="1180362"/>
            <a:ext cx="1255156" cy="3590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(Россия)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5580944" y="1172624"/>
            <a:ext cx="1255156" cy="3590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(Россия)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7783464" y="1151419"/>
            <a:ext cx="1255156" cy="3590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(Россия)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70981" y="4725144"/>
            <a:ext cx="1920338" cy="17252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371" y="4725145"/>
            <a:ext cx="1920338" cy="17252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-108520" y="4509120"/>
            <a:ext cx="7375899" cy="432048"/>
          </a:xfrm>
          <a:prstGeom prst="rect">
            <a:avLst/>
          </a:prstGeom>
        </p:spPr>
        <p:txBody>
          <a:bodyPr bIns="9144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ПРОИЗВОДИТЕЛИ НА РЫНКЕ - НАТУРАЛЬНЫЙ КАМЕНЬ: Стоимость, руб./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-108520" y="4840903"/>
            <a:ext cx="1255156" cy="3590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(Россия)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1"/>
          <p:cNvSpPr txBox="1"/>
          <p:nvPr/>
        </p:nvSpPr>
        <p:spPr>
          <a:xfrm>
            <a:off x="1763688" y="4870183"/>
            <a:ext cx="1255156" cy="3590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(Россия)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1"/>
          <p:cNvSpPr txBox="1"/>
          <p:nvPr/>
        </p:nvSpPr>
        <p:spPr>
          <a:xfrm>
            <a:off x="4324956" y="4862445"/>
            <a:ext cx="1255156" cy="3590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(Россия)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5909132" y="4869160"/>
            <a:ext cx="1255156" cy="35901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(Россия)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2500511"/>
              </p:ext>
            </p:extLst>
          </p:nvPr>
        </p:nvGraphicFramePr>
        <p:xfrm>
          <a:off x="-396552" y="5157192"/>
          <a:ext cx="7884367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Заголовок 1"/>
          <p:cNvSpPr txBox="1">
            <a:spLocks/>
          </p:cNvSpPr>
          <p:nvPr/>
        </p:nvSpPr>
        <p:spPr>
          <a:xfrm>
            <a:off x="-108520" y="752628"/>
            <a:ext cx="7560840" cy="372116"/>
          </a:xfrm>
          <a:prstGeom prst="rect">
            <a:avLst/>
          </a:prstGeom>
        </p:spPr>
        <p:txBody>
          <a:bodyPr bIns="9144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ПРОИЗВОДИТЕЛИ НА РЫНКЕ - ИСКУСТВЕННЫЙ КАМЕНЬ: Стоимость, руб./</a:t>
            </a:r>
            <a:r>
              <a:rPr lang="ru-RU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251520" y="332656"/>
            <a:ext cx="8219256" cy="468763"/>
          </a:xfrm>
          <a:prstGeom prst="rect">
            <a:avLst/>
          </a:prstGeom>
        </p:spPr>
        <p:txBody>
          <a:bodyPr bIns="91440" anchor="b" anchorCtr="0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ПРОИЗВОДИТЕЛИ НА РЫНКЕ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6B44AC4-32B3-4263-9B59-A05B7F326DCE}"/>
              </a:ext>
            </a:extLst>
          </p:cNvPr>
          <p:cNvSpPr/>
          <p:nvPr/>
        </p:nvSpPr>
        <p:spPr>
          <a:xfrm>
            <a:off x="7416824" y="4077072"/>
            <a:ext cx="1727176" cy="22518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tabLst>
                <a:tab pos="1710690" algn="l"/>
                <a:tab pos="3060700" algn="ctr"/>
                <a:tab pos="5940425" algn="r"/>
                <a:tab pos="7543800" algn="r"/>
              </a:tabLst>
            </a:pPr>
            <a:r>
              <a:rPr lang="ru-RU" sz="1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состоянию на август 2022 года на территории Российской Федерации отсутствует автоматизированное производство. </a:t>
            </a:r>
          </a:p>
          <a:p>
            <a:pPr>
              <a:spcAft>
                <a:spcPts val="1000"/>
              </a:spcAft>
              <a:tabLst>
                <a:tab pos="1710690" algn="l"/>
                <a:tab pos="3060700" algn="ctr"/>
                <a:tab pos="5940425" algn="r"/>
                <a:tab pos="7543800" algn="r"/>
              </a:tabLst>
            </a:pPr>
            <a:r>
              <a:rPr lang="ru-RU" sz="11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Рынок работает с материалами, импортируемыми из зарубежных стран.</a:t>
            </a:r>
            <a:endParaRPr lang="ru-RU" sz="11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3819567"/>
              </p:ext>
            </p:extLst>
          </p:nvPr>
        </p:nvGraphicFramePr>
        <p:xfrm>
          <a:off x="-396552" y="548680"/>
          <a:ext cx="9540552" cy="5399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494375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7599C73-9A24-4561-AEE5-8CD6DF0C82FE}"/>
              </a:ext>
            </a:extLst>
          </p:cNvPr>
          <p:cNvSpPr/>
          <p:nvPr/>
        </p:nvSpPr>
        <p:spPr>
          <a:xfrm>
            <a:off x="6571943" y="1196752"/>
            <a:ext cx="2535063" cy="48965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496" y="1172470"/>
            <a:ext cx="2376264" cy="44887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9448" y="392588"/>
            <a:ext cx="8219256" cy="468763"/>
          </a:xfrm>
          <a:prstGeom prst="rect">
            <a:avLst/>
          </a:prstGeom>
        </p:spPr>
        <p:txBody>
          <a:bodyPr bIns="91440" anchor="b" anchorCtr="0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ЛОГИСТИКА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Купить искусственный акриловый камень листовой (Corian с разводами)"/>
          <p:cNvPicPr/>
          <p:nvPr/>
        </p:nvPicPr>
        <p:blipFill rotWithShape="1">
          <a:blip r:embed="rId3" cstate="print"/>
          <a:srcRect r="89766" b="68432"/>
          <a:stretch/>
        </p:blipFill>
        <p:spPr bwMode="auto">
          <a:xfrm>
            <a:off x="7523560" y="404813"/>
            <a:ext cx="468312" cy="35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M-701 Hazel Flow | Купить столешницу из бежевого искусственного камня -  Vivaldi Stone"/>
          <p:cNvPicPr/>
          <p:nvPr/>
        </p:nvPicPr>
        <p:blipFill rotWithShape="1">
          <a:blip r:embed="rId4" cstate="print"/>
          <a:srcRect r="90550" b="68421"/>
          <a:stretch/>
        </p:blipFill>
        <p:spPr bwMode="auto">
          <a:xfrm>
            <a:off x="8100392" y="403742"/>
            <a:ext cx="468312" cy="36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Акрил BL-204 Seaway купить в Москве. Изделия и цена на натуральный камень  Акрил BL-204 Seaway, описание материала – Красный агат"/>
          <p:cNvPicPr/>
          <p:nvPr/>
        </p:nvPicPr>
        <p:blipFill rotWithShape="1">
          <a:blip r:embed="rId5" cstate="print"/>
          <a:srcRect r="90550" b="70176"/>
          <a:stretch/>
        </p:blipFill>
        <p:spPr bwMode="auto">
          <a:xfrm>
            <a:off x="8676456" y="401426"/>
            <a:ext cx="467544" cy="37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D61F7A0-DB0F-46C1-85DE-DAAE9D3D5033}"/>
              </a:ext>
            </a:extLst>
          </p:cNvPr>
          <p:cNvSpPr/>
          <p:nvPr/>
        </p:nvSpPr>
        <p:spPr>
          <a:xfrm>
            <a:off x="35496" y="1676526"/>
            <a:ext cx="2350344" cy="999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Входящий грузопоток сырья для предприятия – 2000 т/месяц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100 автомашин/месяц или 50 вагонов/месяц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36E5BD94-D2B7-4D8E-AA66-3C8BEFEEE88E}"/>
              </a:ext>
            </a:extLst>
          </p:cNvPr>
          <p:cNvSpPr/>
          <p:nvPr/>
        </p:nvSpPr>
        <p:spPr>
          <a:xfrm>
            <a:off x="1547664" y="5445224"/>
            <a:ext cx="5472608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автомобильных дорог обязательно.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железнодорожного сообщения – желательно.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80693E0-7CE1-4572-A2F1-4AA45D65EE38}"/>
              </a:ext>
            </a:extLst>
          </p:cNvPr>
          <p:cNvSpPr/>
          <p:nvPr/>
        </p:nvSpPr>
        <p:spPr>
          <a:xfrm>
            <a:off x="6660232" y="1772816"/>
            <a:ext cx="2374766" cy="98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Исходящий грузопоток готовой продукции предприятия – 2000 т/месяц.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400 автомашин/месяц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16828" t="23265" r="35922" b="27595"/>
          <a:stretch>
            <a:fillRect/>
          </a:stretch>
        </p:blipFill>
        <p:spPr bwMode="auto">
          <a:xfrm>
            <a:off x="3131840" y="2706241"/>
            <a:ext cx="2736304" cy="1778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6E5BD94-D2B7-4D8E-AA66-3C8BEFEEE88E}"/>
              </a:ext>
            </a:extLst>
          </p:cNvPr>
          <p:cNvSpPr/>
          <p:nvPr/>
        </p:nvSpPr>
        <p:spPr>
          <a:xfrm>
            <a:off x="3419872" y="2132856"/>
            <a:ext cx="201622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ПРЕДПРИЯТИЕ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 descr="https://st29.stpulscen.ru/images/product/252/509/085_medium.jpg"/>
          <p:cNvPicPr>
            <a:picLocks noChangeAspect="1" noChangeArrowheads="1"/>
          </p:cNvPicPr>
          <p:nvPr/>
        </p:nvPicPr>
        <p:blipFill>
          <a:blip r:embed="rId7" cstate="print"/>
          <a:srcRect l="3780" t="18900" r="9281" b="13061"/>
          <a:stretch>
            <a:fillRect/>
          </a:stretch>
        </p:blipFill>
        <p:spPr bwMode="auto">
          <a:xfrm>
            <a:off x="323528" y="2828654"/>
            <a:ext cx="688965" cy="539190"/>
          </a:xfrm>
          <a:prstGeom prst="rect">
            <a:avLst/>
          </a:prstGeom>
          <a:noFill/>
        </p:spPr>
      </p:pic>
      <p:pic>
        <p:nvPicPr>
          <p:cNvPr id="16" name="Picture 6" descr="Пигментная паста – это высококонцентрированная суспензия"/>
          <p:cNvPicPr>
            <a:picLocks noChangeAspect="1" noChangeArrowheads="1"/>
          </p:cNvPicPr>
          <p:nvPr/>
        </p:nvPicPr>
        <p:blipFill>
          <a:blip r:embed="rId8" cstate="print"/>
          <a:srcRect t="14175" b="12589"/>
          <a:stretch>
            <a:fillRect/>
          </a:stretch>
        </p:blipFill>
        <p:spPr bwMode="auto">
          <a:xfrm>
            <a:off x="323528" y="5076771"/>
            <a:ext cx="644551" cy="472046"/>
          </a:xfrm>
          <a:prstGeom prst="rect">
            <a:avLst/>
          </a:prstGeom>
          <a:noFill/>
        </p:spPr>
      </p:pic>
      <p:pic>
        <p:nvPicPr>
          <p:cNvPr id="19" name="Picture 8" descr="https://st7.stpulscen.ru/images/product/343/097/176_big.jpg"/>
          <p:cNvPicPr>
            <a:picLocks noChangeAspect="1" noChangeArrowheads="1"/>
          </p:cNvPicPr>
          <p:nvPr/>
        </p:nvPicPr>
        <p:blipFill>
          <a:blip r:embed="rId9" cstate="print"/>
          <a:srcRect l="6480" t="11880" r="4961" b="9281"/>
          <a:stretch>
            <a:fillRect/>
          </a:stretch>
        </p:blipFill>
        <p:spPr bwMode="auto">
          <a:xfrm>
            <a:off x="323528" y="3620742"/>
            <a:ext cx="596462" cy="530997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0" name="Picture 2" descr="Гидроксид алюминия 5 кг, цена в Нижнем Новгороде от компании Холдинг  GRANISTON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11497" r="9156" b="16857"/>
          <a:stretch/>
        </p:blipFill>
        <p:spPr bwMode="auto">
          <a:xfrm>
            <a:off x="323528" y="4268814"/>
            <a:ext cx="716167" cy="60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 стрелкой 21"/>
          <p:cNvCxnSpPr/>
          <p:nvPr/>
        </p:nvCxnSpPr>
        <p:spPr>
          <a:xfrm>
            <a:off x="1043608" y="3260702"/>
            <a:ext cx="201622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899592" y="4052790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1043608" y="4196806"/>
            <a:ext cx="2304256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971600" y="4268814"/>
            <a:ext cx="2520280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36E5BD94-D2B7-4D8E-AA66-3C8BEFEEE88E}"/>
              </a:ext>
            </a:extLst>
          </p:cNvPr>
          <p:cNvSpPr/>
          <p:nvPr/>
        </p:nvSpPr>
        <p:spPr>
          <a:xfrm>
            <a:off x="179512" y="1285842"/>
            <a:ext cx="2016224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ПОСТАВЩИКИ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020272" y="2924944"/>
            <a:ext cx="1872208" cy="4320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Дистрибьютор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020272" y="3645024"/>
            <a:ext cx="1872208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Строительные компании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020272" y="4509120"/>
            <a:ext cx="1872208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Компания-ритейлер</a:t>
            </a:r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7020272" y="5373216"/>
            <a:ext cx="1872208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Крупные переработчики</a:t>
            </a:r>
          </a:p>
        </p:txBody>
      </p:sp>
      <p:cxnSp>
        <p:nvCxnSpPr>
          <p:cNvPr id="42" name="Прямая со стрелкой 41"/>
          <p:cNvCxnSpPr>
            <a:endCxn id="41" idx="1"/>
          </p:cNvCxnSpPr>
          <p:nvPr/>
        </p:nvCxnSpPr>
        <p:spPr>
          <a:xfrm>
            <a:off x="5076056" y="4365104"/>
            <a:ext cx="1944216" cy="129614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40" idx="1"/>
          </p:cNvCxnSpPr>
          <p:nvPr/>
        </p:nvCxnSpPr>
        <p:spPr>
          <a:xfrm>
            <a:off x="5148064" y="4293096"/>
            <a:ext cx="1872208" cy="50405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38" idx="1"/>
          </p:cNvCxnSpPr>
          <p:nvPr/>
        </p:nvCxnSpPr>
        <p:spPr>
          <a:xfrm flipV="1">
            <a:off x="5652120" y="3140968"/>
            <a:ext cx="1368152" cy="7920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endCxn id="39" idx="1"/>
          </p:cNvCxnSpPr>
          <p:nvPr/>
        </p:nvCxnSpPr>
        <p:spPr>
          <a:xfrm flipV="1">
            <a:off x="5652120" y="3933056"/>
            <a:ext cx="1368152" cy="14401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36E5BD94-D2B7-4D8E-AA66-3C8BEFEEE88E}"/>
              </a:ext>
            </a:extLst>
          </p:cNvPr>
          <p:cNvSpPr/>
          <p:nvPr/>
        </p:nvSpPr>
        <p:spPr>
          <a:xfrm>
            <a:off x="7092280" y="1340768"/>
            <a:ext cx="151216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ОТГРУЗКИ</a:t>
            </a:r>
            <a:endParaRPr lang="ru-RU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36E5BD94-D2B7-4D8E-AA66-3C8BEFEEE88E}"/>
              </a:ext>
            </a:extLst>
          </p:cNvPr>
          <p:cNvSpPr/>
          <p:nvPr/>
        </p:nvSpPr>
        <p:spPr>
          <a:xfrm rot="1070283">
            <a:off x="1509168" y="3267173"/>
            <a:ext cx="877355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Сырьё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36E5BD94-D2B7-4D8E-AA66-3C8BEFEEE88E}"/>
              </a:ext>
            </a:extLst>
          </p:cNvPr>
          <p:cNvSpPr/>
          <p:nvPr/>
        </p:nvSpPr>
        <p:spPr>
          <a:xfrm>
            <a:off x="1318381" y="3789040"/>
            <a:ext cx="877355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Сырьё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36E5BD94-D2B7-4D8E-AA66-3C8BEFEEE88E}"/>
              </a:ext>
            </a:extLst>
          </p:cNvPr>
          <p:cNvSpPr/>
          <p:nvPr/>
        </p:nvSpPr>
        <p:spPr>
          <a:xfrm rot="20283049">
            <a:off x="1578666" y="4593446"/>
            <a:ext cx="877355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Сырьё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36E5BD94-D2B7-4D8E-AA66-3C8BEFEEE88E}"/>
              </a:ext>
            </a:extLst>
          </p:cNvPr>
          <p:cNvSpPr/>
          <p:nvPr/>
        </p:nvSpPr>
        <p:spPr>
          <a:xfrm rot="20970342">
            <a:off x="1294746" y="4235987"/>
            <a:ext cx="877355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Сырьё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36E5BD94-D2B7-4D8E-AA66-3C8BEFEEE88E}"/>
              </a:ext>
            </a:extLst>
          </p:cNvPr>
          <p:cNvSpPr/>
          <p:nvPr/>
        </p:nvSpPr>
        <p:spPr>
          <a:xfrm rot="931588">
            <a:off x="5678767" y="4289252"/>
            <a:ext cx="877355" cy="32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36E5BD94-D2B7-4D8E-AA66-3C8BEFEEE88E}"/>
              </a:ext>
            </a:extLst>
          </p:cNvPr>
          <p:cNvSpPr/>
          <p:nvPr/>
        </p:nvSpPr>
        <p:spPr>
          <a:xfrm rot="19603327">
            <a:off x="5825132" y="3283067"/>
            <a:ext cx="877355" cy="32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36E5BD94-D2B7-4D8E-AA66-3C8BEFEEE88E}"/>
              </a:ext>
            </a:extLst>
          </p:cNvPr>
          <p:cNvSpPr/>
          <p:nvPr/>
        </p:nvSpPr>
        <p:spPr>
          <a:xfrm rot="21350074">
            <a:off x="5875159" y="3737098"/>
            <a:ext cx="877355" cy="32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36E5BD94-D2B7-4D8E-AA66-3C8BEFEEE88E}"/>
              </a:ext>
            </a:extLst>
          </p:cNvPr>
          <p:cNvSpPr/>
          <p:nvPr/>
        </p:nvSpPr>
        <p:spPr>
          <a:xfrm rot="2103303">
            <a:off x="5797293" y="4826293"/>
            <a:ext cx="877355" cy="32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864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B735603-A18F-4DF9-AC05-399C8AF26060}"/>
              </a:ext>
            </a:extLst>
          </p:cNvPr>
          <p:cNvSpPr/>
          <p:nvPr/>
        </p:nvSpPr>
        <p:spPr>
          <a:xfrm>
            <a:off x="6228186" y="3068960"/>
            <a:ext cx="2880320" cy="3741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059832" y="3068960"/>
            <a:ext cx="3096346" cy="3741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495" y="3068961"/>
            <a:ext cx="2952330" cy="3741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23528" y="184390"/>
            <a:ext cx="8568952" cy="652322"/>
          </a:xfrm>
        </p:spPr>
        <p:txBody>
          <a:bodyPr>
            <a:normAutofit/>
          </a:bodyPr>
          <a:lstStyle/>
          <a:p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ИНИЦИАТОР ПРОЕКТА</a:t>
            </a:r>
          </a:p>
        </p:txBody>
      </p:sp>
      <p:pic>
        <p:nvPicPr>
          <p:cNvPr id="1026" name="Picture 2" descr="C:\Users\Санек\Desktop\Фото Саша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74" y="977408"/>
            <a:ext cx="1584176" cy="2061942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3286150"/>
            <a:ext cx="3050976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ru-RU" sz="1400" b="1" i="1" u="sng" dirty="0"/>
              <a:t>Левицкий Александр Сергеевич</a:t>
            </a:r>
          </a:p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Опыт работы: </a:t>
            </a:r>
          </a:p>
          <a:p>
            <a:pPr marL="273050" indent="-273050">
              <a:spcBef>
                <a:spcPts val="580"/>
              </a:spcBef>
              <a:buSzPct val="85000"/>
              <a:buFont typeface="Arial" panose="020B0604020202020204" pitchFamily="34" charset="0"/>
              <a:buChar char="•"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start-ap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производства (цеха): «Ниссан» (Санкт-Петербург),</a:t>
            </a:r>
          </a:p>
          <a:p>
            <a:pPr marL="273050" indent="-273050">
              <a:spcBef>
                <a:spcPts val="580"/>
              </a:spcBef>
              <a:buSzPct val="85000"/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обучение в UK – GTC (Великобритания),</a:t>
            </a:r>
          </a:p>
          <a:p>
            <a:pPr marL="273050" indent="-273050">
              <a:spcBef>
                <a:spcPts val="580"/>
              </a:spcBef>
              <a:buSzPct val="85000"/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Армстронг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(Набережные Челны).</a:t>
            </a:r>
          </a:p>
          <a:p>
            <a:pPr marL="274320" indent="-274320" algn="ctr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Навыки: </a:t>
            </a:r>
          </a:p>
          <a:p>
            <a:pPr marL="274320" indent="-274320">
              <a:spcBef>
                <a:spcPts val="580"/>
              </a:spcBef>
              <a:buSzPct val="85000"/>
              <a:buFont typeface="Arial" panose="020B0604020202020204" pitchFamily="34" charset="0"/>
              <a:buChar char="•"/>
            </a:pPr>
            <a:r>
              <a:rPr lang="ru-RU" sz="1050" b="1" dirty="0"/>
              <a:t>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Планирование бюджета и расходов компании, проведения аудита на производстве.</a:t>
            </a:r>
          </a:p>
          <a:p>
            <a:pPr marL="274320" indent="-274320">
              <a:spcBef>
                <a:spcPts val="580"/>
              </a:spcBef>
              <a:buSzPct val="85000"/>
              <a:buFont typeface="Arial" panose="020B0604020202020204" pitchFamily="34" charset="0"/>
              <a:buChar char="•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Внедрение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Lean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на производстве.</a:t>
            </a:r>
          </a:p>
          <a:p>
            <a:pPr marL="274320" indent="-274320">
              <a:spcBef>
                <a:spcPts val="580"/>
              </a:spcBef>
              <a:buSzPct val="85000"/>
              <a:buFont typeface="Arial" panose="020B0604020202020204" pitchFamily="34" charset="0"/>
              <a:buChar char="•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 поддержание стандартов компании; оптимизация производственных процессов.</a:t>
            </a:r>
          </a:p>
          <a:p>
            <a:pPr marL="274320" indent="-274320">
              <a:spcBef>
                <a:spcPts val="580"/>
              </a:spcBef>
              <a:buSzPct val="85000"/>
              <a:buFont typeface="Arial" panose="020B0604020202020204" pitchFamily="34" charset="0"/>
              <a:buChar char="•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Подбор персонала.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1" y="3068960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ru-RU" b="1" i="1" dirty="0"/>
              <a:t>39 лет</a:t>
            </a:r>
            <a:endParaRPr lang="ru-RU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AD4893-5196-4E81-853F-B892B836566E}"/>
              </a:ext>
            </a:extLst>
          </p:cNvPr>
          <p:cNvSpPr/>
          <p:nvPr/>
        </p:nvSpPr>
        <p:spPr>
          <a:xfrm>
            <a:off x="2987824" y="3284984"/>
            <a:ext cx="314096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ru-RU" sz="1400" b="1" i="1" u="sng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Шевкопляс</a:t>
            </a:r>
            <a:r>
              <a:rPr lang="ru-RU" sz="1400" b="1" i="1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Александр Георгиевич</a:t>
            </a:r>
            <a:endParaRPr lang="ru-RU" sz="1400" b="1" i="1" u="sng" dirty="0"/>
          </a:p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Опыт работы: </a:t>
            </a:r>
          </a:p>
          <a:p>
            <a:pPr marL="274320" indent="-274320">
              <a:spcBef>
                <a:spcPts val="580"/>
              </a:spcBef>
              <a:buSzPct val="85000"/>
              <a:buFont typeface="Arial" panose="020B0604020202020204" pitchFamily="34" charset="0"/>
              <a:buChar char="•"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start-ap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производства (цеха): 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Терос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 (Санкт-Петербург),</a:t>
            </a:r>
          </a:p>
          <a:p>
            <a:pPr marL="274320" indent="-274320">
              <a:spcBef>
                <a:spcPts val="580"/>
              </a:spcBef>
              <a:buSzPct val="85000"/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«Фирма ВАМ» (Санкт-Петербург),</a:t>
            </a:r>
          </a:p>
          <a:p>
            <a:pPr marL="274320" indent="-274320">
              <a:spcBef>
                <a:spcPts val="580"/>
              </a:spcBef>
              <a:buSzPct val="85000"/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«ТСМ-супер» (Санкт-Петербург).</a:t>
            </a:r>
          </a:p>
          <a:p>
            <a:pPr marL="274320" indent="-274320" algn="ctr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ru-RU" sz="1200" b="1" dirty="0"/>
              <a:t>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Навыки: </a:t>
            </a:r>
          </a:p>
          <a:p>
            <a:pPr marL="274320" indent="-274320">
              <a:spcBef>
                <a:spcPts val="580"/>
              </a:spcBef>
              <a:buSzPct val="85000"/>
              <a:buFont typeface="Arial" panose="020B0604020202020204" pitchFamily="34" charset="0"/>
              <a:buChar char="•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Автор 6 изобретений для вспомогательного оборудования в области турбостроения, изобретения внедрены на «ЛМЗ».</a:t>
            </a:r>
          </a:p>
          <a:p>
            <a:pPr marL="274320" indent="-274320">
              <a:spcBef>
                <a:spcPts val="580"/>
              </a:spcBef>
              <a:buSzPct val="85000"/>
              <a:buFont typeface="Arial" panose="020B0604020202020204" pitchFamily="34" charset="0"/>
              <a:buChar char="•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Разработал ряд технологий производства специальных изделий из декоративных полимербетонов.</a:t>
            </a:r>
          </a:p>
          <a:p>
            <a:pPr marL="274320" indent="-274320">
              <a:spcBef>
                <a:spcPts val="580"/>
              </a:spcBef>
              <a:buSzPct val="85000"/>
              <a:buFont typeface="Arial" panose="020B0604020202020204" pitchFamily="34" charset="0"/>
              <a:buChar char="•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Провел обучение для пяти фирм из различных регионов.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126B639-16E7-475C-B899-06E854547176}"/>
              </a:ext>
            </a:extLst>
          </p:cNvPr>
          <p:cNvSpPr/>
          <p:nvPr/>
        </p:nvSpPr>
        <p:spPr>
          <a:xfrm>
            <a:off x="3869804" y="3068960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ru-RU" b="1" i="1" dirty="0"/>
              <a:t>64 года</a:t>
            </a:r>
            <a:endParaRPr lang="ru-RU" b="1" dirty="0"/>
          </a:p>
        </p:txBody>
      </p:sp>
      <p:pic>
        <p:nvPicPr>
          <p:cNvPr id="11" name="Рисунок 10" descr="D:\ДОКУМЕНТЫ\ДИСК Д с ноутбука 2016 01\РАБОЧИЙ СТОЛ_МД\энерготех\ШАГ\фото 2020\WhatsApp Images\фото 2020\20200813_193636.jpg">
            <a:extLst>
              <a:ext uri="{FF2B5EF4-FFF2-40B4-BE49-F238E27FC236}">
                <a16:creationId xmlns:a16="http://schemas.microsoft.com/office/drawing/2014/main" id="{FE856542-3DAB-487B-BC20-BE309602F47D}"/>
              </a:ext>
            </a:extLst>
          </p:cNvPr>
          <p:cNvPicPr/>
          <p:nvPr/>
        </p:nvPicPr>
        <p:blipFill rotWithShape="1">
          <a:blip r:embed="rId5" cstate="print"/>
          <a:srcRect l="32228" t="32606" r="40367" b="38981"/>
          <a:stretch/>
        </p:blipFill>
        <p:spPr bwMode="auto">
          <a:xfrm rot="5400000">
            <a:off x="2948750" y="1215100"/>
            <a:ext cx="2061942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Купить искусственный акриловый камень листовой (Corian с разводами)"/>
          <p:cNvPicPr/>
          <p:nvPr/>
        </p:nvPicPr>
        <p:blipFill rotWithShape="1">
          <a:blip r:embed="rId6" cstate="print"/>
          <a:srcRect r="89766" b="68432"/>
          <a:stretch/>
        </p:blipFill>
        <p:spPr bwMode="auto">
          <a:xfrm>
            <a:off x="7236296" y="336043"/>
            <a:ext cx="468312" cy="35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M-701 Hazel Flow | Купить столешницу из бежевого искусственного камня -  Vivaldi Stone"/>
          <p:cNvPicPr/>
          <p:nvPr/>
        </p:nvPicPr>
        <p:blipFill rotWithShape="1">
          <a:blip r:embed="rId7" cstate="print"/>
          <a:srcRect r="90550" b="68421"/>
          <a:stretch/>
        </p:blipFill>
        <p:spPr bwMode="auto">
          <a:xfrm>
            <a:off x="7813128" y="334972"/>
            <a:ext cx="468312" cy="36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Акрил BL-204 Seaway купить в Москве. Изделия и цена на натуральный камень  Акрил BL-204 Seaway, описание материала – Красный агат"/>
          <p:cNvPicPr/>
          <p:nvPr/>
        </p:nvPicPr>
        <p:blipFill rotWithShape="1">
          <a:blip r:embed="rId8" cstate="print"/>
          <a:srcRect r="90550" b="70176"/>
          <a:stretch/>
        </p:blipFill>
        <p:spPr bwMode="auto">
          <a:xfrm>
            <a:off x="8389192" y="332656"/>
            <a:ext cx="467544" cy="37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2C1E746-0D01-4478-97F3-F59721C59246}"/>
              </a:ext>
            </a:extLst>
          </p:cNvPr>
          <p:cNvSpPr/>
          <p:nvPr/>
        </p:nvSpPr>
        <p:spPr>
          <a:xfrm>
            <a:off x="7074396" y="3075721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ru-RU" b="1" i="1" dirty="0"/>
              <a:t>57 лет</a:t>
            </a:r>
            <a:endParaRPr lang="ru-RU" b="1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476E66D-2AB6-4790-8B63-DEE362E7885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6" y="999059"/>
            <a:ext cx="1584176" cy="206194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5CC48BF-377F-40E4-8137-9B6E37C46C1C}"/>
              </a:ext>
            </a:extLst>
          </p:cNvPr>
          <p:cNvSpPr/>
          <p:nvPr/>
        </p:nvSpPr>
        <p:spPr>
          <a:xfrm>
            <a:off x="6164628" y="3286150"/>
            <a:ext cx="295233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ru-RU" sz="1400" b="1" i="1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Груздев Алексей Юрьевич</a:t>
            </a:r>
            <a:r>
              <a:rPr lang="ru-RU" sz="1400" b="1" i="1" dirty="0"/>
              <a:t> </a:t>
            </a:r>
          </a:p>
          <a:p>
            <a:pPr marL="274320" lvl="0" indent="-274320"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Опыт работы: </a:t>
            </a:r>
          </a:p>
          <a:p>
            <a:pPr marL="274320" indent="-274320">
              <a:spcBef>
                <a:spcPts val="580"/>
              </a:spcBef>
              <a:buSzPct val="85000"/>
              <a:buFont typeface="Arial" panose="020B0604020202020204" pitchFamily="34" charset="0"/>
              <a:buChar char="•"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start-ap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собственного производства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снегоплавильных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установок: ООО «Горыныч»</a:t>
            </a:r>
          </a:p>
          <a:p>
            <a:pPr marL="274320" indent="-274320">
              <a:spcBef>
                <a:spcPts val="580"/>
              </a:spcBef>
              <a:buSzPct val="85000"/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вывод на российский рынок продукции немецких компаний: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DORMA GmbH + Co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KG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Comde-Derenda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GmbH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 algn="ctr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Навыки: </a:t>
            </a:r>
          </a:p>
          <a:p>
            <a:pPr marL="171450" indent="-171450">
              <a:spcBef>
                <a:spcPts val="580"/>
              </a:spcBef>
              <a:buSzPct val="850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маркетингом и продажами.</a:t>
            </a:r>
          </a:p>
          <a:p>
            <a:pPr marL="171450" indent="-171450">
              <a:spcBef>
                <a:spcPts val="580"/>
              </a:spcBef>
              <a:buSzPct val="850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финансами.</a:t>
            </a:r>
          </a:p>
          <a:p>
            <a:pPr marL="171450" indent="-171450">
              <a:spcBef>
                <a:spcPts val="580"/>
              </a:spcBef>
              <a:buSzPct val="850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Построение и управление производством уникального оборудования для плавления снега.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FA86E97-2A15-44FA-BAB3-130F7C131297}"/>
              </a:ext>
            </a:extLst>
          </p:cNvPr>
          <p:cNvSpPr/>
          <p:nvPr/>
        </p:nvSpPr>
        <p:spPr>
          <a:xfrm>
            <a:off x="4616946" y="639168"/>
            <a:ext cx="4527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Пример работ </a:t>
            </a:r>
            <a:r>
              <a:rPr lang="ru-RU" i="1" u="sng" dirty="0">
                <a:latin typeface="Arial" panose="020B0604020202020204" pitchFamily="34" charset="0"/>
                <a:cs typeface="Arial" panose="020B0604020202020204" pitchFamily="34" charset="0"/>
              </a:rPr>
              <a:t>(см. приложение № 2)</a:t>
            </a:r>
          </a:p>
        </p:txBody>
      </p:sp>
    </p:spTree>
    <p:extLst>
      <p:ext uri="{BB962C8B-B14F-4D97-AF65-F5344CB8AC3E}">
        <p14:creationId xmlns:p14="http://schemas.microsoft.com/office/powerpoint/2010/main" val="2409644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55488" y="0"/>
            <a:ext cx="8784976" cy="16921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искусственного листового камня</a:t>
            </a:r>
          </a:p>
        </p:txBody>
      </p:sp>
      <p:pic>
        <p:nvPicPr>
          <p:cNvPr id="5" name="Рисунок 4" descr="Купить искусственный акриловый камень листовой (Corian с разводами)"/>
          <p:cNvPicPr/>
          <p:nvPr/>
        </p:nvPicPr>
        <p:blipFill rotWithShape="1">
          <a:blip r:embed="rId3" cstate="print"/>
          <a:srcRect b="12528"/>
          <a:stretch/>
        </p:blipFill>
        <p:spPr bwMode="auto">
          <a:xfrm>
            <a:off x="4571999" y="3429000"/>
            <a:ext cx="4568465" cy="1196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Акрил BL-204 Seaway купить в Москве. Изделия и цена на натуральный камень  Акрил BL-204 Seaway, описание материала – Красный агат"/>
          <p:cNvPicPr/>
          <p:nvPr/>
        </p:nvPicPr>
        <p:blipFill rotWithShape="1">
          <a:blip r:embed="rId4" cstate="print"/>
          <a:srcRect b="10526"/>
          <a:stretch/>
        </p:blipFill>
        <p:spPr bwMode="auto">
          <a:xfrm>
            <a:off x="4572000" y="5669868"/>
            <a:ext cx="4572000" cy="118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M-701 Hazel Flow | Купить столешницу из бежевого искусственного камня -  Vivaldi Stone"/>
          <p:cNvPicPr/>
          <p:nvPr/>
        </p:nvPicPr>
        <p:blipFill rotWithShape="1">
          <a:blip r:embed="rId5" cstate="print"/>
          <a:srcRect b="13158"/>
          <a:stretch/>
        </p:blipFill>
        <p:spPr bwMode="auto">
          <a:xfrm>
            <a:off x="0" y="4571746"/>
            <a:ext cx="4571999" cy="118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4008" y="1476163"/>
            <a:ext cx="4680520" cy="18088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 ДЛЯ СВЯЗИ:</a:t>
            </a:r>
          </a:p>
          <a:p>
            <a:pPr marL="571500" indent="-571500">
              <a:buFont typeface="Arial" panose="020B0604020202020204" pitchFamily="34" charset="0"/>
              <a:buChar char="■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Левицкий Александр Сергеевич </a:t>
            </a:r>
          </a:p>
          <a:p>
            <a:pPr marL="571500" indent="-571500">
              <a:buFont typeface="Arial" panose="020B0604020202020204" pitchFamily="34" charset="0"/>
              <a:buChar char="■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+79112398483 </a:t>
            </a:r>
          </a:p>
          <a:p>
            <a:pPr marL="571500" indent="-571500">
              <a:buFont typeface="Arial" panose="020B0604020202020204" pitchFamily="34" charset="0"/>
              <a:buChar char="■"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alekslevizkii@mail.ru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08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1FD0892-7392-4A99-99CD-59D80765F6DC}"/>
              </a:ext>
            </a:extLst>
          </p:cNvPr>
          <p:cNvSpPr/>
          <p:nvPr/>
        </p:nvSpPr>
        <p:spPr>
          <a:xfrm>
            <a:off x="4644008" y="843383"/>
            <a:ext cx="4464496" cy="3020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496" y="836712"/>
            <a:ext cx="4536504" cy="30209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534" y="840146"/>
            <a:ext cx="4628474" cy="3020902"/>
          </a:xfrm>
        </p:spPr>
        <p:txBody>
          <a:bodyPr>
            <a:noAutofit/>
          </a:bodyPr>
          <a:lstStyle/>
          <a:p>
            <a:pPr lvl="0">
              <a:buClrTx/>
              <a:buFont typeface="Arial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Строительство, дизайн и отделка зданий и помещений </a:t>
            </a:r>
          </a:p>
          <a:p>
            <a:pPr lvl="0">
              <a:buClrTx/>
              <a:buFont typeface="Arial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Ремонт и реконструкция зданий</a:t>
            </a:r>
          </a:p>
          <a:p>
            <a:pPr lvl="0">
              <a:buClrTx/>
              <a:buFont typeface="Arial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санитарных зон больниц, поликлиник, детских учреждений</a:t>
            </a:r>
          </a:p>
          <a:p>
            <a:pPr lvl="0">
              <a:buClrTx/>
              <a:buFont typeface="Arial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Организация пожаробезопасных конструкций помещений</a:t>
            </a:r>
          </a:p>
          <a:p>
            <a:pPr lvl="0">
              <a:buClrTx/>
              <a:buFont typeface="Arial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Садово-парковое строительство и дизайн</a:t>
            </a:r>
          </a:p>
          <a:p>
            <a:pPr lvl="0">
              <a:buClrTx/>
              <a:buFont typeface="Arial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мебели</a:t>
            </a:r>
          </a:p>
          <a:p>
            <a:pPr lvl="0">
              <a:buClrTx/>
              <a:buFont typeface="Arial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Продажа материалов и комплектующих для изготовления мебели</a:t>
            </a:r>
          </a:p>
          <a:p>
            <a:pPr lvl="0">
              <a:buClrTx/>
              <a:buFont typeface="Arial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Продажа  стройматериалов и комплектующих</a:t>
            </a:r>
          </a:p>
          <a:p>
            <a:pPr lvl="0">
              <a:buClrTx/>
              <a:buFont typeface="Arial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Дизайн интерьеров</a:t>
            </a:r>
          </a:p>
          <a:p>
            <a:pPr lvl="0">
              <a:buClrTx/>
              <a:buFont typeface="Arial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сантехники </a:t>
            </a:r>
          </a:p>
        </p:txBody>
      </p:sp>
      <p:pic>
        <p:nvPicPr>
          <p:cNvPr id="6" name="Рисунок 5" descr="F:\ДОКУМЕНТЫ\ДИСК Д с ноутбука 2016 01\Фото каталог\для стоек\IMG_2442_ярче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05064"/>
            <a:ext cx="3024336" cy="244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Купить искусственный акриловый камень листовой (Corian с разводами)"/>
          <p:cNvPicPr/>
          <p:nvPr/>
        </p:nvPicPr>
        <p:blipFill rotWithShape="1">
          <a:blip r:embed="rId4" cstate="print"/>
          <a:srcRect r="89766" b="68432"/>
          <a:stretch/>
        </p:blipFill>
        <p:spPr bwMode="auto">
          <a:xfrm>
            <a:off x="7236296" y="336043"/>
            <a:ext cx="468312" cy="35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M-701 Hazel Flow | Купить столешницу из бежевого искусственного камня -  Vivaldi Stone"/>
          <p:cNvPicPr/>
          <p:nvPr/>
        </p:nvPicPr>
        <p:blipFill rotWithShape="1">
          <a:blip r:embed="rId5" cstate="print"/>
          <a:srcRect r="90550" b="68421"/>
          <a:stretch/>
        </p:blipFill>
        <p:spPr bwMode="auto">
          <a:xfrm>
            <a:off x="7813128" y="334972"/>
            <a:ext cx="468312" cy="36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Акрил BL-204 Seaway купить в Москве. Изделия и цена на натуральный камень  Акрил BL-204 Seaway, описание материала – Красный агат"/>
          <p:cNvPicPr/>
          <p:nvPr/>
        </p:nvPicPr>
        <p:blipFill rotWithShape="1">
          <a:blip r:embed="rId6" cstate="print"/>
          <a:srcRect r="90550" b="70176"/>
          <a:stretch/>
        </p:blipFill>
        <p:spPr bwMode="auto">
          <a:xfrm>
            <a:off x="8389192" y="332656"/>
            <a:ext cx="467544" cy="37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23528" y="116632"/>
            <a:ext cx="8568952" cy="65232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ОБЛАСТЬ ПРИМЕНЕНИЯ ПРОДУКЦИИ</a:t>
            </a: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8E9AA777-CEE4-4C4F-AAC1-0F44742E5C0D}"/>
              </a:ext>
            </a:extLst>
          </p:cNvPr>
          <p:cNvSpPr txBox="1">
            <a:spLocks/>
          </p:cNvSpPr>
          <p:nvPr/>
        </p:nvSpPr>
        <p:spPr>
          <a:xfrm>
            <a:off x="4644008" y="1128177"/>
            <a:ext cx="4556466" cy="3020903"/>
          </a:xfrm>
          <a:prstGeom prst="rect">
            <a:avLst/>
          </a:prstGeom>
          <a:ln w="0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ClrTx/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частном секторе конечные потребители – люди, составляющие экономический «средний класс». В секторе коммерции – владельцы гостиниц, бизнес-центров, апарт-отелей, спортивных 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спа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комплексов.</a:t>
            </a:r>
          </a:p>
          <a:p>
            <a:pPr marL="0" indent="0">
              <a:lnSpc>
                <a:spcPct val="80000"/>
              </a:lnSpc>
              <a:buClrTx/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Искусственный камень ценят как его переработчики, так и конечные потребители: первые за невысокую цену и простоту обработки, вторые - за  привлекательные потребительские свойства этого материала. </a:t>
            </a:r>
          </a:p>
          <a:p>
            <a:pPr marL="0" indent="0">
              <a:lnSpc>
                <a:spcPct val="80000"/>
              </a:lnSpc>
              <a:buClrTx/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Сфера использования искусственного камня охватывает жилые помещения и общественные здания.</a:t>
            </a:r>
          </a:p>
          <a:p>
            <a:pPr marL="0" indent="0">
              <a:lnSpc>
                <a:spcPct val="80000"/>
              </a:lnSpc>
              <a:buClrTx/>
              <a:buNone/>
            </a:pP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Все более высокие требования потребителя к мебели и строительным материалам, увеличение сфер потребления светящейся продукции говорят о том, что спрос на этот материал в ближайшие годы будет только расти.  </a:t>
            </a:r>
          </a:p>
        </p:txBody>
      </p:sp>
      <p:pic>
        <p:nvPicPr>
          <p:cNvPr id="13" name="Рисунок 12" descr="F:\ДОКУМЕНТЫ\ДИСК Д с ноутбука 2016 01\Фото каталог\для стоек\IMG_2444_ярче.jpg">
            <a:extLst>
              <a:ext uri="{FF2B5EF4-FFF2-40B4-BE49-F238E27FC236}">
                <a16:creationId xmlns:a16="http://schemas.microsoft.com/office/drawing/2014/main" id="{92244E50-8268-464C-9DA6-B518001AA6EB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005065"/>
            <a:ext cx="2682428" cy="2434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F:\ДОКУМЕНТЫ\ДИСК Д с ноутбука 2016 01\Фото каталог\для ванной\___20120216_1925888316.jpg">
            <a:extLst>
              <a:ext uri="{FF2B5EF4-FFF2-40B4-BE49-F238E27FC236}">
                <a16:creationId xmlns:a16="http://schemas.microsoft.com/office/drawing/2014/main" id="{AC168E9A-0375-498B-9B86-46DB0383C901}"/>
              </a:ext>
            </a:extLst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896" y="4005065"/>
            <a:ext cx="3134952" cy="244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16E432D-CBDD-40F1-A779-10B2E13472D1}"/>
              </a:ext>
            </a:extLst>
          </p:cNvPr>
          <p:cNvSpPr/>
          <p:nvPr/>
        </p:nvSpPr>
        <p:spPr>
          <a:xfrm>
            <a:off x="323528" y="6414962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Описание материала </a:t>
            </a:r>
            <a:r>
              <a:rPr lang="ru-RU" i="1" u="sng" dirty="0">
                <a:latin typeface="Arial" panose="020B0604020202020204" pitchFamily="34" charset="0"/>
                <a:cs typeface="Arial" panose="020B0604020202020204" pitchFamily="34" charset="0"/>
              </a:rPr>
              <a:t>(см. приложение № 1)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1FD0892-7392-4A99-99CD-59D80765F6DC}"/>
              </a:ext>
            </a:extLst>
          </p:cNvPr>
          <p:cNvSpPr/>
          <p:nvPr/>
        </p:nvSpPr>
        <p:spPr>
          <a:xfrm>
            <a:off x="35496" y="4509120"/>
            <a:ext cx="4608512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1FD0892-7392-4A99-99CD-59D80765F6DC}"/>
              </a:ext>
            </a:extLst>
          </p:cNvPr>
          <p:cNvSpPr/>
          <p:nvPr/>
        </p:nvSpPr>
        <p:spPr>
          <a:xfrm>
            <a:off x="4716016" y="764704"/>
            <a:ext cx="4392488" cy="51845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496" y="764704"/>
            <a:ext cx="4608512" cy="36724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764704"/>
            <a:ext cx="4572000" cy="3600400"/>
          </a:xfrm>
        </p:spPr>
        <p:txBody>
          <a:bodyPr>
            <a:noAutofit/>
          </a:bodyPr>
          <a:lstStyle/>
          <a:p>
            <a:pPr lvl="0">
              <a:buClrTx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Физические:</a:t>
            </a:r>
          </a:p>
          <a:p>
            <a:pPr lvl="0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Термостоек, устойчив к перепадам температуры и к</a:t>
            </a:r>
          </a:p>
          <a:p>
            <a:pPr lvl="0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погодным условиям (от –60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до +60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Морозостойкость  – 1000 циклов (к примеру, у кирпича – 25).</a:t>
            </a:r>
          </a:p>
          <a:p>
            <a:pPr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Стойкость к агрессивным внешним воздействиям (к</a:t>
            </a:r>
          </a:p>
          <a:p>
            <a:pPr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ультрафиолетовым лучам, воде, химическим веществам,</a:t>
            </a:r>
          </a:p>
          <a:p>
            <a:pPr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например, к слабым щелочам и кислотам).</a:t>
            </a:r>
          </a:p>
          <a:p>
            <a:pPr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 впитывает пятна от соков. Окрашенных жидкостей.</a:t>
            </a:r>
          </a:p>
          <a:p>
            <a:pPr lvl="0">
              <a:buNone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Ремонтопригодный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- царапины и сколы легко устраняются.</a:t>
            </a:r>
          </a:p>
          <a:p>
            <a:pPr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Технологичный - легок в обработке и удобен в изготовлении</a:t>
            </a:r>
          </a:p>
          <a:p>
            <a:pPr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изделий сложной формы; соединение частей изделия</a:t>
            </a:r>
          </a:p>
          <a:p>
            <a:pPr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бесшовное и невидимое.</a:t>
            </a:r>
          </a:p>
          <a:p>
            <a:pPr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Выдерживает большие нагрузки, не расслаивается, не гниёт,</a:t>
            </a:r>
          </a:p>
          <a:p>
            <a:pPr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 желтеет.</a:t>
            </a:r>
          </a:p>
          <a:p>
            <a:pPr lvl="0"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 descr="Купить искусственный акриловый камень листовой (Corian с разводами)"/>
          <p:cNvPicPr/>
          <p:nvPr/>
        </p:nvPicPr>
        <p:blipFill rotWithShape="1">
          <a:blip r:embed="rId3" cstate="print"/>
          <a:srcRect r="89766" b="68432"/>
          <a:stretch/>
        </p:blipFill>
        <p:spPr bwMode="auto">
          <a:xfrm>
            <a:off x="7236296" y="336043"/>
            <a:ext cx="468312" cy="35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M-701 Hazel Flow | Купить столешницу из бежевого искусственного камня -  Vivaldi Stone"/>
          <p:cNvPicPr/>
          <p:nvPr/>
        </p:nvPicPr>
        <p:blipFill rotWithShape="1">
          <a:blip r:embed="rId4" cstate="print"/>
          <a:srcRect r="90550" b="68421"/>
          <a:stretch/>
        </p:blipFill>
        <p:spPr bwMode="auto">
          <a:xfrm>
            <a:off x="7813128" y="334972"/>
            <a:ext cx="468312" cy="36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Акрил BL-204 Seaway купить в Москве. Изделия и цена на натуральный камень  Акрил BL-204 Seaway, описание материала – Красный агат"/>
          <p:cNvPicPr/>
          <p:nvPr/>
        </p:nvPicPr>
        <p:blipFill rotWithShape="1">
          <a:blip r:embed="rId5" cstate="print"/>
          <a:srcRect r="90550" b="70176"/>
          <a:stretch/>
        </p:blipFill>
        <p:spPr bwMode="auto">
          <a:xfrm>
            <a:off x="8389192" y="332656"/>
            <a:ext cx="467544" cy="37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23528" y="116632"/>
            <a:ext cx="8568952" cy="652322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СВОЙСТВА</a:t>
            </a:r>
            <a:r>
              <a:rPr kumimoji="0" lang="ru-RU" sz="25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ПРОДУКТА</a:t>
            </a:r>
          </a:p>
        </p:txBody>
      </p:sp>
      <p:sp>
        <p:nvSpPr>
          <p:cNvPr id="12" name="Содержимое 2">
            <a:extLst>
              <a:ext uri="{FF2B5EF4-FFF2-40B4-BE49-F238E27FC236}">
                <a16:creationId xmlns:a16="http://schemas.microsoft.com/office/drawing/2014/main" id="{8E9AA777-CEE4-4C4F-AAC1-0F44742E5C0D}"/>
              </a:ext>
            </a:extLst>
          </p:cNvPr>
          <p:cNvSpPr txBox="1">
            <a:spLocks/>
          </p:cNvSpPr>
          <p:nvPr/>
        </p:nvSpPr>
        <p:spPr>
          <a:xfrm>
            <a:off x="0" y="4509120"/>
            <a:ext cx="4644008" cy="2088232"/>
          </a:xfrm>
          <a:prstGeom prst="rect">
            <a:avLst/>
          </a:prstGeom>
          <a:ln w="0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Химические:</a:t>
            </a:r>
          </a:p>
          <a:p>
            <a:pPr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Литьевой искусственный камень на основе полиэфирных и</a:t>
            </a:r>
          </a:p>
          <a:p>
            <a:pPr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акриловых смол теплый, как дерево. </a:t>
            </a:r>
          </a:p>
          <a:p>
            <a:pPr lvl="0">
              <a:buNone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Пожаробезопасный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-  материал при нагревании выделяет</a:t>
            </a:r>
          </a:p>
          <a:p>
            <a:pPr lvl="0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воду.</a:t>
            </a:r>
          </a:p>
          <a:p>
            <a:pPr lvl="0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Не выделяет на поверхность и в атмосферу вредные</a:t>
            </a:r>
          </a:p>
          <a:p>
            <a:pPr lvl="0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вещества.</a:t>
            </a:r>
          </a:p>
          <a:p>
            <a:pPr lvl="0">
              <a:buNone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Гипоаллергенный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и антибактериальный материал.</a:t>
            </a:r>
          </a:p>
          <a:p>
            <a:pPr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одержимое 2">
            <a:extLst>
              <a:ext uri="{FF2B5EF4-FFF2-40B4-BE49-F238E27FC236}">
                <a16:creationId xmlns:a16="http://schemas.microsoft.com/office/drawing/2014/main" id="{8E9AA777-CEE4-4C4F-AAC1-0F44742E5C0D}"/>
              </a:ext>
            </a:extLst>
          </p:cNvPr>
          <p:cNvSpPr txBox="1">
            <a:spLocks/>
          </p:cNvSpPr>
          <p:nvPr/>
        </p:nvSpPr>
        <p:spPr>
          <a:xfrm>
            <a:off x="4716016" y="764704"/>
            <a:ext cx="4248472" cy="4968552"/>
          </a:xfrm>
          <a:prstGeom prst="rect">
            <a:avLst/>
          </a:prstGeom>
          <a:ln w="0">
            <a:noFill/>
          </a:ln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Практичный и гигиеничный:</a:t>
            </a:r>
          </a:p>
          <a:p>
            <a:pPr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Сравните свои ощущения от контакта со стеклянным</a:t>
            </a:r>
          </a:p>
          <a:p>
            <a:pPr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столом, столом из натурального камня, с алюминиевым</a:t>
            </a:r>
          </a:p>
          <a:p>
            <a:pPr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ободком столешницы в купе поезда и комфорт от</a:t>
            </a:r>
          </a:p>
          <a:p>
            <a:pPr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контакта с деревянной столешницей.</a:t>
            </a:r>
          </a:p>
          <a:p>
            <a:pPr lvl="0">
              <a:buClrTx/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Материал долговечный и атмосферостойкий. </a:t>
            </a:r>
          </a:p>
          <a:p>
            <a:pPr lvl="0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Материал пригоден для круглогодичного использования</a:t>
            </a:r>
          </a:p>
          <a:p>
            <a:pPr lvl="0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открытом воздухе.</a:t>
            </a:r>
          </a:p>
          <a:p>
            <a:pPr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Кратковременно устойчив и к более высоким</a:t>
            </a:r>
          </a:p>
          <a:p>
            <a:pPr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температурам, к примеру, поставленная на столешницу</a:t>
            </a:r>
          </a:p>
          <a:p>
            <a:pPr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 этого материала горячая сковорода не испортит его.</a:t>
            </a:r>
          </a:p>
          <a:p>
            <a:pPr lvl="0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Материал не поглощает жидкости и легко очищается от</a:t>
            </a:r>
          </a:p>
          <a:p>
            <a:pPr lvl="0"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загрязнений.</a:t>
            </a:r>
          </a:p>
          <a:p>
            <a:pPr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Пригоден для изготовления бесшовных конструкций.</a:t>
            </a:r>
          </a:p>
          <a:p>
            <a:pPr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Устойчив к истиранию.</a:t>
            </a:r>
          </a:p>
          <a:p>
            <a:pPr lvl="0">
              <a:buClrTx/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Красочный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широкая палитра цветовой гаммы.</a:t>
            </a:r>
          </a:p>
          <a:p>
            <a:pPr lvl="0">
              <a:buClrTx/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Дизайнерский - большие возможности для различных</a:t>
            </a:r>
          </a:p>
          <a:p>
            <a:pPr lvl="0">
              <a:buClrTx/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решений по цветовой гамме, текстуре и</a:t>
            </a:r>
          </a:p>
          <a:p>
            <a:pPr lvl="0">
              <a:buClrTx/>
              <a:buNone/>
            </a:pP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светопрозрачности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8312" y="1008598"/>
            <a:ext cx="8675687" cy="21386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349448" y="392588"/>
            <a:ext cx="8219256" cy="468763"/>
          </a:xfrm>
          <a:prstGeom prst="rect">
            <a:avLst/>
          </a:prstGeom>
        </p:spPr>
        <p:txBody>
          <a:bodyPr bIns="91440" anchor="b" anchorCtr="0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ПРОИЗВОДСТВЕННАЯ ПЛОЩАДКА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8312" y="1080606"/>
            <a:ext cx="8675687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ФУНКЦИОНАЛЬНОЕ НАЗНАЧЕНИЕ 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ЛИСТОВОГО ИСКУССТВЕННОГО КАМНЯ.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Первый в России завод с автоматизированной линией по изготовлению искусственного камня (мрамора). Проект производства листового искусственного камня планируется реализовать в Ленинградской области в 2023 году.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Производство предполагается разместить: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Завод общей площадью 6 000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(строительство собственных производственных площадей);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Складское помещение площадью 2 000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2 формовочных цеха площадью 800 и 700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Лаборатория площадью 500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Цех обработки площадью 1 500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Склад для готовой продукции площадью 500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Купить искусственный акриловый камень листовой (Corian с разводами)"/>
          <p:cNvPicPr/>
          <p:nvPr/>
        </p:nvPicPr>
        <p:blipFill rotWithShape="1">
          <a:blip r:embed="rId3" cstate="print"/>
          <a:srcRect r="89766" b="68432"/>
          <a:stretch/>
        </p:blipFill>
        <p:spPr bwMode="auto">
          <a:xfrm>
            <a:off x="7523560" y="404813"/>
            <a:ext cx="468312" cy="35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M-701 Hazel Flow | Купить столешницу из бежевого искусственного камня -  Vivaldi Stone"/>
          <p:cNvPicPr/>
          <p:nvPr/>
        </p:nvPicPr>
        <p:blipFill rotWithShape="1">
          <a:blip r:embed="rId4" cstate="print"/>
          <a:srcRect r="90550" b="68421"/>
          <a:stretch/>
        </p:blipFill>
        <p:spPr bwMode="auto">
          <a:xfrm>
            <a:off x="8100392" y="403742"/>
            <a:ext cx="468312" cy="36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Акрил BL-204 Seaway купить в Москве. Изделия и цена на натуральный камень  Акрил BL-204 Seaway, описание материала – Красный агат"/>
          <p:cNvPicPr/>
          <p:nvPr/>
        </p:nvPicPr>
        <p:blipFill rotWithShape="1">
          <a:blip r:embed="rId5" cstate="print"/>
          <a:srcRect r="90550" b="70176"/>
          <a:stretch/>
        </p:blipFill>
        <p:spPr bwMode="auto">
          <a:xfrm>
            <a:off x="8676456" y="401426"/>
            <a:ext cx="467544" cy="37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09483" y="3270012"/>
            <a:ext cx="538128" cy="50942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2622" y="3280825"/>
            <a:ext cx="2664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Производственный корпус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87915" y="3277463"/>
            <a:ext cx="24682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Административно-бытовой корпус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20681" y="3277463"/>
            <a:ext cx="9278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Котельная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4" y="3270012"/>
            <a:ext cx="425642" cy="4256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585" y="3212976"/>
            <a:ext cx="555885" cy="5558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48997" y="5445225"/>
            <a:ext cx="27620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Общая площадь – 6 000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Высота потолков – 9 м 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Въездные ворота высотой 4 м – 6 шт. 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Кран-балка грузоподъемностью 5 тонн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2-х этажные помещения для администрации и персонала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11015" y="5445225"/>
            <a:ext cx="26831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Общая площадь – 600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кв.м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2-х этажное здание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1-й этаж – помещения для персонала, технические помещения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2-й этаж – офисные помещения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Наличие собственной столовой на 50 человек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18657" y="5445224"/>
            <a:ext cx="2630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Автоматизированная водогрейная газовая котельная тепловой мощностью 800 кВт, площадь котельной – 30 кв.м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Основной вид топлива – газ, резервный – дизель 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9" cstate="print"/>
          <a:srcRect t="15892" b="9713"/>
          <a:stretch/>
        </p:blipFill>
        <p:spPr bwMode="auto">
          <a:xfrm>
            <a:off x="423187" y="3821384"/>
            <a:ext cx="2663825" cy="1485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10" cstate="print"/>
          <a:srcRect t="5271" b="22773"/>
          <a:stretch/>
        </p:blipFill>
        <p:spPr bwMode="auto">
          <a:xfrm>
            <a:off x="3189523" y="3817441"/>
            <a:ext cx="2764953" cy="148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11" cstate="print"/>
          <a:srcRect t="5693" b="9842"/>
          <a:stretch/>
        </p:blipFill>
        <p:spPr bwMode="auto">
          <a:xfrm>
            <a:off x="6052097" y="3789040"/>
            <a:ext cx="2639230" cy="1517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2879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Санек\Downloads\схема+.jpg"/>
          <p:cNvPicPr>
            <a:picLocks noChangeAspect="1" noChangeArrowheads="1"/>
          </p:cNvPicPr>
          <p:nvPr/>
        </p:nvPicPr>
        <p:blipFill rotWithShape="1">
          <a:blip r:embed="rId3" cstate="print"/>
          <a:srcRect l="2200" t="5449" r="3317" b="5704"/>
          <a:stretch/>
        </p:blipFill>
        <p:spPr bwMode="auto">
          <a:xfrm>
            <a:off x="4711830" y="1207886"/>
            <a:ext cx="4386958" cy="290577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349448" y="392588"/>
            <a:ext cx="8219256" cy="468763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ПРОИЗВОДСТВА</a:t>
            </a:r>
          </a:p>
        </p:txBody>
      </p:sp>
      <p:pic>
        <p:nvPicPr>
          <p:cNvPr id="14" name="Рисунок 13" descr="Купить искусственный акриловый камень листовой (Corian с разводами)"/>
          <p:cNvPicPr/>
          <p:nvPr/>
        </p:nvPicPr>
        <p:blipFill rotWithShape="1">
          <a:blip r:embed="rId4" cstate="print"/>
          <a:srcRect r="89766" b="68432"/>
          <a:stretch/>
        </p:blipFill>
        <p:spPr bwMode="auto">
          <a:xfrm>
            <a:off x="7523560" y="404813"/>
            <a:ext cx="468312" cy="35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M-701 Hazel Flow | Купить столешницу из бежевого искусственного камня -  Vivaldi Stone"/>
          <p:cNvPicPr/>
          <p:nvPr/>
        </p:nvPicPr>
        <p:blipFill rotWithShape="1">
          <a:blip r:embed="rId5" cstate="print"/>
          <a:srcRect r="90550" b="68421"/>
          <a:stretch/>
        </p:blipFill>
        <p:spPr bwMode="auto">
          <a:xfrm>
            <a:off x="8100392" y="403742"/>
            <a:ext cx="468312" cy="36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Акрил BL-204 Seaway купить в Москве. Изделия и цена на натуральный камень  Акрил BL-204 Seaway, описание материала – Красный агат"/>
          <p:cNvPicPr/>
          <p:nvPr/>
        </p:nvPicPr>
        <p:blipFill rotWithShape="1">
          <a:blip r:embed="rId6" cstate="print"/>
          <a:srcRect r="90550" b="70176"/>
          <a:stretch/>
        </p:blipFill>
        <p:spPr bwMode="auto">
          <a:xfrm>
            <a:off x="8676456" y="401426"/>
            <a:ext cx="467544" cy="37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6444208" y="6597352"/>
            <a:ext cx="2332392" cy="2489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698327" y="1178871"/>
            <a:ext cx="1720432" cy="981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2" descr="C:\Users\Санек\Downloads\cheme 2-02.jpg">
            <a:extLst>
              <a:ext uri="{FF2B5EF4-FFF2-40B4-BE49-F238E27FC236}">
                <a16:creationId xmlns:a16="http://schemas.microsoft.com/office/drawing/2014/main" id="{C7A3BB77-4540-4A56-A4E8-5CCE65789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2203" t="27436" r="4204" b="17911"/>
          <a:stretch/>
        </p:blipFill>
        <p:spPr bwMode="auto">
          <a:xfrm>
            <a:off x="6896" y="1476339"/>
            <a:ext cx="4649538" cy="187369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" name="Таблица 26">
            <a:extLst>
              <a:ext uri="{FF2B5EF4-FFF2-40B4-BE49-F238E27FC236}">
                <a16:creationId xmlns:a16="http://schemas.microsoft.com/office/drawing/2014/main" id="{0B83FDED-1E02-4776-BA02-4EBE1B2517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7544" y="4079520"/>
          <a:ext cx="3524971" cy="2194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7">
                  <a:extLst>
                    <a:ext uri="{9D8B030D-6E8A-4147-A177-3AD203B41FA5}">
                      <a16:colId xmlns:a16="http://schemas.microsoft.com/office/drawing/2014/main" val="421109598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349383702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06866862"/>
                    </a:ext>
                  </a:extLst>
                </a:gridCol>
              </a:tblGrid>
              <a:tr h="156407"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166395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Участок ручного формования (20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515998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Вакуумный миксер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069556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Машина центробежного литья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222671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Камера тепловой обработки (20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688638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</a:t>
                      </a:r>
                      <a:r>
                        <a:rPr lang="ru-RU" sz="7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тепловой обработки плоских изделий</a:t>
                      </a:r>
                      <a:endParaRPr lang="ru-RU" sz="7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21008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Камера раскроя и опиловки (20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234738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Камера шлифования и полировки (20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57096"/>
                  </a:ext>
                </a:extLst>
              </a:tr>
              <a:tr h="229166"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Склад исходных материалов для матриц (20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79474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Вибростол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76599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Стол для изготовления матриц (1,2 * 4 м)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102297"/>
                  </a:ext>
                </a:extLst>
              </a:tr>
              <a:tr h="156407"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Склад готовых матриц (20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кв.м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922582"/>
                  </a:ext>
                </a:extLst>
              </a:tr>
            </a:tbl>
          </a:graphicData>
        </a:graphic>
      </p:graphicFrame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DEBE11E1-1FFC-405D-9C4A-0DFB8F9DFC42}"/>
              </a:ext>
            </a:extLst>
          </p:cNvPr>
          <p:cNvCxnSpPr>
            <a:cxnSpLocks/>
          </p:cNvCxnSpPr>
          <p:nvPr/>
        </p:nvCxnSpPr>
        <p:spPr>
          <a:xfrm>
            <a:off x="4644008" y="1403125"/>
            <a:ext cx="251475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CFC2A77-E4B5-4EE7-94A0-C65D7B2252D7}"/>
              </a:ext>
            </a:extLst>
          </p:cNvPr>
          <p:cNvSpPr/>
          <p:nvPr/>
        </p:nvSpPr>
        <p:spPr>
          <a:xfrm>
            <a:off x="24501" y="951111"/>
            <a:ext cx="40434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СХЕМА № 1: УЧАСТОК ИЗГОТОВЛЕНИЯ МАТРИЦ И ЭКСПЕРЕМЕНТАЛЬНЫХ ИЗДЕЛИЙ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59076" y="938202"/>
            <a:ext cx="4501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СХЕМА № 2: ТЕХНОЛОГИЧЕСКИЙ ЦИКЛ ПРОИЗВОДСТВА ЛИСТОВОГО ИСКУССТВЕННОГО КАМНЯ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26663" y="3779388"/>
            <a:ext cx="1834404" cy="347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Таблица 20">
            <a:extLst>
              <a:ext uri="{FF2B5EF4-FFF2-40B4-BE49-F238E27FC236}">
                <a16:creationId xmlns:a16="http://schemas.microsoft.com/office/drawing/2014/main" id="{0B83FDED-1E02-4776-BA02-4EBE1B2517B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88834" y="4079520"/>
          <a:ext cx="4159879" cy="279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52">
                  <a:extLst>
                    <a:ext uri="{9D8B030D-6E8A-4147-A177-3AD203B41FA5}">
                      <a16:colId xmlns:a16="http://schemas.microsoft.com/office/drawing/2014/main" val="421109598"/>
                    </a:ext>
                  </a:extLst>
                </a:gridCol>
                <a:gridCol w="3334714">
                  <a:extLst>
                    <a:ext uri="{9D8B030D-6E8A-4147-A177-3AD203B41FA5}">
                      <a16:colId xmlns:a16="http://schemas.microsoft.com/office/drawing/2014/main" val="3493837026"/>
                    </a:ext>
                  </a:extLst>
                </a:gridCol>
                <a:gridCol w="576313">
                  <a:extLst>
                    <a:ext uri="{9D8B030D-6E8A-4147-A177-3AD203B41FA5}">
                      <a16:colId xmlns:a16="http://schemas.microsoft.com/office/drawing/2014/main" val="306866862"/>
                    </a:ext>
                  </a:extLst>
                </a:gridCol>
              </a:tblGrid>
              <a:tr h="155278"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166395"/>
                  </a:ext>
                </a:extLst>
              </a:tr>
              <a:tr h="155278"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Шнековый питатель и </a:t>
                      </a:r>
                      <a:r>
                        <a:rPr lang="ru-RU" sz="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растариватель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биг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-бегов с наполнителем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515998"/>
                  </a:ext>
                </a:extLst>
              </a:tr>
              <a:tr h="155278"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Еврокуб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 смолой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069556"/>
                  </a:ext>
                </a:extLst>
              </a:tr>
              <a:tr h="155278"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Автоматический смеситель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222671"/>
                  </a:ext>
                </a:extLst>
              </a:tr>
              <a:tr h="155278"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Литьевая матрица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9688638"/>
                  </a:ext>
                </a:extLst>
              </a:tr>
              <a:tr h="155278"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Формовочный конвейер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21008"/>
                  </a:ext>
                </a:extLst>
              </a:tr>
              <a:tr h="155278"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Стеллаж отвердения полимербетона в матрице с автоматическими подъемниками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234738"/>
                  </a:ext>
                </a:extLst>
              </a:tr>
              <a:tr h="155278"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Камера</a:t>
                      </a:r>
                      <a:r>
                        <a:rPr lang="ru-RU" sz="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тепловой обработки отливок с автоматическими подъемниками</a:t>
                      </a:r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157096"/>
                  </a:ext>
                </a:extLst>
              </a:tr>
              <a:tr h="155278"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Отливки плит полимербетона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79474"/>
                  </a:ext>
                </a:extLst>
              </a:tr>
              <a:tr h="155278"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Станок №1 для обрезки двух кромок плиты по длинной стороне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5576599"/>
                  </a:ext>
                </a:extLst>
              </a:tr>
              <a:tr h="155278"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Станок №2 для обрезки двух кромок плиты по короткой стороне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102297"/>
                  </a:ext>
                </a:extLst>
              </a:tr>
              <a:tr h="155278"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Калиброванный </a:t>
                      </a:r>
                      <a:r>
                        <a:rPr lang="ru-RU" sz="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шлифовальныйй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станок №1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922582"/>
                  </a:ext>
                </a:extLst>
              </a:tr>
              <a:tr h="155278"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Кантователь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плиты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787768"/>
                  </a:ext>
                </a:extLst>
              </a:tr>
              <a:tr h="155278"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Калиброванный </a:t>
                      </a:r>
                      <a:r>
                        <a:rPr lang="ru-RU" sz="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шлифовальныйй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станок №2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8533799"/>
                  </a:ext>
                </a:extLst>
              </a:tr>
              <a:tr h="155278"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Шлифовальныйй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станок 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3057021"/>
                  </a:ext>
                </a:extLst>
              </a:tr>
              <a:tr h="155278"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Полировальныйй</a:t>
                      </a:r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станок 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26448"/>
                  </a:ext>
                </a:extLst>
              </a:tr>
              <a:tr h="155278"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Станок</a:t>
                      </a:r>
                      <a:r>
                        <a:rPr lang="ru-RU" sz="6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оклеивания плит защитной пленкой</a:t>
                      </a:r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020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702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79512" y="5157192"/>
            <a:ext cx="8784975" cy="13674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 sz="1000"/>
            </a:pPr>
            <a:endParaRPr lang="ru-RU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9448" y="392588"/>
            <a:ext cx="8219256" cy="468763"/>
          </a:xfrm>
          <a:prstGeom prst="rect">
            <a:avLst/>
          </a:prstGeom>
        </p:spPr>
        <p:txBody>
          <a:bodyPr bIns="91440" anchor="b" anchorCtr="0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ТЕХНОЛОГИЯ ПРОИЗВОДСТВА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Купить искусственный акриловый камень листовой (Corian с разводами)"/>
          <p:cNvPicPr/>
          <p:nvPr/>
        </p:nvPicPr>
        <p:blipFill rotWithShape="1">
          <a:blip r:embed="rId3" cstate="print"/>
          <a:srcRect r="89766" b="68432"/>
          <a:stretch/>
        </p:blipFill>
        <p:spPr bwMode="auto">
          <a:xfrm>
            <a:off x="7523560" y="404813"/>
            <a:ext cx="468312" cy="35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M-701 Hazel Flow | Купить столешницу из бежевого искусственного камня -  Vivaldi Stone"/>
          <p:cNvPicPr/>
          <p:nvPr/>
        </p:nvPicPr>
        <p:blipFill rotWithShape="1">
          <a:blip r:embed="rId4" cstate="print"/>
          <a:srcRect r="90550" b="68421"/>
          <a:stretch/>
        </p:blipFill>
        <p:spPr bwMode="auto">
          <a:xfrm>
            <a:off x="8100392" y="403742"/>
            <a:ext cx="468312" cy="36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Акрил BL-204 Seaway купить в Москве. Изделия и цена на натуральный камень  Акрил BL-204 Seaway, описание материала – Красный агат"/>
          <p:cNvPicPr/>
          <p:nvPr/>
        </p:nvPicPr>
        <p:blipFill rotWithShape="1">
          <a:blip r:embed="rId5" cstate="print"/>
          <a:srcRect r="90550" b="70176"/>
          <a:stretch/>
        </p:blipFill>
        <p:spPr bwMode="auto">
          <a:xfrm>
            <a:off x="8676456" y="401426"/>
            <a:ext cx="467544" cy="37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1514735-FD67-4F52-BAC7-020395ECE209}"/>
              </a:ext>
            </a:extLst>
          </p:cNvPr>
          <p:cNvGrpSpPr/>
          <p:nvPr/>
        </p:nvGrpSpPr>
        <p:grpSpPr>
          <a:xfrm>
            <a:off x="901128" y="836712"/>
            <a:ext cx="7343280" cy="4079818"/>
            <a:chOff x="1475656" y="861351"/>
            <a:chExt cx="6624736" cy="4079818"/>
          </a:xfrm>
        </p:grpSpPr>
        <p:pic>
          <p:nvPicPr>
            <p:cNvPr id="39" name="Picture 2" descr="C:\Users\Санек\Downloads\схема+.jpg">
              <a:extLst>
                <a:ext uri="{FF2B5EF4-FFF2-40B4-BE49-F238E27FC236}">
                  <a16:creationId xmlns:a16="http://schemas.microsoft.com/office/drawing/2014/main" id="{79A0CB4F-1E78-4E5F-BD1E-34ACCCC76CD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2200" t="5449" r="3317" b="5704"/>
            <a:stretch/>
          </p:blipFill>
          <p:spPr bwMode="auto">
            <a:xfrm>
              <a:off x="1475656" y="903067"/>
              <a:ext cx="6624736" cy="40381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54FDE224-F915-45B3-9F33-09E99ED37D78}"/>
                </a:ext>
              </a:extLst>
            </p:cNvPr>
            <p:cNvSpPr/>
            <p:nvPr/>
          </p:nvSpPr>
          <p:spPr>
            <a:xfrm>
              <a:off x="1475656" y="861351"/>
              <a:ext cx="2592288" cy="13435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1191F1-432B-4F89-AF86-3B43CB89B937}"/>
              </a:ext>
            </a:extLst>
          </p:cNvPr>
          <p:cNvSpPr/>
          <p:nvPr/>
        </p:nvSpPr>
        <p:spPr>
          <a:xfrm>
            <a:off x="179512" y="4941169"/>
            <a:ext cx="87849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000"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Процесс изготовления листов:</a:t>
            </a:r>
          </a:p>
          <a:p>
            <a:pPr lvl="0">
              <a:defRPr sz="1000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Компьютеризированное дозирование и смешивание сырья, автоматическое литье - поз.3 на схеме </a:t>
            </a:r>
          </a:p>
          <a:p>
            <a:pPr>
              <a:defRPr sz="1000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    реакция отверждения при температуре (20-23)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продолжительность - 2часа - поз.6 на схеме </a:t>
            </a:r>
          </a:p>
          <a:p>
            <a:pPr>
              <a:defRPr sz="1000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      тепловая обработка (70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оС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- 6 часов) - поз.7 на схеме            проверка качества отливок - поз.8 на схеме            обрезка кромок - поз.9,10 на схеме              шлифование - поз.11,13,14 на схеме  полирование - поз.15 на схеме            проверка качества            маркирование            оклеивание защитной пленкой - поз.16 на схеме            упаковка</a:t>
            </a:r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1D24C134-F01A-4D74-81AE-B44FC3EC4BBB}"/>
              </a:ext>
            </a:extLst>
          </p:cNvPr>
          <p:cNvCxnSpPr/>
          <p:nvPr/>
        </p:nvCxnSpPr>
        <p:spPr>
          <a:xfrm>
            <a:off x="323528" y="5733256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id="{673858FF-3087-4B54-B685-F027917FBB1C}"/>
              </a:ext>
            </a:extLst>
          </p:cNvPr>
          <p:cNvCxnSpPr/>
          <p:nvPr/>
        </p:nvCxnSpPr>
        <p:spPr>
          <a:xfrm>
            <a:off x="8388424" y="5949280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37260937-ED12-4591-B176-8378AB40FC0A}"/>
              </a:ext>
            </a:extLst>
          </p:cNvPr>
          <p:cNvCxnSpPr/>
          <p:nvPr/>
        </p:nvCxnSpPr>
        <p:spPr>
          <a:xfrm>
            <a:off x="6804248" y="6165304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7F73E21D-D290-4D4F-8617-7C2FCB81704B}"/>
              </a:ext>
            </a:extLst>
          </p:cNvPr>
          <p:cNvCxnSpPr/>
          <p:nvPr/>
        </p:nvCxnSpPr>
        <p:spPr>
          <a:xfrm>
            <a:off x="2915816" y="6165304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B47B6B19-7C6E-4793-AF95-43DBF05B09AB}"/>
              </a:ext>
            </a:extLst>
          </p:cNvPr>
          <p:cNvCxnSpPr/>
          <p:nvPr/>
        </p:nvCxnSpPr>
        <p:spPr>
          <a:xfrm>
            <a:off x="323528" y="5517232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7097D78F-EC85-4061-A172-A55FB383F2C9}"/>
              </a:ext>
            </a:extLst>
          </p:cNvPr>
          <p:cNvCxnSpPr/>
          <p:nvPr/>
        </p:nvCxnSpPr>
        <p:spPr>
          <a:xfrm>
            <a:off x="5364088" y="5733256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C84EF586-6DDF-409F-BC3E-45F552A5B3C1}"/>
              </a:ext>
            </a:extLst>
          </p:cNvPr>
          <p:cNvCxnSpPr/>
          <p:nvPr/>
        </p:nvCxnSpPr>
        <p:spPr>
          <a:xfrm>
            <a:off x="5076056" y="6165304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9B5FFEFE-9E0E-4DA5-AC7B-C9E6E0992F57}"/>
              </a:ext>
            </a:extLst>
          </p:cNvPr>
          <p:cNvCxnSpPr/>
          <p:nvPr/>
        </p:nvCxnSpPr>
        <p:spPr>
          <a:xfrm>
            <a:off x="1115616" y="5949280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0B5FA687-4A83-43EB-BD95-CD256B70BED6}"/>
              </a:ext>
            </a:extLst>
          </p:cNvPr>
          <p:cNvCxnSpPr/>
          <p:nvPr/>
        </p:nvCxnSpPr>
        <p:spPr>
          <a:xfrm>
            <a:off x="4644008" y="5949280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673858FF-3087-4B54-B685-F027917FBB1C}"/>
              </a:ext>
            </a:extLst>
          </p:cNvPr>
          <p:cNvCxnSpPr/>
          <p:nvPr/>
        </p:nvCxnSpPr>
        <p:spPr>
          <a:xfrm>
            <a:off x="3347864" y="6381328"/>
            <a:ext cx="43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68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67544" y="1123431"/>
            <a:ext cx="8676456" cy="122544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96044" y="1123902"/>
            <a:ext cx="885698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Габаритный размер плит 3 680 х 760 мм.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Поставщики  основных исходных материалов: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Все поставщики материала для производства листов искусственного камня находятся на территории РФ (материал прошёл проверку на качество и имеет соответствующие сертификаты). КП на материал в наличии.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Имеем возможность выбирать поставщиков исходных материалов из нескольких российских и зарубежных компаний. </a:t>
            </a:r>
          </a:p>
        </p:txBody>
      </p:sp>
      <p:pic>
        <p:nvPicPr>
          <p:cNvPr id="10" name="Picture 4" descr="https://st29.stpulscen.ru/images/product/252/509/085_medium.jpg"/>
          <p:cNvPicPr>
            <a:picLocks noChangeAspect="1" noChangeArrowheads="1"/>
          </p:cNvPicPr>
          <p:nvPr/>
        </p:nvPicPr>
        <p:blipFill>
          <a:blip r:embed="rId3" cstate="print"/>
          <a:srcRect l="3780" t="18900" r="9281" b="13061"/>
          <a:stretch>
            <a:fillRect/>
          </a:stretch>
        </p:blipFill>
        <p:spPr bwMode="auto">
          <a:xfrm>
            <a:off x="4597289" y="4839873"/>
            <a:ext cx="1385457" cy="1084271"/>
          </a:xfrm>
          <a:prstGeom prst="rect">
            <a:avLst/>
          </a:prstGeom>
          <a:noFill/>
        </p:spPr>
      </p:pic>
      <p:pic>
        <p:nvPicPr>
          <p:cNvPr id="8198" name="Picture 6" descr="Пигментная паста – это высококонцентрированная суспензия"/>
          <p:cNvPicPr>
            <a:picLocks noChangeAspect="1" noChangeArrowheads="1"/>
          </p:cNvPicPr>
          <p:nvPr/>
        </p:nvPicPr>
        <p:blipFill>
          <a:blip r:embed="rId4" cstate="print"/>
          <a:srcRect t="14175" b="12589"/>
          <a:stretch>
            <a:fillRect/>
          </a:stretch>
        </p:blipFill>
        <p:spPr bwMode="auto">
          <a:xfrm>
            <a:off x="419194" y="4839873"/>
            <a:ext cx="1296144" cy="949250"/>
          </a:xfrm>
          <a:prstGeom prst="rect">
            <a:avLst/>
          </a:prstGeom>
          <a:noFill/>
        </p:spPr>
      </p:pic>
      <p:pic>
        <p:nvPicPr>
          <p:cNvPr id="8200" name="Picture 8" descr="https://st7.stpulscen.ru/images/product/343/097/176_big.jpg"/>
          <p:cNvPicPr>
            <a:picLocks noChangeAspect="1" noChangeArrowheads="1"/>
          </p:cNvPicPr>
          <p:nvPr/>
        </p:nvPicPr>
        <p:blipFill>
          <a:blip r:embed="rId5" cstate="print"/>
          <a:srcRect l="6480" t="11880" r="4961" b="9281"/>
          <a:stretch>
            <a:fillRect/>
          </a:stretch>
        </p:blipFill>
        <p:spPr bwMode="auto">
          <a:xfrm>
            <a:off x="467545" y="2649236"/>
            <a:ext cx="1199442" cy="1067796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1692276" y="2586782"/>
            <a:ext cx="28797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Мраморная мука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Потребление при плановой загрузке, в месяц = 230 т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СПб, 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ПетроСтройматериалы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»,  «Минералы и Арт дизайн»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011863" y="2586781"/>
            <a:ext cx="27368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Гидроксид алюминия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Потребление при плановой загрузке, в месяц – 330 т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СПб, 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Тригал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Интрей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92275" y="4611460"/>
            <a:ext cx="2808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Пигментные пасты 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Потребление при плановой загрузке,  в месяц – 3 т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СПб, «Альтаир –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Руспол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Интрей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11863" y="4611460"/>
            <a:ext cx="27368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Смола</a:t>
            </a:r>
          </a:p>
          <a:p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Потребление при плановой загрузке, в месяц – 202 т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СПб, «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Дугалак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», «Композит», «Альтаир-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Руспол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49448" y="392588"/>
            <a:ext cx="8219256" cy="468763"/>
          </a:xfrm>
          <a:prstGeom prst="rect">
            <a:avLst/>
          </a:prstGeom>
        </p:spPr>
        <p:txBody>
          <a:bodyPr bIns="91440" anchor="b" anchorCtr="0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СЫРЬЕ ДЛЯ ИЗГОТОВЛЕНИЯ ПРОДУКЦИИ</a:t>
            </a:r>
          </a:p>
        </p:txBody>
      </p:sp>
      <p:pic>
        <p:nvPicPr>
          <p:cNvPr id="18" name="Рисунок 17" descr="Купить искусственный акриловый камень листовой (Corian с разводами)"/>
          <p:cNvPicPr/>
          <p:nvPr/>
        </p:nvPicPr>
        <p:blipFill rotWithShape="1">
          <a:blip r:embed="rId6" cstate="print"/>
          <a:srcRect r="89766" b="68432"/>
          <a:stretch/>
        </p:blipFill>
        <p:spPr bwMode="auto">
          <a:xfrm>
            <a:off x="7523560" y="404813"/>
            <a:ext cx="468312" cy="35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M-701 Hazel Flow | Купить столешницу из бежевого искусственного камня -  Vivaldi Stone"/>
          <p:cNvPicPr/>
          <p:nvPr/>
        </p:nvPicPr>
        <p:blipFill rotWithShape="1">
          <a:blip r:embed="rId7" cstate="print"/>
          <a:srcRect r="90550" b="68421"/>
          <a:stretch/>
        </p:blipFill>
        <p:spPr bwMode="auto">
          <a:xfrm>
            <a:off x="8100392" y="403742"/>
            <a:ext cx="468312" cy="36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Акрил BL-204 Seaway купить в Москве. Изделия и цена на натуральный камень  Акрил BL-204 Seaway, описание материала – Красный агат"/>
          <p:cNvPicPr/>
          <p:nvPr/>
        </p:nvPicPr>
        <p:blipFill rotWithShape="1">
          <a:blip r:embed="rId8" cstate="print"/>
          <a:srcRect r="90550" b="70176"/>
          <a:stretch/>
        </p:blipFill>
        <p:spPr bwMode="auto">
          <a:xfrm>
            <a:off x="8676456" y="401426"/>
            <a:ext cx="467544" cy="37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Гидроксид алюминия 5 кг, цена в Нижнем Новгороде от компании Холдинг  GRANISTON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11497" r="9156" b="16857"/>
          <a:stretch/>
        </p:blipFill>
        <p:spPr bwMode="auto">
          <a:xfrm>
            <a:off x="4597289" y="2525574"/>
            <a:ext cx="1440160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572000" y="2420888"/>
            <a:ext cx="0" cy="410373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468313" y="4209677"/>
            <a:ext cx="8280401" cy="1141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7141529" y="0"/>
            <a:ext cx="1997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>
                <a:latin typeface="Arial" panose="020B0604020202020204" pitchFamily="34" charset="0"/>
                <a:cs typeface="Arial" panose="020B0604020202020204" pitchFamily="34" charset="0"/>
              </a:rPr>
              <a:t>приложение №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048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58EED5F-412D-4882-8977-B79AFB43D8A2}"/>
              </a:ext>
            </a:extLst>
          </p:cNvPr>
          <p:cNvSpPr/>
          <p:nvPr/>
        </p:nvSpPr>
        <p:spPr>
          <a:xfrm>
            <a:off x="485113" y="4985339"/>
            <a:ext cx="5543550" cy="15660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4558" y="1422704"/>
            <a:ext cx="9148557" cy="30938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49448" y="392588"/>
            <a:ext cx="8219256" cy="468763"/>
          </a:xfrm>
          <a:prstGeom prst="rect">
            <a:avLst/>
          </a:prstGeom>
        </p:spPr>
        <p:txBody>
          <a:bodyPr bIns="91440" anchor="b" anchorCtr="0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ЭКОЛОГИЯ И РЕСУРСЫ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Купить искусственный акриловый камень листовой (Corian с разводами)"/>
          <p:cNvPicPr/>
          <p:nvPr/>
        </p:nvPicPr>
        <p:blipFill rotWithShape="1">
          <a:blip r:embed="rId3" cstate="print"/>
          <a:srcRect r="89766" b="68432"/>
          <a:stretch/>
        </p:blipFill>
        <p:spPr bwMode="auto">
          <a:xfrm>
            <a:off x="7523560" y="404813"/>
            <a:ext cx="468312" cy="35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M-701 Hazel Flow | Купить столешницу из бежевого искусственного камня -  Vivaldi Stone"/>
          <p:cNvPicPr/>
          <p:nvPr/>
        </p:nvPicPr>
        <p:blipFill rotWithShape="1">
          <a:blip r:embed="rId4" cstate="print"/>
          <a:srcRect r="90550" b="68421"/>
          <a:stretch/>
        </p:blipFill>
        <p:spPr bwMode="auto">
          <a:xfrm>
            <a:off x="8100392" y="403742"/>
            <a:ext cx="468312" cy="36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Акрил BL-204 Seaway купить в Москве. Изделия и цена на натуральный камень  Акрил BL-204 Seaway, описание материала – Красный агат"/>
          <p:cNvPicPr/>
          <p:nvPr/>
        </p:nvPicPr>
        <p:blipFill rotWithShape="1">
          <a:blip r:embed="rId5" cstate="print"/>
          <a:srcRect r="90550" b="70176"/>
          <a:stretch/>
        </p:blipFill>
        <p:spPr bwMode="auto">
          <a:xfrm>
            <a:off x="8676456" y="401426"/>
            <a:ext cx="467544" cy="37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9C958BC-3BCD-43DD-BD6A-903F24BAC7FD}"/>
              </a:ext>
            </a:extLst>
          </p:cNvPr>
          <p:cNvSpPr/>
          <p:nvPr/>
        </p:nvSpPr>
        <p:spPr>
          <a:xfrm>
            <a:off x="460214" y="1483632"/>
            <a:ext cx="4103687" cy="264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Для очистки вентиляционных выбросов предприятия используется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газоконвертор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«Ятаган».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«Ятаган» предназначен для очистки вентиляционных выбросов, рециркуляционного и приточного воздуха от газообразных вредных и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дурнопахнущих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веществ, образующихся в результате работы технологического оборудования предприятия. </a:t>
            </a:r>
          </a:p>
          <a:p>
            <a:pPr indent="-228600">
              <a:lnSpc>
                <a:spcPct val="115000"/>
              </a:lnSpc>
              <a:spcAft>
                <a:spcPts val="600"/>
              </a:spcAft>
              <a:tabLst>
                <a:tab pos="2162175" algn="l"/>
              </a:tabLs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состав связующего для искусственного камня входит растворитель стирол.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Установка «Ятаган» обеспечивает очистку выбросов до уровня ниже ПДК.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D8ECA3-B756-4859-95B5-08BB32EE00F0}"/>
              </a:ext>
            </a:extLst>
          </p:cNvPr>
          <p:cNvSpPr/>
          <p:nvPr/>
        </p:nvSpPr>
        <p:spPr>
          <a:xfrm>
            <a:off x="4644008" y="1412776"/>
            <a:ext cx="4572000" cy="49904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228600">
              <a:lnSpc>
                <a:spcPct val="115000"/>
              </a:lnSpc>
              <a:spcAft>
                <a:spcPts val="600"/>
              </a:spcAft>
              <a:tabLst>
                <a:tab pos="2162175" algn="l"/>
              </a:tabLst>
            </a:pPr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Эффективность очистки воздуха от различных вредных веществ </a:t>
            </a:r>
            <a:r>
              <a:rPr lang="ru-RU" sz="1200" u="sng" dirty="0" err="1">
                <a:latin typeface="Arial" panose="020B0604020202020204" pitchFamily="34" charset="0"/>
                <a:cs typeface="Arial" panose="020B0604020202020204" pitchFamily="34" charset="0"/>
              </a:rPr>
              <a:t>газоконвертором</a:t>
            </a:r>
            <a:r>
              <a:rPr lang="ru-RU" sz="1200" u="sng" dirty="0">
                <a:latin typeface="Arial" panose="020B0604020202020204" pitchFamily="34" charset="0"/>
                <a:cs typeface="Arial" panose="020B0604020202020204" pitchFamily="34" charset="0"/>
              </a:rPr>
              <a:t> «Ятаган»: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8CF0EC-3E71-4440-8516-083C37C6CDF9}"/>
              </a:ext>
            </a:extLst>
          </p:cNvPr>
          <p:cNvSpPr/>
          <p:nvPr/>
        </p:nvSpPr>
        <p:spPr>
          <a:xfrm>
            <a:off x="27397" y="4192192"/>
            <a:ext cx="9073008" cy="32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  <a:tabLst>
                <a:tab pos="2162175" algn="l"/>
              </a:tabLst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Очистка от патогенной микрофлоры (грибки, вирусы, микробы и т.п.) – 100%</a:t>
            </a:r>
            <a:endParaRPr lang="ru-RU" sz="14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5A9DB55-D40F-4CDD-8A3F-F584C205BF11}"/>
              </a:ext>
            </a:extLst>
          </p:cNvPr>
          <p:cNvSpPr/>
          <p:nvPr/>
        </p:nvSpPr>
        <p:spPr>
          <a:xfrm>
            <a:off x="575792" y="5061574"/>
            <a:ext cx="5328592" cy="132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Потребляемая предприятием электрическая мощность – 800 кВт;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Расход газа – 65 куб.м./час;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Потребление воды на бытовые нужды – 20 т/сутки;</a:t>
            </a: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Септик – 200 человек.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EE39242-43E7-4A4F-8666-E58669C07232}"/>
              </a:ext>
            </a:extLst>
          </p:cNvPr>
          <p:cNvSpPr txBox="1">
            <a:spLocks/>
          </p:cNvSpPr>
          <p:nvPr/>
        </p:nvSpPr>
        <p:spPr>
          <a:xfrm>
            <a:off x="379602" y="4516576"/>
            <a:ext cx="7551013" cy="468763"/>
          </a:xfrm>
          <a:prstGeom prst="rect">
            <a:avLst/>
          </a:prstGeom>
        </p:spPr>
        <p:txBody>
          <a:bodyPr bIns="9144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ДЛЯ ПРОИЗВОДСТВА ИСКУСТВЕННОГО ЛИСТОВОГО КАМНЯ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CD1E3817-AF6F-4207-ACD6-5C4424880F96}"/>
              </a:ext>
            </a:extLst>
          </p:cNvPr>
          <p:cNvSpPr txBox="1">
            <a:spLocks/>
          </p:cNvSpPr>
          <p:nvPr/>
        </p:nvSpPr>
        <p:spPr>
          <a:xfrm>
            <a:off x="251520" y="980728"/>
            <a:ext cx="2121879" cy="468763"/>
          </a:xfrm>
          <a:prstGeom prst="rect">
            <a:avLst/>
          </a:prstGeom>
        </p:spPr>
        <p:txBody>
          <a:bodyPr bIns="91440" anchor="b" anchorCtr="0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ЭКОЛОГИЯ</a:t>
            </a:r>
            <a:endParaRPr lang="ru-RU" sz="1600" b="1" u="sng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4617934" y="2007871"/>
          <a:ext cx="4130781" cy="20998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465">
                  <a:extLst>
                    <a:ext uri="{9D8B030D-6E8A-4147-A177-3AD203B41FA5}">
                      <a16:colId xmlns:a16="http://schemas.microsoft.com/office/drawing/2014/main" val="2444266629"/>
                    </a:ext>
                  </a:extLst>
                </a:gridCol>
                <a:gridCol w="734726">
                  <a:extLst>
                    <a:ext uri="{9D8B030D-6E8A-4147-A177-3AD203B41FA5}">
                      <a16:colId xmlns:a16="http://schemas.microsoft.com/office/drawing/2014/main" val="820089791"/>
                    </a:ext>
                  </a:extLst>
                </a:gridCol>
                <a:gridCol w="1335865">
                  <a:extLst>
                    <a:ext uri="{9D8B030D-6E8A-4147-A177-3AD203B41FA5}">
                      <a16:colId xmlns:a16="http://schemas.microsoft.com/office/drawing/2014/main" val="4070418488"/>
                    </a:ext>
                  </a:extLst>
                </a:gridCol>
                <a:gridCol w="734725">
                  <a:extLst>
                    <a:ext uri="{9D8B030D-6E8A-4147-A177-3AD203B41FA5}">
                      <a16:colId xmlns:a16="http://schemas.microsoft.com/office/drawing/2014/main" val="1859309775"/>
                    </a:ext>
                  </a:extLst>
                </a:gridCol>
              </a:tblGrid>
              <a:tr h="31529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Вещество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Степень очистки,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Вещество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Степень очистки,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26005"/>
                  </a:ext>
                </a:extLst>
              </a:tr>
              <a:tr h="187374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Озон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Толуол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151398"/>
                  </a:ext>
                </a:extLst>
              </a:tr>
              <a:tr h="187374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Масляная кислота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Формальдегид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93391"/>
                  </a:ext>
                </a:extLst>
              </a:tr>
              <a:tr h="187374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Акролеин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Фенол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809886"/>
                  </a:ext>
                </a:extLst>
              </a:tr>
              <a:tr h="187374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Аммиак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Нефтепродукты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149490"/>
                  </a:ext>
                </a:extLst>
              </a:tr>
              <a:tr h="187374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Ацетон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Угарный газ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003622"/>
                  </a:ext>
                </a:extLst>
              </a:tr>
              <a:tr h="187374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Бензол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Этанол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545549"/>
                  </a:ext>
                </a:extLst>
              </a:tr>
              <a:tr h="315293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Бутанол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Ароматические углеводы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959947"/>
                  </a:ext>
                </a:extLst>
              </a:tr>
              <a:tr h="187374">
                <a:tc>
                  <a:txBody>
                    <a:bodyPr/>
                    <a:lstStyle/>
                    <a:p>
                      <a:r>
                        <a:rPr lang="ru-RU" sz="9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Гексан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Стирол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179735"/>
                  </a:ext>
                </a:extLst>
              </a:tr>
              <a:tr h="157647"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Меркаптаны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Сероводород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5106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311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67544" y="1806082"/>
            <a:ext cx="3168352" cy="2952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9512" y="392588"/>
            <a:ext cx="7200800" cy="468763"/>
          </a:xfrm>
          <a:prstGeom prst="rect">
            <a:avLst/>
          </a:prstGeom>
        </p:spPr>
        <p:txBody>
          <a:bodyPr bIns="91440" anchor="b" anchorCtr="0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СТРОИТЕЛЬСТВО ПРОИЗВОДСТВА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Купить искусственный акриловый камень листовой (Corian с разводами)"/>
          <p:cNvPicPr/>
          <p:nvPr/>
        </p:nvPicPr>
        <p:blipFill rotWithShape="1">
          <a:blip r:embed="rId3" cstate="print"/>
          <a:srcRect r="89766" b="68432"/>
          <a:stretch/>
        </p:blipFill>
        <p:spPr bwMode="auto">
          <a:xfrm>
            <a:off x="7523560" y="404813"/>
            <a:ext cx="468312" cy="35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M-701 Hazel Flow | Купить столешницу из бежевого искусственного камня -  Vivaldi Stone"/>
          <p:cNvPicPr/>
          <p:nvPr/>
        </p:nvPicPr>
        <p:blipFill rotWithShape="1">
          <a:blip r:embed="rId4" cstate="print"/>
          <a:srcRect r="90550" b="68421"/>
          <a:stretch/>
        </p:blipFill>
        <p:spPr bwMode="auto">
          <a:xfrm>
            <a:off x="8100392" y="403742"/>
            <a:ext cx="468312" cy="36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Акрил BL-204 Seaway купить в Москве. Изделия и цена на натуральный камень  Акрил BL-204 Seaway, описание материала – Красный агат"/>
          <p:cNvPicPr/>
          <p:nvPr/>
        </p:nvPicPr>
        <p:blipFill rotWithShape="1">
          <a:blip r:embed="rId5" cstate="print"/>
          <a:srcRect r="90550" b="70176"/>
          <a:stretch/>
        </p:blipFill>
        <p:spPr bwMode="auto">
          <a:xfrm>
            <a:off x="8676456" y="401426"/>
            <a:ext cx="467544" cy="37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B23B590-D402-4402-89E9-F1E33D275542}"/>
              </a:ext>
            </a:extLst>
          </p:cNvPr>
          <p:cNvSpPr/>
          <p:nvPr/>
        </p:nvSpPr>
        <p:spPr>
          <a:xfrm>
            <a:off x="4044454" y="2348007"/>
            <a:ext cx="4704010" cy="17290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6580B20-B1B9-4F33-8E8B-1CBBC1250186}"/>
              </a:ext>
            </a:extLst>
          </p:cNvPr>
          <p:cNvSpPr/>
          <p:nvPr/>
        </p:nvSpPr>
        <p:spPr>
          <a:xfrm>
            <a:off x="169719" y="764704"/>
            <a:ext cx="8712720" cy="572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Необходимые финансовые средства для реализации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 –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1 641 614 000 </a:t>
            </a: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Срок окупаемости – 5 лет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CFC7676-767B-4B90-A5DB-5991A00CD1FA}"/>
              </a:ext>
            </a:extLst>
          </p:cNvPr>
          <p:cNvSpPr/>
          <p:nvPr/>
        </p:nvSpPr>
        <p:spPr>
          <a:xfrm>
            <a:off x="467544" y="1806082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Капитальные затраты рублей с НДС – 1 249 400 000 руб.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D47DB45-F955-4F92-81EA-E6D3AA06BBA2}"/>
              </a:ext>
            </a:extLst>
          </p:cNvPr>
          <p:cNvSpPr/>
          <p:nvPr/>
        </p:nvSpPr>
        <p:spPr>
          <a:xfrm>
            <a:off x="4271966" y="2420888"/>
            <a:ext cx="4296737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Оборотные средства на момент строительства производства рублей с НДС – 392 214 000 руб.</a:t>
            </a:r>
          </a:p>
          <a:p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Средства запланированы на 18 месяцев. </a:t>
            </a:r>
          </a:p>
          <a:p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С 19 месяца проект начинает выходить на точку безубыточности.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2804029"/>
            <a:ext cx="316835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Сроки изготовления оборудования до 8-9 месяцев;</a:t>
            </a:r>
          </a:p>
          <a:p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Монтажные работы – 3 месяца (10-12 месяц);</a:t>
            </a:r>
          </a:p>
          <a:p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Пуско-наладочные работы – 4 месяца (13-16 месяц).</a:t>
            </a:r>
          </a:p>
          <a:p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758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9877</TotalTime>
  <Words>1824</Words>
  <Application>Microsoft Office PowerPoint</Application>
  <PresentationFormat>Экран (4:3)</PresentationFormat>
  <Paragraphs>381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ИНИЦИАТОР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Климатическая компания «Цернис»</dc:title>
  <dc:creator>user14</dc:creator>
  <cp:lastModifiedBy>admin</cp:lastModifiedBy>
  <cp:revision>557</cp:revision>
  <cp:lastPrinted>2020-09-23T11:12:17Z</cp:lastPrinted>
  <dcterms:created xsi:type="dcterms:W3CDTF">2015-03-06T14:15:32Z</dcterms:created>
  <dcterms:modified xsi:type="dcterms:W3CDTF">2023-04-25T11:02:56Z</dcterms:modified>
</cp:coreProperties>
</file>