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433"/>
    <a:srgbClr val="6E7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395" autoAdjust="0"/>
    <p:restoredTop sz="94660"/>
  </p:normalViewPr>
  <p:slideViewPr>
    <p:cSldViewPr>
      <p:cViewPr varScale="1">
        <p:scale>
          <a:sx n="105" d="100"/>
          <a:sy n="105" d="100"/>
        </p:scale>
        <p:origin x="72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zarevich\Downloads\&#1043;&#1088;&#1072;&#1092;&#1080;&#1082;&#1080;%20&#1076;&#1083;&#1103;%20&#1087;&#1088;&#1077;&#1079;&#1077;&#1085;&#1090;&#1072;&#1094;&#1080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zarevich\Downloads\&#1043;&#1088;&#1072;&#1092;&#1080;&#1082;&#1080;%20&#1076;&#1083;&#1103;%20&#1087;&#1088;&#1077;&#1079;&#1077;&#1085;&#1090;&#1072;&#1094;&#1080;&#1080;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7C1CC"/>
              </a:solidFill>
            </c:spPr>
            <c:extLst>
              <c:ext xmlns:c16="http://schemas.microsoft.com/office/drawing/2014/chart" uri="{C3380CC4-5D6E-409C-BE32-E72D297353CC}">
                <c16:uniqueId val="{00000001-E1DA-4103-A7CA-13135B9A2826}"/>
              </c:ext>
            </c:extLst>
          </c:dPt>
          <c:dPt>
            <c:idx val="1"/>
            <c:bubble3D val="0"/>
            <c:spPr>
              <a:solidFill>
                <a:srgbClr val="197B5A"/>
              </a:solidFill>
            </c:spPr>
            <c:extLst>
              <c:ext xmlns:c16="http://schemas.microsoft.com/office/drawing/2014/chart" uri="{C3380CC4-5D6E-409C-BE32-E72D297353CC}">
                <c16:uniqueId val="{00000003-E1DA-4103-A7CA-13135B9A282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E1DA-4103-A7CA-13135B9A2826}"/>
              </c:ext>
            </c:extLst>
          </c:dPt>
          <c:dPt>
            <c:idx val="3"/>
            <c:bubble3D val="0"/>
            <c:spPr>
              <a:solidFill>
                <a:srgbClr val="80A6D0"/>
              </a:solidFill>
            </c:spPr>
            <c:extLst>
              <c:ext xmlns:c16="http://schemas.microsoft.com/office/drawing/2014/chart" uri="{C3380CC4-5D6E-409C-BE32-E72D297353CC}">
                <c16:uniqueId val="{00000006-E1DA-4103-A7CA-13135B9A2826}"/>
              </c:ext>
            </c:extLst>
          </c:dPt>
          <c:dLbls>
            <c:dLbl>
              <c:idx val="0"/>
              <c:layout>
                <c:manualLayout>
                  <c:x val="-6.5484936411996203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DA-4103-A7CA-13135B9A282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DA-4103-A7CA-13135B9A282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DA-4103-A7CA-13135B9A28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'[Графики для презентации.xlsx]Слайд 2. Структура владельцев'!$A$2</c:f>
              <c:strCache>
                <c:ptCount val="1"/>
                <c:pt idx="0">
                  <c:v>Акст В.И.</c:v>
                </c:pt>
              </c:strCache>
            </c:strRef>
          </c:cat>
          <c:val>
            <c:numRef>
              <c:f>'[Графики для презентации.xlsx]Слайд 2. Структура владельцев'!$B$2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DA-4103-A7CA-13135B9A2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394169817345"/>
          <c:y val="3.1386514096240374E-2"/>
          <c:w val="0.86638256442836448"/>
          <c:h val="0.759271522662856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'[Графики для презентации (1).xlsx]Слайд 5. Рынок сбыта'!$A$4</c:f>
              <c:strCache>
                <c:ptCount val="1"/>
                <c:pt idx="0">
                  <c:v>Заявитель</c:v>
                </c:pt>
              </c:strCache>
            </c:strRef>
          </c:tx>
          <c:spPr>
            <a:solidFill>
              <a:srgbClr val="197B5A"/>
            </a:solidFill>
          </c:spPr>
          <c:invertIfNegative val="0"/>
          <c:cat>
            <c:strRef>
              <c:f>'[Графики для презентации (1).xlsx]Слайд 5. Рынок сбыта'!$G$2:$G$3</c:f>
              <c:strCache>
                <c:ptCount val="2"/>
                <c:pt idx="0">
                  <c:v>Текущее значение, тыс. км.</c:v>
                </c:pt>
                <c:pt idx="1">
                  <c:v>Прогнозное значение*, тыс. км.</c:v>
                </c:pt>
              </c:strCache>
            </c:strRef>
          </c:cat>
          <c:val>
            <c:numRef>
              <c:f>'[Графики для презентации (1).xlsx]Слайд 5. Рынок сбыта'!$B$4;'[Графики для презентации (1).xlsx]Слайд 5. Рынок сбыта'!$D$4</c:f>
              <c:numCache>
                <c:formatCode>General</c:formatCode>
                <c:ptCount val="2"/>
                <c:pt idx="0">
                  <c:v>0</c:v>
                </c:pt>
                <c:pt idx="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C-4A5A-84F6-D063D57E08ED}"/>
            </c:ext>
          </c:extLst>
        </c:ser>
        <c:ser>
          <c:idx val="1"/>
          <c:order val="1"/>
          <c:tx>
            <c:strRef>
              <c:f>'[Графики для презентации (1).xlsx]Слайд 5. Рынок сбыта'!$A$3</c:f>
              <c:strCache>
                <c:ptCount val="1"/>
                <c:pt idx="0">
                  <c:v>Российские производители</c:v>
                </c:pt>
              </c:strCache>
            </c:strRef>
          </c:tx>
          <c:spPr>
            <a:solidFill>
              <a:srgbClr val="80A6D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'[Графики для презентации (1).xlsx]Слайд 5. Рынок сбыта'!$G$2:$G$3</c:f>
              <c:strCache>
                <c:ptCount val="2"/>
                <c:pt idx="0">
                  <c:v>Текущее значение, тыс. км.</c:v>
                </c:pt>
                <c:pt idx="1">
                  <c:v>Прогнозное значение*, тыс. км.</c:v>
                </c:pt>
              </c:strCache>
            </c:strRef>
          </c:cat>
          <c:val>
            <c:numRef>
              <c:f>'[Графики для презентации (1).xlsx]Слайд 5. Рынок сбыта'!$B$3;'[Графики для презентации (1).xlsx]Слайд 5. Рынок сбыта'!$D$3</c:f>
              <c:numCache>
                <c:formatCode>General</c:formatCode>
                <c:ptCount val="2"/>
                <c:pt idx="0">
                  <c:v>5700</c:v>
                </c:pt>
                <c:pt idx="1">
                  <c:v>9690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C-4A5A-84F6-D063D57E08ED}"/>
            </c:ext>
          </c:extLst>
        </c:ser>
        <c:ser>
          <c:idx val="2"/>
          <c:order val="2"/>
          <c:tx>
            <c:strRef>
              <c:f>'[Графики для презентации (1).xlsx]Слайд 5. Рынок сбыта'!$A$5</c:f>
              <c:strCache>
                <c:ptCount val="1"/>
                <c:pt idx="0">
                  <c:v>Иностранные производители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900" b="1" dirty="0">
                        <a:solidFill>
                          <a:schemeClr val="bg1"/>
                        </a:solidFill>
                      </a:rPr>
                      <a:t>570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9C-4A5A-84F6-D063D57E08ED}"/>
                </c:ext>
              </c:extLst>
            </c:dLbl>
            <c:dLbl>
              <c:idx val="1"/>
              <c:layout>
                <c:manualLayout>
                  <c:x val="2.9183017965249691E-3"/>
                  <c:y val="-5.7808362093372794E-3"/>
                </c:manualLayout>
              </c:layout>
              <c:tx>
                <c:rich>
                  <a:bodyPr/>
                  <a:lstStyle/>
                  <a:p>
                    <a:r>
                      <a:rPr lang="en-US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550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49C-4A5A-84F6-D063D57E08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'[Графики для презентации (1).xlsx]Слайд 5. Рынок сбыта'!$G$2:$G$3</c:f>
              <c:strCache>
                <c:ptCount val="2"/>
                <c:pt idx="0">
                  <c:v>Текущее значение, тыс. км.</c:v>
                </c:pt>
                <c:pt idx="1">
                  <c:v>Прогнозное значение*, тыс. км.</c:v>
                </c:pt>
              </c:strCache>
            </c:strRef>
          </c:cat>
          <c:val>
            <c:numRef>
              <c:f>'[Графики для презентации (1).xlsx]Слайд 5. Рынок сбыта'!$B$5;'[Графики для презентации (1).xlsx]Слайд 5. Рынок сбыта'!$D$5</c:f>
              <c:numCache>
                <c:formatCode>General</c:formatCode>
                <c:ptCount val="2"/>
                <c:pt idx="0">
                  <c:v>570</c:v>
                </c:pt>
                <c:pt idx="1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9C-4A5A-84F6-D063D57E08ED}"/>
            </c:ext>
          </c:extLst>
        </c:ser>
        <c:ser>
          <c:idx val="3"/>
          <c:order val="3"/>
          <c:tx>
            <c:strRef>
              <c:f>'[Графики для презентации (1).xlsx]Слайд 5. Рынок сбыта'!$A$6</c:f>
              <c:strCache>
                <c:ptCount val="1"/>
                <c:pt idx="0">
                  <c:v>Дефицит рынка</c:v>
                </c:pt>
              </c:strCache>
            </c:strRef>
          </c:tx>
          <c:spPr>
            <a:solidFill>
              <a:srgbClr val="CADAEB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9C-4A5A-84F6-D063D57E08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'[Графики для презентации (1).xlsx]Слайд 5. Рынок сбыта'!$G$2:$G$3</c:f>
              <c:strCache>
                <c:ptCount val="2"/>
                <c:pt idx="0">
                  <c:v>Текущее значение, тыс. км.</c:v>
                </c:pt>
                <c:pt idx="1">
                  <c:v>Прогнозное значение*, тыс. км.</c:v>
                </c:pt>
              </c:strCache>
            </c:strRef>
          </c:cat>
          <c:val>
            <c:numRef>
              <c:f>'[Графики для презентации (1).xlsx]Слайд 5. Рынок сбыта'!$B$6;'[Графики для презентации (1).xlsx]Слайд 5. Рынок сбыта'!$D$6</c:f>
              <c:numCache>
                <c:formatCode>General</c:formatCode>
                <c:ptCount val="2"/>
                <c:pt idx="0">
                  <c:v>100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9C-4A5A-84F6-D063D57E0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1564160"/>
        <c:axId val="137554176"/>
      </c:barChart>
      <c:catAx>
        <c:axId val="16156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554176"/>
        <c:crosses val="autoZero"/>
        <c:auto val="1"/>
        <c:lblAlgn val="ctr"/>
        <c:lblOffset val="100"/>
        <c:noMultiLvlLbl val="0"/>
      </c:catAx>
      <c:valAx>
        <c:axId val="137554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1564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996129076243606"/>
          <c:y val="0.87269142663929322"/>
          <c:w val="0.81990043032217819"/>
          <c:h val="8.85737124087828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B97F9-07A8-43B2-90EB-BD4A1955FC0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0A25-5822-4FB3-ABBC-DDD841ACB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4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A0A25-5822-4FB3-ABBC-DDD841ACB5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7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4283" y="2771152"/>
            <a:ext cx="9104832" cy="677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1198" y="1550543"/>
            <a:ext cx="6927215" cy="164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gif"/><Relationship Id="rId18" Type="http://schemas.openxmlformats.org/officeDocument/2006/relationships/image" Target="../media/image14.jpeg"/><Relationship Id="rId3" Type="http://schemas.openxmlformats.org/officeDocument/2006/relationships/image" Target="../media/image4.png"/><Relationship Id="rId21" Type="http://schemas.openxmlformats.org/officeDocument/2006/relationships/image" Target="../media/image20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13.png"/><Relationship Id="rId2" Type="http://schemas.openxmlformats.org/officeDocument/2006/relationships/image" Target="../media/image23.png"/><Relationship Id="rId16" Type="http://schemas.openxmlformats.org/officeDocument/2006/relationships/image" Target="../media/image1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8.jpeg"/><Relationship Id="rId10" Type="http://schemas.openxmlformats.org/officeDocument/2006/relationships/image" Target="../media/image30.jpeg"/><Relationship Id="rId19" Type="http://schemas.openxmlformats.org/officeDocument/2006/relationships/image" Target="../media/image15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745" y="63525"/>
            <a:ext cx="5461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Основные</a:t>
            </a:r>
            <a:r>
              <a:rPr sz="3000" spc="-10" dirty="0"/>
              <a:t> </a:t>
            </a:r>
            <a:r>
              <a:rPr sz="3000" spc="-5" dirty="0"/>
              <a:t>параметры проекта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47701" y="145542"/>
            <a:ext cx="424180" cy="400685"/>
          </a:xfrm>
          <a:custGeom>
            <a:avLst/>
            <a:gdLst/>
            <a:ahLst/>
            <a:cxnLst/>
            <a:rect l="l" t="t" r="r" b="b"/>
            <a:pathLst>
              <a:path w="424180" h="400684">
                <a:moveTo>
                  <a:pt x="423748" y="0"/>
                </a:moveTo>
                <a:lnTo>
                  <a:pt x="0" y="0"/>
                </a:lnTo>
                <a:lnTo>
                  <a:pt x="0" y="400227"/>
                </a:lnTo>
                <a:lnTo>
                  <a:pt x="423748" y="400227"/>
                </a:lnTo>
                <a:lnTo>
                  <a:pt x="423748" y="0"/>
                </a:lnTo>
                <a:close/>
              </a:path>
            </a:pathLst>
          </a:custGeom>
          <a:solidFill>
            <a:srgbClr val="DF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261" y="2591956"/>
            <a:ext cx="4828439" cy="45719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682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851" y="3307722"/>
            <a:ext cx="287997" cy="3275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016" y="4197268"/>
            <a:ext cx="287997" cy="3275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508" y="4605162"/>
            <a:ext cx="287896" cy="3275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74700" y="904862"/>
            <a:ext cx="4766228" cy="5119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DF1C40"/>
                </a:solidFill>
                <a:latin typeface="Microsoft Sans Serif"/>
                <a:cs typeface="Microsoft Sans Serif"/>
              </a:rPr>
              <a:t>ООО</a:t>
            </a:r>
            <a:r>
              <a:rPr sz="2200" spc="-100" dirty="0">
                <a:solidFill>
                  <a:srgbClr val="DF1C4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DF1C40"/>
                </a:solidFill>
                <a:latin typeface="Microsoft Sans Serif"/>
                <a:cs typeface="Microsoft Sans Serif"/>
              </a:rPr>
              <a:t>"</a:t>
            </a:r>
            <a:r>
              <a:rPr lang="ru-RU" sz="2200" dirty="0">
                <a:solidFill>
                  <a:srgbClr val="DF1C40"/>
                </a:solidFill>
                <a:latin typeface="Microsoft Sans Serif"/>
                <a:cs typeface="Microsoft Sans Serif"/>
              </a:rPr>
              <a:t>Сибэлектрокабель</a:t>
            </a:r>
            <a:r>
              <a:rPr sz="2200" dirty="0">
                <a:solidFill>
                  <a:srgbClr val="DF1C40"/>
                </a:solidFill>
                <a:latin typeface="Microsoft Sans Serif"/>
                <a:cs typeface="Microsoft Sans Serif"/>
              </a:rPr>
              <a:t>"</a:t>
            </a:r>
            <a:endParaRPr sz="2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Название</a:t>
            </a:r>
            <a:r>
              <a:rPr sz="1600" b="1" spc="-40" dirty="0">
                <a:solidFill>
                  <a:srgbClr val="A0A8B3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проекта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785495">
              <a:lnSpc>
                <a:spcPts val="1810"/>
              </a:lnSpc>
              <a:spcBef>
                <a:spcPts val="985"/>
              </a:spcBef>
            </a:pPr>
            <a:r>
              <a:rPr lang="ru-RU" sz="1600" dirty="0">
                <a:latin typeface="Microsoft Sans Serif"/>
                <a:cs typeface="Microsoft Sans Serif"/>
              </a:rPr>
              <a:t>Создание завода по производству кабельно-проводниковых изделий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Общая</a:t>
            </a:r>
            <a:r>
              <a:rPr sz="1600" b="1" spc="-20" dirty="0">
                <a:solidFill>
                  <a:srgbClr val="A0A8B3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информация</a:t>
            </a:r>
            <a:endParaRPr sz="1600" dirty="0">
              <a:latin typeface="Microsoft Sans Serif"/>
              <a:cs typeface="Microsoft Sans Serif"/>
            </a:endParaRPr>
          </a:p>
          <a:p>
            <a:pPr marL="443865" marR="1617345">
              <a:lnSpc>
                <a:spcPct val="166600"/>
              </a:lnSpc>
              <a:spcBef>
                <a:spcPts val="455"/>
              </a:spcBef>
            </a:pPr>
            <a:r>
              <a:rPr sz="1400" dirty="0">
                <a:latin typeface="Microsoft Sans Serif"/>
                <a:cs typeface="Microsoft Sans Serif"/>
              </a:rPr>
              <a:t>Сумма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займа: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lang="ru-RU" sz="1700" spc="-5" dirty="0">
                <a:latin typeface="Microsoft Sans Serif"/>
                <a:cs typeface="Microsoft Sans Serif"/>
              </a:rPr>
              <a:t>100,0</a:t>
            </a:r>
            <a:r>
              <a:rPr sz="1700" spc="-1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млн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руб.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endParaRPr lang="ru-RU" sz="1400" spc="-355" dirty="0" smtClean="0">
              <a:latin typeface="Microsoft Sans Serif"/>
              <a:cs typeface="Microsoft Sans Serif"/>
            </a:endParaRPr>
          </a:p>
          <a:p>
            <a:pPr marL="443865" marR="1617345">
              <a:lnSpc>
                <a:spcPct val="166600"/>
              </a:lnSpc>
              <a:spcBef>
                <a:spcPts val="455"/>
              </a:spcBef>
            </a:pPr>
            <a:r>
              <a:rPr lang="ru-RU" sz="1400" dirty="0" smtClean="0">
                <a:latin typeface="Microsoft Sans Serif"/>
                <a:cs typeface="Microsoft Sans Serif"/>
              </a:rPr>
              <a:t>Бюджет проекта: 134,9 млн руб.</a:t>
            </a:r>
          </a:p>
          <a:p>
            <a:pPr marL="443865" marR="1617345">
              <a:lnSpc>
                <a:spcPct val="166600"/>
              </a:lnSpc>
              <a:spcBef>
                <a:spcPts val="455"/>
              </a:spcBef>
            </a:pPr>
            <a:r>
              <a:rPr sz="1400" dirty="0" smtClean="0">
                <a:latin typeface="Microsoft Sans Serif"/>
                <a:cs typeface="Microsoft Sans Serif"/>
              </a:rPr>
              <a:t>Срок</a:t>
            </a:r>
            <a:r>
              <a:rPr sz="1400" spc="-10" dirty="0" smtClean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займа: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60</a:t>
            </a:r>
            <a:r>
              <a:rPr sz="1700" spc="-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месяцев</a:t>
            </a:r>
          </a:p>
          <a:p>
            <a:pPr marL="443865">
              <a:lnSpc>
                <a:spcPct val="100000"/>
              </a:lnSpc>
              <a:spcBef>
                <a:spcPts val="1560"/>
              </a:spcBef>
            </a:pPr>
            <a:r>
              <a:rPr sz="1400" dirty="0" smtClean="0">
                <a:latin typeface="Microsoft Sans Serif"/>
                <a:cs typeface="Microsoft Sans Serif"/>
              </a:rPr>
              <a:t>Проекты</a:t>
            </a:r>
            <a:r>
              <a:rPr sz="1400" spc="-25" dirty="0" smtClean="0">
                <a:latin typeface="Microsoft Sans Serif"/>
                <a:cs typeface="Microsoft Sans Serif"/>
              </a:rPr>
              <a:t> </a:t>
            </a:r>
            <a:r>
              <a:rPr sz="1400" dirty="0" smtClean="0">
                <a:latin typeface="Microsoft Sans Serif"/>
                <a:cs typeface="Microsoft Sans Serif"/>
              </a:rPr>
              <a:t>развития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 smtClean="0">
                <a:solidFill>
                  <a:srgbClr val="A0A8B3"/>
                </a:solidFill>
                <a:latin typeface="Microsoft Sans Serif"/>
                <a:cs typeface="Microsoft Sans Serif"/>
              </a:rPr>
              <a:t>Обеспечение</a:t>
            </a:r>
            <a:r>
              <a:rPr lang="ru-RU" sz="1600" b="1" spc="-5" dirty="0" smtClean="0">
                <a:solidFill>
                  <a:srgbClr val="A0A8B3"/>
                </a:solidFill>
                <a:latin typeface="Microsoft Sans Serif"/>
                <a:cs typeface="Microsoft Sans Serif"/>
              </a:rPr>
              <a:t>:  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Банковская 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гарантия от банка ВТБ (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ПАО), Гарантии 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и поручительства 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АО «Корпорация МСП»</a:t>
            </a:r>
            <a:endParaRPr lang="ru-RU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4262" y="507682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682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6536" y="1141857"/>
            <a:ext cx="4690745" cy="5069840"/>
          </a:xfrm>
          <a:custGeom>
            <a:avLst/>
            <a:gdLst/>
            <a:ahLst/>
            <a:cxnLst/>
            <a:rect l="l" t="t" r="r" b="b"/>
            <a:pathLst>
              <a:path w="4743450" h="5069840">
                <a:moveTo>
                  <a:pt x="4743234" y="0"/>
                </a:moveTo>
                <a:lnTo>
                  <a:pt x="0" y="0"/>
                </a:lnTo>
                <a:lnTo>
                  <a:pt x="0" y="5069344"/>
                </a:lnTo>
                <a:lnTo>
                  <a:pt x="4743234" y="5069344"/>
                </a:lnTo>
                <a:lnTo>
                  <a:pt x="4743234" y="0"/>
                </a:lnTo>
                <a:close/>
              </a:path>
            </a:pathLst>
          </a:custGeom>
          <a:solidFill>
            <a:srgbClr val="E2E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87339" y="1230693"/>
            <a:ext cx="23799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Финансовые</a:t>
            </a:r>
            <a:r>
              <a:rPr sz="1600" b="1" spc="-15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показатели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13832" y="1187589"/>
            <a:ext cx="52705" cy="3290570"/>
          </a:xfrm>
          <a:custGeom>
            <a:avLst/>
            <a:gdLst/>
            <a:ahLst/>
            <a:cxnLst/>
            <a:rect l="l" t="t" r="r" b="b"/>
            <a:pathLst>
              <a:path w="52704" h="3290570">
                <a:moveTo>
                  <a:pt x="52273" y="2581046"/>
                </a:moveTo>
                <a:lnTo>
                  <a:pt x="0" y="2581046"/>
                </a:lnTo>
                <a:lnTo>
                  <a:pt x="0" y="3290443"/>
                </a:lnTo>
                <a:lnTo>
                  <a:pt x="52273" y="3290443"/>
                </a:lnTo>
                <a:lnTo>
                  <a:pt x="52273" y="2581046"/>
                </a:lnTo>
                <a:close/>
              </a:path>
              <a:path w="52704" h="3290570">
                <a:moveTo>
                  <a:pt x="52273" y="0"/>
                </a:moveTo>
                <a:lnTo>
                  <a:pt x="0" y="0"/>
                </a:lnTo>
                <a:lnTo>
                  <a:pt x="0" y="396963"/>
                </a:lnTo>
                <a:lnTo>
                  <a:pt x="52273" y="396963"/>
                </a:lnTo>
                <a:lnTo>
                  <a:pt x="52273" y="0"/>
                </a:lnTo>
                <a:close/>
              </a:path>
            </a:pathLst>
          </a:custGeom>
          <a:solidFill>
            <a:srgbClr val="6E7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86500" y="3221647"/>
            <a:ext cx="4364534" cy="49974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810"/>
              </a:lnSpc>
              <a:spcBef>
                <a:spcPts val="250"/>
              </a:spcBef>
            </a:pPr>
            <a:r>
              <a:rPr sz="16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Планируемый</a:t>
            </a:r>
            <a:r>
              <a:rPr sz="1600" b="1" spc="5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выпуск</a:t>
            </a:r>
            <a:r>
              <a:rPr sz="1600" b="1" spc="5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600" b="1" spc="5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за </a:t>
            </a:r>
            <a:r>
              <a:rPr sz="1600" b="1" spc="-409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период пользования</a:t>
            </a:r>
            <a:r>
              <a:rPr sz="1600" b="1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займом</a:t>
            </a:r>
            <a:endParaRPr sz="16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716898"/>
              </p:ext>
            </p:extLst>
          </p:nvPr>
        </p:nvGraphicFramePr>
        <p:xfrm>
          <a:off x="5787847" y="1578845"/>
          <a:ext cx="4416273" cy="1600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2975610" algn="l"/>
                          <a:tab pos="3839845" algn="l"/>
                        </a:tabLst>
                      </a:pPr>
                      <a:r>
                        <a:rPr sz="1100" b="1" spc="-5" dirty="0" smtClean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Наименование</a:t>
                      </a:r>
                      <a:r>
                        <a:rPr lang="ru-RU" sz="1100" b="1" spc="-5" baseline="0" dirty="0" smtClean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                                 </a:t>
                      </a:r>
                      <a:r>
                        <a:rPr sz="1100" b="1" spc="-5" dirty="0" smtClean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</a:t>
                      </a:r>
                      <a:r>
                        <a:rPr lang="ru-RU" sz="1100" b="1" spc="-5" dirty="0" smtClean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100" b="1" spc="-10" dirty="0" smtClean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</a:t>
                      </a:r>
                      <a:r>
                        <a:rPr lang="ru-RU" sz="1100" b="1" spc="-10" dirty="0" smtClean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           6 мес. 2023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solidFill>
                      <a:srgbClr val="001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67">
                <a:tc>
                  <a:txBody>
                    <a:bodyPr/>
                    <a:lstStyle/>
                    <a:p>
                      <a:pPr marL="138430" indent="-114300">
                        <a:lnSpc>
                          <a:spcPct val="100000"/>
                        </a:lnSpc>
                        <a:spcBef>
                          <a:spcPts val="355"/>
                        </a:spcBef>
                        <a:buClr>
                          <a:srgbClr val="DF1C40"/>
                        </a:buClr>
                        <a:buSzPct val="72727"/>
                        <a:buFont typeface="Wingdings"/>
                        <a:buChar char=""/>
                        <a:tabLst>
                          <a:tab pos="139065" algn="l"/>
                        </a:tabLst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Выручка,</a:t>
                      </a:r>
                      <a:r>
                        <a:rPr sz="1100" spc="-3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3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                           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378            336              134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138430" indent="-114300">
                        <a:lnSpc>
                          <a:spcPct val="100000"/>
                        </a:lnSpc>
                        <a:spcBef>
                          <a:spcPts val="350"/>
                        </a:spcBef>
                        <a:buClr>
                          <a:srgbClr val="DF1C40"/>
                        </a:buClr>
                        <a:buSzPct val="72727"/>
                        <a:buFont typeface="Wingdings"/>
                        <a:buChar char=""/>
                        <a:tabLst>
                          <a:tab pos="139065" algn="l"/>
                        </a:tabLst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Чистые</a:t>
                      </a:r>
                      <a:r>
                        <a:rPr sz="1100" spc="-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активы,</a:t>
                      </a:r>
                      <a:r>
                        <a:rPr sz="1100" spc="-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                49,4           51,7              59,7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137795" indent="-113664">
                        <a:lnSpc>
                          <a:spcPct val="100000"/>
                        </a:lnSpc>
                        <a:spcBef>
                          <a:spcPts val="350"/>
                        </a:spcBef>
                        <a:buClr>
                          <a:srgbClr val="DF1C40"/>
                        </a:buClr>
                        <a:buSzPct val="72727"/>
                        <a:buFont typeface="Wingdings"/>
                        <a:buChar char=""/>
                        <a:tabLst>
                          <a:tab pos="138430" algn="l"/>
                        </a:tabLst>
                      </a:pP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EBITDA,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3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                                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8               27               20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138430" indent="-114300">
                        <a:lnSpc>
                          <a:spcPct val="100000"/>
                        </a:lnSpc>
                        <a:spcBef>
                          <a:spcPts val="350"/>
                        </a:spcBef>
                        <a:buClr>
                          <a:srgbClr val="DF1C40"/>
                        </a:buClr>
                        <a:buSzPct val="72727"/>
                        <a:buFont typeface="Wingdings"/>
                        <a:buChar char=""/>
                        <a:tabLst>
                          <a:tab pos="139065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Финансовый долг</a:t>
                      </a:r>
                      <a:r>
                        <a:rPr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100" spc="-2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          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90               127              136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750698"/>
                  </a:ext>
                </a:extLst>
              </a:tr>
              <a:tr h="194539">
                <a:tc>
                  <a:txBody>
                    <a:bodyPr/>
                    <a:lstStyle/>
                    <a:p>
                      <a:pPr marL="137795" indent="-113664">
                        <a:lnSpc>
                          <a:spcPct val="100000"/>
                        </a:lnSpc>
                        <a:spcBef>
                          <a:spcPts val="350"/>
                        </a:spcBef>
                        <a:buClr>
                          <a:srgbClr val="DF1C40"/>
                        </a:buClr>
                        <a:buSzPct val="72727"/>
                        <a:buFont typeface="Wingdings"/>
                        <a:buChar char=""/>
                        <a:tabLst>
                          <a:tab pos="138430" algn="l"/>
                        </a:tabLst>
                      </a:pPr>
                      <a:r>
                        <a:rPr lang="ru-RU" sz="1100" spc="-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Дог/</a:t>
                      </a:r>
                      <a:r>
                        <a:rPr sz="1100" spc="-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EBITDA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3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                     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11,7           4,7                  6,7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112407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5769367" y="3757343"/>
            <a:ext cx="4413996" cy="107721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4940">
              <a:lnSpc>
                <a:spcPct val="100000"/>
              </a:lnSpc>
            </a:pPr>
            <a:r>
              <a:rPr lang="ru-RU" sz="1000" dirty="0" smtClean="0">
                <a:cs typeface="Segoe UI"/>
              </a:rPr>
              <a:t>28,5 млн. пог.м. в том числе:</a:t>
            </a:r>
          </a:p>
          <a:p>
            <a:pPr marL="154940"/>
            <a:r>
              <a:rPr lang="ru-RU" sz="1000" dirty="0"/>
              <a:t>к</a:t>
            </a:r>
            <a:r>
              <a:rPr lang="ru-RU" sz="1000" dirty="0" smtClean="0"/>
              <a:t>абель </a:t>
            </a:r>
            <a:r>
              <a:rPr lang="ru-RU" sz="1000" dirty="0"/>
              <a:t>контрольный (КВВГ) 4х1,5 (</a:t>
            </a:r>
            <a:r>
              <a:rPr lang="ru-RU" sz="1000" i="1" dirty="0"/>
              <a:t>~</a:t>
            </a:r>
            <a:r>
              <a:rPr lang="ru-RU" sz="1000" dirty="0"/>
              <a:t>13% прогнозной выручки Проекта), </a:t>
            </a:r>
            <a:endParaRPr lang="ru-RU" sz="1000" dirty="0" smtClean="0"/>
          </a:p>
          <a:p>
            <a:pPr marL="154940"/>
            <a:r>
              <a:rPr lang="ru-RU" sz="1000" dirty="0" smtClean="0"/>
              <a:t>кабель </a:t>
            </a:r>
            <a:r>
              <a:rPr lang="ru-RU" sz="1000" dirty="0"/>
              <a:t>контрольный (КВВГэ) 4х1,5 (</a:t>
            </a:r>
            <a:r>
              <a:rPr lang="ru-RU" sz="1000" i="1" dirty="0"/>
              <a:t>~</a:t>
            </a:r>
            <a:r>
              <a:rPr lang="ru-RU" sz="1000" dirty="0"/>
              <a:t>21% прогнозной выручки Проекта), кабель гибкий (ПуГВ) 1х4 (</a:t>
            </a:r>
            <a:r>
              <a:rPr lang="ru-RU" sz="1000" i="1" dirty="0"/>
              <a:t>~</a:t>
            </a:r>
            <a:r>
              <a:rPr lang="ru-RU" sz="1000" dirty="0"/>
              <a:t>5% ), </a:t>
            </a:r>
            <a:endParaRPr lang="ru-RU" sz="1000" dirty="0" smtClean="0"/>
          </a:p>
          <a:p>
            <a:pPr marL="154940"/>
            <a:r>
              <a:rPr lang="ru-RU" sz="1000" dirty="0" smtClean="0"/>
              <a:t>кабель </a:t>
            </a:r>
            <a:r>
              <a:rPr lang="ru-RU" sz="1000" dirty="0"/>
              <a:t>гибкий (ПВС) 2х1,5(</a:t>
            </a:r>
            <a:r>
              <a:rPr lang="ru-RU" sz="1000" i="1" dirty="0"/>
              <a:t>~</a:t>
            </a:r>
            <a:r>
              <a:rPr lang="ru-RU" sz="1000" dirty="0"/>
              <a:t>7%), </a:t>
            </a:r>
            <a:endParaRPr lang="ru-RU" sz="1000" dirty="0" smtClean="0"/>
          </a:p>
          <a:p>
            <a:pPr marL="154940"/>
            <a:r>
              <a:rPr lang="ru-RU" sz="1000" dirty="0" smtClean="0"/>
              <a:t>кабель </a:t>
            </a:r>
            <a:r>
              <a:rPr lang="ru-RU" sz="1000" dirty="0"/>
              <a:t>силовой  (ВВГ) 3х2,5 (</a:t>
            </a:r>
            <a:r>
              <a:rPr lang="ru-RU" sz="1000" i="1" dirty="0"/>
              <a:t>~</a:t>
            </a:r>
            <a:r>
              <a:rPr lang="ru-RU" sz="1000" dirty="0"/>
              <a:t>37%), </a:t>
            </a:r>
            <a:endParaRPr lang="ru-RU" sz="1000" dirty="0" smtClean="0"/>
          </a:p>
          <a:p>
            <a:pPr marL="154940"/>
            <a:r>
              <a:rPr lang="ru-RU" sz="1000" dirty="0" smtClean="0"/>
              <a:t>кабель </a:t>
            </a:r>
            <a:r>
              <a:rPr lang="ru-RU" sz="1000" dirty="0"/>
              <a:t>силовой  (LAN) cat 8 (</a:t>
            </a:r>
            <a:r>
              <a:rPr lang="ru-RU" sz="1000" i="1" dirty="0"/>
              <a:t>~</a:t>
            </a:r>
            <a:r>
              <a:rPr lang="ru-RU" sz="1000" dirty="0"/>
              <a:t>17</a:t>
            </a:r>
            <a:r>
              <a:rPr lang="ru-RU" sz="1000" dirty="0" smtClean="0"/>
              <a:t>%). </a:t>
            </a:r>
            <a:endParaRPr lang="ru-RU" sz="1000" dirty="0"/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7100061"/>
            <a:ext cx="10688396" cy="45994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191089" y="7228138"/>
            <a:ext cx="23749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5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01</a:t>
            </a:r>
            <a:endParaRPr sz="1500">
              <a:latin typeface="Microsoft Sans Serif"/>
              <a:cs typeface="Microsoft Sans Serif"/>
            </a:endParaRPr>
          </a:p>
        </p:txBody>
      </p:sp>
      <p:pic>
        <p:nvPicPr>
          <p:cNvPr id="18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747" y="3757343"/>
            <a:ext cx="287997" cy="327596"/>
          </a:xfrm>
          <a:prstGeom prst="rect">
            <a:avLst/>
          </a:prstGeom>
        </p:spPr>
      </p:pic>
      <p:graphicFrame>
        <p:nvGraphicFramePr>
          <p:cNvPr id="19" name="object 16">
            <a:extLst>
              <a:ext uri="{FF2B5EF4-FFF2-40B4-BE49-F238E27FC236}">
                <a16:creationId xmlns:a16="http://schemas.microsoft.com/office/drawing/2014/main" id="{096BB45C-7DCA-A7A4-387E-1CDE85CFD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70017"/>
              </p:ext>
            </p:extLst>
          </p:nvPr>
        </p:nvGraphicFramePr>
        <p:xfrm>
          <a:off x="5782012" y="4937472"/>
          <a:ext cx="4427942" cy="94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8118">
                  <a:extLst>
                    <a:ext uri="{9D8B030D-6E8A-4147-A177-3AD203B41FA5}">
                      <a16:colId xmlns:a16="http://schemas.microsoft.com/office/drawing/2014/main" val="4187273151"/>
                    </a:ext>
                  </a:extLst>
                </a:gridCol>
                <a:gridCol w="9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261">
                  <a:extLst>
                    <a:ext uri="{9D8B030D-6E8A-4147-A177-3AD203B41FA5}">
                      <a16:colId xmlns:a16="http://schemas.microsoft.com/office/drawing/2014/main" val="237719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FFC000"/>
                        </a:solidFill>
                        <a:effectLst/>
                        <a:highlight>
                          <a:srgbClr val="FFFF00"/>
                        </a:highlight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Arial" panose="020B0604020202020204" pitchFamily="34" charset="0"/>
                          <a:cs typeface="Microsoft Sans Serif" panose="020B0604020202020204" pitchFamily="34" charset="0"/>
                        </a:rPr>
                        <a:t>Оборудование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Microsoft Sans Serif" panose="020B0604020202020204" pitchFamily="34" charset="0"/>
                        </a:rPr>
                        <a:t>Китай, Россия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" b="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endParaRPr lang="ru-RU" sz="1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DF1C40"/>
                        </a:buClr>
                        <a:buSzPct val="72727"/>
                        <a:buFont typeface="Wingdings"/>
                        <a:buNone/>
                        <a:tabLst>
                          <a:tab pos="139065" algn="l"/>
                        </a:tabLst>
                      </a:pPr>
                      <a:endParaRPr sz="11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Arial" panose="020B0604020202020204" pitchFamily="34" charset="0"/>
                          <a:cs typeface="Microsoft Sans Serif" panose="020B0604020202020204" pitchFamily="34" charset="0"/>
                        </a:rPr>
                        <a:t>Сырьё</a:t>
                      </a:r>
                      <a:endParaRPr sz="1100" b="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Россия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DF1C40"/>
                        </a:buClr>
                        <a:buSzPct val="72727"/>
                        <a:buFont typeface="Wingdings"/>
                        <a:buNone/>
                        <a:tabLst>
                          <a:tab pos="139065" algn="l"/>
                        </a:tabLst>
                      </a:pPr>
                      <a:endParaRPr sz="1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00" b="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383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DF1C40"/>
                        </a:buClr>
                        <a:buSzPct val="72727"/>
                        <a:buFont typeface="Wingdings"/>
                        <a:buNone/>
                        <a:tabLst>
                          <a:tab pos="139065" algn="l"/>
                        </a:tabLst>
                      </a:pPr>
                      <a:endParaRPr sz="11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E2E6EA"/>
                          </a:highlight>
                          <a:latin typeface="Microsoft Sans Serif" panose="020B0604020202020204" pitchFamily="34" charset="0"/>
                          <a:ea typeface="Arial" panose="020B0604020202020204" pitchFamily="34" charset="0"/>
                          <a:cs typeface="Microsoft Sans Serif" panose="020B0604020202020204" pitchFamily="34" charset="0"/>
                        </a:rPr>
                        <a:t>Экспорт</a:t>
                      </a:r>
                      <a:endParaRPr sz="1100" b="0" dirty="0">
                        <a:solidFill>
                          <a:schemeClr val="tx1"/>
                        </a:solidFill>
                        <a:highlight>
                          <a:srgbClr val="E2E6EA"/>
                        </a:highlight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highlight>
                            <a:srgbClr val="E2E6EA"/>
                          </a:highlight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Нет</a:t>
                      </a:r>
                      <a:endParaRPr sz="1100" b="0" dirty="0">
                        <a:solidFill>
                          <a:schemeClr val="tx1"/>
                        </a:solidFill>
                        <a:highlight>
                          <a:srgbClr val="E2E6EA"/>
                        </a:highlight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1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173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DF1C40"/>
                        </a:buClr>
                        <a:buSzPct val="72727"/>
                        <a:buFont typeface="Wingdings"/>
                        <a:buNone/>
                        <a:tabLst>
                          <a:tab pos="139065" algn="l"/>
                        </a:tabLst>
                      </a:pPr>
                      <a:endParaRPr sz="1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" b="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00" b="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456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DF1C40"/>
                        </a:buClr>
                        <a:buSzPct val="72727"/>
                        <a:buFont typeface="Wingdings"/>
                        <a:buNone/>
                        <a:tabLst>
                          <a:tab pos="139065" algn="l"/>
                        </a:tabLst>
                      </a:pPr>
                      <a:endParaRPr sz="1100" b="1" dirty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Курс в ФМ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spc="-50" baseline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Курс ЦБ РФ (на </a:t>
                      </a:r>
                      <a:r>
                        <a:rPr lang="ru-RU" sz="1100" b="0" spc="-50" baseline="0" dirty="0" smtClean="0">
                          <a:solidFill>
                            <a:srgbClr val="FF0000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05.09.2023</a:t>
                      </a:r>
                      <a:r>
                        <a:rPr lang="ru-RU" sz="1100" b="0" spc="-50" baseline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Разница</a:t>
                      </a:r>
                      <a:endParaRPr sz="1100" b="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6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439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1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Microsoft Sans Serif" panose="020B0604020202020204" pitchFamily="34" charset="0"/>
                        <a:ea typeface="+mn-ea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90,00 руб/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долл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+mn-ea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96,60 руб/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долл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+mn-ea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6,60 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руб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.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953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DF1C40"/>
                        </a:buClr>
                        <a:buSzPct val="72727"/>
                        <a:buFont typeface="Wingdings"/>
                        <a:buNone/>
                        <a:tabLst>
                          <a:tab pos="139065" algn="l"/>
                        </a:tabLst>
                      </a:pPr>
                      <a:endParaRPr sz="1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6624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318577"/>
            <a:ext cx="101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29" dirty="0">
                <a:solidFill>
                  <a:srgbClr val="DF1C40"/>
                </a:solidFill>
                <a:latin typeface="Wingdings"/>
                <a:cs typeface="Wingdings"/>
              </a:rPr>
              <a:t>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164397"/>
            <a:ext cx="101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29" dirty="0">
                <a:solidFill>
                  <a:srgbClr val="DF1C40"/>
                </a:solidFill>
                <a:latin typeface="Wingdings"/>
                <a:cs typeface="Wingdings"/>
              </a:rPr>
              <a:t>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812" y="1910100"/>
            <a:ext cx="2518410" cy="74104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lang="ru-RU" sz="2600" spc="-5" dirty="0" smtClean="0">
                <a:latin typeface="Microsoft Sans Serif"/>
                <a:cs typeface="Microsoft Sans Serif"/>
              </a:rPr>
              <a:t>30,8</a:t>
            </a:r>
            <a:r>
              <a:rPr sz="1200" dirty="0" smtClean="0">
                <a:latin typeface="Microsoft Sans Serif"/>
                <a:cs typeface="Microsoft Sans Serif"/>
              </a:rPr>
              <a:t>%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200" b="1" spc="-5" dirty="0">
                <a:latin typeface="Microsoft Sans Serif"/>
                <a:cs typeface="Microsoft Sans Serif"/>
              </a:rPr>
              <a:t>IRR</a:t>
            </a:r>
            <a:r>
              <a:rPr sz="1200" b="1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Внутренняя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норма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доходности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500" y="3010217"/>
            <a:ext cx="101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29" dirty="0">
                <a:solidFill>
                  <a:srgbClr val="DF1C40"/>
                </a:solidFill>
                <a:latin typeface="Wingdings"/>
                <a:cs typeface="Wingdings"/>
              </a:rPr>
              <a:t>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812" y="2755919"/>
            <a:ext cx="1866264" cy="74104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lang="ru-RU" sz="2600" spc="-5" dirty="0" smtClean="0">
                <a:latin typeface="Microsoft Sans Serif"/>
                <a:cs typeface="Microsoft Sans Serif"/>
              </a:rPr>
              <a:t>3,77 </a:t>
            </a:r>
            <a:r>
              <a:rPr sz="1200" dirty="0" smtClean="0">
                <a:latin typeface="Microsoft Sans Serif"/>
                <a:cs typeface="Microsoft Sans Serif"/>
              </a:rPr>
              <a:t>лет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200" b="1" spc="-5" dirty="0">
                <a:latin typeface="Microsoft Sans Serif"/>
                <a:cs typeface="Microsoft Sans Serif"/>
              </a:rPr>
              <a:t>PBP</a:t>
            </a:r>
            <a:r>
              <a:rPr sz="1200" b="1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Период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окупаемости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4500" y="3723449"/>
            <a:ext cx="101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29" dirty="0">
                <a:solidFill>
                  <a:srgbClr val="DF1C40"/>
                </a:solidFill>
                <a:latin typeface="Wingdings"/>
                <a:cs typeface="Wingdings"/>
              </a:rPr>
              <a:t>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812" y="3469151"/>
            <a:ext cx="3371215" cy="74104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lang="ru-RU" sz="2600" spc="-5" dirty="0">
                <a:latin typeface="Microsoft Sans Serif"/>
                <a:cs typeface="Microsoft Sans Serif"/>
              </a:rPr>
              <a:t>4</a:t>
            </a:r>
            <a:r>
              <a:rPr sz="2600" spc="-5" dirty="0" smtClean="0">
                <a:latin typeface="Microsoft Sans Serif"/>
                <a:cs typeface="Microsoft Sans Serif"/>
              </a:rPr>
              <a:t>,</a:t>
            </a:r>
            <a:r>
              <a:rPr lang="ru-RU" sz="2600" spc="-5" dirty="0" smtClean="0">
                <a:latin typeface="Microsoft Sans Serif"/>
                <a:cs typeface="Microsoft Sans Serif"/>
              </a:rPr>
              <a:t>19</a:t>
            </a:r>
            <a:r>
              <a:rPr sz="2600" spc="-40" dirty="0" smtClean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лет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200" b="1" spc="-5" dirty="0">
                <a:latin typeface="Microsoft Sans Serif"/>
                <a:cs typeface="Microsoft Sans Serif"/>
              </a:rPr>
              <a:t>DBPB</a:t>
            </a:r>
            <a:r>
              <a:rPr sz="1200" b="1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Дисконтированный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период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окупаемости</a:t>
            </a:r>
          </a:p>
        </p:txBody>
      </p:sp>
      <p:sp>
        <p:nvSpPr>
          <p:cNvPr id="9" name="object 9"/>
          <p:cNvSpPr/>
          <p:nvPr/>
        </p:nvSpPr>
        <p:spPr>
          <a:xfrm>
            <a:off x="47701" y="145542"/>
            <a:ext cx="424180" cy="400685"/>
          </a:xfrm>
          <a:custGeom>
            <a:avLst/>
            <a:gdLst/>
            <a:ahLst/>
            <a:cxnLst/>
            <a:rect l="l" t="t" r="r" b="b"/>
            <a:pathLst>
              <a:path w="424180" h="400684">
                <a:moveTo>
                  <a:pt x="423748" y="0"/>
                </a:moveTo>
                <a:lnTo>
                  <a:pt x="0" y="0"/>
                </a:lnTo>
                <a:lnTo>
                  <a:pt x="0" y="400227"/>
                </a:lnTo>
                <a:lnTo>
                  <a:pt x="423748" y="400227"/>
                </a:lnTo>
                <a:lnTo>
                  <a:pt x="423748" y="0"/>
                </a:lnTo>
                <a:close/>
              </a:path>
            </a:pathLst>
          </a:custGeom>
          <a:solidFill>
            <a:srgbClr val="DF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80745" y="63525"/>
            <a:ext cx="64731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Финансовые</a:t>
            </a:r>
            <a:r>
              <a:rPr sz="3000" dirty="0"/>
              <a:t> </a:t>
            </a:r>
            <a:r>
              <a:rPr sz="3000" spc="-5" dirty="0"/>
              <a:t>показатели</a:t>
            </a:r>
            <a:r>
              <a:rPr sz="3000" dirty="0"/>
              <a:t> </a:t>
            </a:r>
            <a:r>
              <a:rPr sz="3000" spc="-5" dirty="0"/>
              <a:t>по</a:t>
            </a:r>
            <a:r>
              <a:rPr sz="3000" dirty="0"/>
              <a:t> </a:t>
            </a:r>
            <a:r>
              <a:rPr sz="3000" spc="-5" dirty="0"/>
              <a:t>проекту</a:t>
            </a:r>
            <a:endParaRPr sz="3000"/>
          </a:p>
        </p:txBody>
      </p:sp>
      <p:sp>
        <p:nvSpPr>
          <p:cNvPr id="11" name="object 11"/>
          <p:cNvSpPr/>
          <p:nvPr/>
        </p:nvSpPr>
        <p:spPr>
          <a:xfrm>
            <a:off x="4508500" y="996082"/>
            <a:ext cx="0" cy="5086985"/>
          </a:xfrm>
          <a:custGeom>
            <a:avLst/>
            <a:gdLst/>
            <a:ahLst/>
            <a:cxnLst/>
            <a:rect l="l" t="t" r="r" b="b"/>
            <a:pathLst>
              <a:path h="5086985">
                <a:moveTo>
                  <a:pt x="0" y="0"/>
                </a:moveTo>
                <a:lnTo>
                  <a:pt x="0" y="508698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6100" y="697713"/>
            <a:ext cx="9069705" cy="117983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  <a:tabLst>
                <a:tab pos="4629150" algn="l"/>
              </a:tabLst>
            </a:pP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Ожидаемые</a:t>
            </a:r>
            <a:r>
              <a:rPr sz="1600" b="1" spc="25" dirty="0">
                <a:solidFill>
                  <a:srgbClr val="A0A8B3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показатели	Прогноз</a:t>
            </a:r>
            <a:r>
              <a:rPr sz="1600" b="1" spc="10" dirty="0">
                <a:solidFill>
                  <a:srgbClr val="A0A8B3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выручки/EBITDA</a:t>
            </a:r>
            <a:r>
              <a:rPr sz="1600" b="1" spc="5" dirty="0">
                <a:solidFill>
                  <a:srgbClr val="A0A8B3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по</a:t>
            </a:r>
            <a:r>
              <a:rPr sz="1600" b="1" spc="10" dirty="0">
                <a:solidFill>
                  <a:srgbClr val="A0A8B3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проекту,</a:t>
            </a:r>
            <a:r>
              <a:rPr sz="1600" b="1" spc="10" dirty="0">
                <a:solidFill>
                  <a:srgbClr val="A0A8B3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млн</a:t>
            </a:r>
            <a:r>
              <a:rPr sz="1600" b="1" spc="10" dirty="0">
                <a:solidFill>
                  <a:srgbClr val="A0A8B3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руб.</a:t>
            </a:r>
            <a:endParaRPr sz="1600" dirty="0">
              <a:latin typeface="Microsoft Sans Serif"/>
              <a:cs typeface="Microsoft Sans Serif"/>
            </a:endParaRPr>
          </a:p>
          <a:p>
            <a:pPr marL="86360">
              <a:lnSpc>
                <a:spcPct val="100000"/>
              </a:lnSpc>
              <a:spcBef>
                <a:spcPts val="1405"/>
              </a:spcBef>
            </a:pPr>
            <a:r>
              <a:rPr lang="ru-RU" sz="2600" spc="-5" dirty="0" smtClean="0">
                <a:latin typeface="Microsoft Sans Serif"/>
                <a:cs typeface="Microsoft Sans Serif"/>
              </a:rPr>
              <a:t>50,0</a:t>
            </a:r>
            <a:r>
              <a:rPr sz="2600" spc="-30" dirty="0" smtClean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мл</a:t>
            </a:r>
            <a:r>
              <a:rPr lang="ru-RU" sz="1200" dirty="0">
                <a:latin typeface="Microsoft Sans Serif"/>
                <a:cs typeface="Microsoft Sans Serif"/>
              </a:rPr>
              <a:t>н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руб.</a:t>
            </a:r>
          </a:p>
          <a:p>
            <a:pPr marL="86360">
              <a:lnSpc>
                <a:spcPct val="100000"/>
              </a:lnSpc>
              <a:spcBef>
                <a:spcPts val="335"/>
              </a:spcBef>
            </a:pPr>
            <a:r>
              <a:rPr sz="1200" b="1" spc="-5" dirty="0">
                <a:latin typeface="Microsoft Sans Serif"/>
                <a:cs typeface="Microsoft Sans Serif"/>
              </a:rPr>
              <a:t>NPV</a:t>
            </a:r>
            <a:r>
              <a:rPr sz="1200" b="1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Чистая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приведенная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стоимость</a:t>
            </a:r>
          </a:p>
        </p:txBody>
      </p:sp>
      <p:sp>
        <p:nvSpPr>
          <p:cNvPr id="13" name="object 13"/>
          <p:cNvSpPr/>
          <p:nvPr/>
        </p:nvSpPr>
        <p:spPr>
          <a:xfrm>
            <a:off x="360806" y="4548428"/>
            <a:ext cx="4057650" cy="0"/>
          </a:xfrm>
          <a:custGeom>
            <a:avLst/>
            <a:gdLst/>
            <a:ahLst/>
            <a:cxnLst/>
            <a:rect l="l" t="t" r="r" b="b"/>
            <a:pathLst>
              <a:path w="4057650">
                <a:moveTo>
                  <a:pt x="0" y="0"/>
                </a:moveTo>
                <a:lnTo>
                  <a:pt x="4057421" y="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4500" y="4919484"/>
            <a:ext cx="101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29" dirty="0">
                <a:solidFill>
                  <a:srgbClr val="DF1C40"/>
                </a:solidFill>
                <a:latin typeface="Wingdings"/>
                <a:cs typeface="Wingdings"/>
              </a:rPr>
              <a:t>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4812" y="4665187"/>
            <a:ext cx="2583815" cy="74104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lang="ru-RU" sz="2600" spc="-5" dirty="0" smtClean="0">
                <a:latin typeface="Microsoft Sans Serif"/>
                <a:cs typeface="Microsoft Sans Serif"/>
              </a:rPr>
              <a:t>9,0</a:t>
            </a:r>
            <a:r>
              <a:rPr sz="1200" dirty="0" smtClean="0">
                <a:latin typeface="Microsoft Sans Serif"/>
                <a:cs typeface="Microsoft Sans Serif"/>
              </a:rPr>
              <a:t>%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200" b="1" spc="-5" dirty="0">
                <a:latin typeface="Microsoft Sans Serif"/>
                <a:cs typeface="Microsoft Sans Serif"/>
              </a:rPr>
              <a:t>Рентабельность</a:t>
            </a:r>
            <a:r>
              <a:rPr sz="1200" b="1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чистой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прибыли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9238" y="5705988"/>
            <a:ext cx="101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29" dirty="0">
                <a:solidFill>
                  <a:srgbClr val="DF1C40"/>
                </a:solidFill>
                <a:latin typeface="Wingdings"/>
                <a:cs typeface="Wingdings"/>
              </a:rPr>
              <a:t>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4812" y="5513902"/>
            <a:ext cx="3091815" cy="977191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lang="ru-RU" sz="2600" spc="-5" dirty="0" smtClean="0">
                <a:latin typeface="Microsoft Sans Serif"/>
                <a:cs typeface="Microsoft Sans Serif"/>
              </a:rPr>
              <a:t>1,5</a:t>
            </a: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200" b="1" spc="-5" dirty="0" err="1" smtClean="0">
                <a:latin typeface="Microsoft Sans Serif"/>
                <a:cs typeface="Microsoft Sans Serif"/>
              </a:rPr>
              <a:t>Коэффициент</a:t>
            </a:r>
            <a:r>
              <a:rPr sz="1200" b="1" spc="-20" dirty="0" smtClean="0">
                <a:latin typeface="Microsoft Sans Serif"/>
                <a:cs typeface="Microsoft Sans Serif"/>
              </a:rPr>
              <a:t> </a:t>
            </a:r>
            <a:r>
              <a:rPr sz="1200" b="1" spc="-5" dirty="0">
                <a:latin typeface="Microsoft Sans Serif"/>
                <a:cs typeface="Microsoft Sans Serif"/>
              </a:rPr>
              <a:t>DSCR</a:t>
            </a:r>
            <a:r>
              <a:rPr sz="1200" b="1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момент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окончания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инвестиционной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фазы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5943015" y="5172075"/>
            <a:ext cx="4017010" cy="1508125"/>
            <a:chOff x="5943015" y="5172075"/>
            <a:chExt cx="4017010" cy="1508125"/>
          </a:xfrm>
        </p:grpSpPr>
        <p:sp>
          <p:nvSpPr>
            <p:cNvPr id="20" name="object 20"/>
            <p:cNvSpPr/>
            <p:nvPr/>
          </p:nvSpPr>
          <p:spPr>
            <a:xfrm>
              <a:off x="5943015" y="5172075"/>
              <a:ext cx="4017010" cy="1508125"/>
            </a:xfrm>
            <a:custGeom>
              <a:avLst/>
              <a:gdLst/>
              <a:ahLst/>
              <a:cxnLst/>
              <a:rect l="l" t="t" r="r" b="b"/>
              <a:pathLst>
                <a:path w="4017009" h="1508125">
                  <a:moveTo>
                    <a:pt x="4016997" y="0"/>
                  </a:moveTo>
                  <a:lnTo>
                    <a:pt x="0" y="0"/>
                  </a:lnTo>
                  <a:lnTo>
                    <a:pt x="0" y="1508023"/>
                  </a:lnTo>
                  <a:lnTo>
                    <a:pt x="4016997" y="1508023"/>
                  </a:lnTo>
                  <a:lnTo>
                    <a:pt x="4016997" y="0"/>
                  </a:lnTo>
                  <a:close/>
                </a:path>
              </a:pathLst>
            </a:custGeom>
            <a:solidFill>
              <a:srgbClr val="E2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98041" y="5193309"/>
              <a:ext cx="2362200" cy="1487170"/>
            </a:xfrm>
            <a:custGeom>
              <a:avLst/>
              <a:gdLst/>
              <a:ahLst/>
              <a:cxnLst/>
              <a:rect l="l" t="t" r="r" b="b"/>
              <a:pathLst>
                <a:path w="2362200" h="1487170">
                  <a:moveTo>
                    <a:pt x="2361971" y="0"/>
                  </a:moveTo>
                  <a:lnTo>
                    <a:pt x="0" y="0"/>
                  </a:lnTo>
                  <a:lnTo>
                    <a:pt x="0" y="1486788"/>
                  </a:lnTo>
                  <a:lnTo>
                    <a:pt x="2361971" y="1486788"/>
                  </a:lnTo>
                  <a:lnTo>
                    <a:pt x="23619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06562" y="5341023"/>
            <a:ext cx="889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229" dirty="0">
                <a:solidFill>
                  <a:srgbClr val="DF1C40"/>
                </a:solidFill>
                <a:latin typeface="Wingdings"/>
                <a:cs typeface="Wingdings"/>
              </a:rPr>
              <a:t>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27847" y="5110147"/>
            <a:ext cx="1646555" cy="68897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0"/>
              </a:spcBef>
            </a:pPr>
            <a:r>
              <a:rPr lang="ru-RU" sz="2200" spc="-5" dirty="0" smtClean="0">
                <a:latin typeface="Microsoft Sans Serif"/>
                <a:cs typeface="Microsoft Sans Serif"/>
              </a:rPr>
              <a:t>13,0 </a:t>
            </a:r>
            <a:r>
              <a:rPr sz="1000" dirty="0" smtClean="0">
                <a:latin typeface="Microsoft Sans Serif"/>
                <a:cs typeface="Microsoft Sans Serif"/>
              </a:rPr>
              <a:t>%</a:t>
            </a:r>
            <a:endParaRPr sz="1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r>
              <a:rPr sz="1000" b="1" spc="-5" dirty="0">
                <a:latin typeface="Microsoft Sans Serif"/>
                <a:cs typeface="Microsoft Sans Serif"/>
              </a:rPr>
              <a:t>Рентабельность</a:t>
            </a:r>
            <a:r>
              <a:rPr sz="1000" b="1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по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EBITDA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06562" y="6084430"/>
            <a:ext cx="889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229" dirty="0">
                <a:solidFill>
                  <a:srgbClr val="DF1C40"/>
                </a:solidFill>
                <a:latin typeface="Wingdings"/>
                <a:cs typeface="Wingdings"/>
              </a:rPr>
              <a:t>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27847" y="5871022"/>
            <a:ext cx="1961819" cy="67390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75"/>
              </a:spcBef>
            </a:pPr>
            <a:r>
              <a:rPr lang="ru-RU" sz="2200" spc="-5" dirty="0" smtClean="0">
                <a:latin typeface="Microsoft Sans Serif"/>
                <a:cs typeface="Microsoft Sans Serif"/>
              </a:rPr>
              <a:t>467,5 </a:t>
            </a:r>
            <a:r>
              <a:rPr sz="1000" dirty="0" smtClean="0">
                <a:latin typeface="Microsoft Sans Serif"/>
                <a:cs typeface="Microsoft Sans Serif"/>
              </a:rPr>
              <a:t>млн</a:t>
            </a:r>
            <a:r>
              <a:rPr sz="1000" spc="-25" dirty="0" smtClean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руб.</a:t>
            </a:r>
          </a:p>
          <a:p>
            <a:pPr>
              <a:lnSpc>
                <a:spcPct val="100000"/>
              </a:lnSpc>
              <a:spcBef>
                <a:spcPts val="370"/>
              </a:spcBef>
            </a:pPr>
            <a:r>
              <a:rPr sz="1200" b="1" spc="-5" dirty="0">
                <a:latin typeface="Microsoft Sans Serif"/>
                <a:cs typeface="Microsoft Sans Serif"/>
              </a:rPr>
              <a:t>Выручка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25691" y="5180204"/>
            <a:ext cx="1649095" cy="1495425"/>
          </a:xfrm>
          <a:prstGeom prst="rect">
            <a:avLst/>
          </a:prstGeom>
          <a:solidFill>
            <a:srgbClr val="E2E6EA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80340" marR="492759">
              <a:lnSpc>
                <a:spcPts val="1250"/>
              </a:lnSpc>
            </a:pPr>
            <a:r>
              <a:rPr sz="11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Показатели</a:t>
            </a:r>
            <a:r>
              <a:rPr sz="1100" b="1" spc="-45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на </a:t>
            </a:r>
            <a:r>
              <a:rPr sz="1100" b="1" spc="-275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момент</a:t>
            </a:r>
            <a:endParaRPr sz="1100" dirty="0">
              <a:latin typeface="Microsoft Sans Serif"/>
              <a:cs typeface="Microsoft Sans Serif"/>
            </a:endParaRPr>
          </a:p>
          <a:p>
            <a:pPr marL="180340">
              <a:lnSpc>
                <a:spcPts val="1175"/>
              </a:lnSpc>
            </a:pPr>
            <a:r>
              <a:rPr sz="11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достижения</a:t>
            </a:r>
            <a:endParaRPr sz="1100" dirty="0">
              <a:latin typeface="Microsoft Sans Serif"/>
              <a:cs typeface="Microsoft Sans Serif"/>
            </a:endParaRPr>
          </a:p>
          <a:p>
            <a:pPr marL="180340" marR="241300">
              <a:lnSpc>
                <a:spcPts val="1250"/>
              </a:lnSpc>
              <a:spcBef>
                <a:spcPts val="65"/>
              </a:spcBef>
            </a:pPr>
            <a:r>
              <a:rPr sz="11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планового объема </a:t>
            </a:r>
            <a:r>
              <a:rPr sz="1100" b="1" spc="-280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sz="1100" b="1" spc="-30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(100</a:t>
            </a:r>
            <a:endParaRPr sz="1100" dirty="0">
              <a:latin typeface="Microsoft Sans Serif"/>
              <a:cs typeface="Microsoft Sans Serif"/>
            </a:endParaRPr>
          </a:p>
          <a:p>
            <a:pPr marL="180340">
              <a:lnSpc>
                <a:spcPts val="1210"/>
              </a:lnSpc>
            </a:pPr>
            <a:r>
              <a:rPr sz="11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%</a:t>
            </a:r>
            <a:r>
              <a:rPr sz="1100" b="1" spc="-25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мощности)</a:t>
            </a:r>
            <a:endParaRPr sz="1100" dirty="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17754" y="4773727"/>
            <a:ext cx="4020185" cy="1905394"/>
            <a:chOff x="5941428" y="4771948"/>
            <a:chExt cx="4020185" cy="1905394"/>
          </a:xfrm>
        </p:grpSpPr>
        <p:sp>
          <p:nvSpPr>
            <p:cNvPr id="28" name="object 28"/>
            <p:cNvSpPr/>
            <p:nvPr/>
          </p:nvSpPr>
          <p:spPr>
            <a:xfrm>
              <a:off x="5941428" y="5165724"/>
              <a:ext cx="4020185" cy="12700"/>
            </a:xfrm>
            <a:custGeom>
              <a:avLst/>
              <a:gdLst/>
              <a:ahLst/>
              <a:cxnLst/>
              <a:rect l="l" t="t" r="r" b="b"/>
              <a:pathLst>
                <a:path w="4020184" h="12700">
                  <a:moveTo>
                    <a:pt x="0" y="12700"/>
                  </a:moveTo>
                  <a:lnTo>
                    <a:pt x="4020185" y="12700"/>
                  </a:lnTo>
                  <a:lnTo>
                    <a:pt x="4020185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43015" y="5170487"/>
              <a:ext cx="0" cy="1506855"/>
            </a:xfrm>
            <a:custGeom>
              <a:avLst/>
              <a:gdLst/>
              <a:ahLst/>
              <a:cxnLst/>
              <a:rect l="l" t="t" r="r" b="b"/>
              <a:pathLst>
                <a:path h="1506854">
                  <a:moveTo>
                    <a:pt x="0" y="0"/>
                  </a:moveTo>
                  <a:lnTo>
                    <a:pt x="0" y="150643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41428" y="6676923"/>
              <a:ext cx="4020185" cy="0"/>
            </a:xfrm>
            <a:custGeom>
              <a:avLst/>
              <a:gdLst/>
              <a:ahLst/>
              <a:cxnLst/>
              <a:rect l="l" t="t" r="r" b="b"/>
              <a:pathLst>
                <a:path w="4020184">
                  <a:moveTo>
                    <a:pt x="0" y="0"/>
                  </a:moveTo>
                  <a:lnTo>
                    <a:pt x="402018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99707" y="4771948"/>
              <a:ext cx="3160395" cy="1905000"/>
            </a:xfrm>
            <a:custGeom>
              <a:avLst/>
              <a:gdLst/>
              <a:ahLst/>
              <a:cxnLst/>
              <a:rect l="l" t="t" r="r" b="b"/>
              <a:pathLst>
                <a:path w="3160395" h="1905000">
                  <a:moveTo>
                    <a:pt x="3160318" y="398538"/>
                  </a:moveTo>
                  <a:lnTo>
                    <a:pt x="3160318" y="1904974"/>
                  </a:lnTo>
                </a:path>
                <a:path w="3160395" h="1905000">
                  <a:moveTo>
                    <a:pt x="0" y="0"/>
                  </a:moveTo>
                  <a:lnTo>
                    <a:pt x="0" y="37472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00061"/>
            <a:ext cx="10688396" cy="459943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0191089" y="7228138"/>
            <a:ext cx="2374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lang="ru-RU"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endParaRPr sz="1500" dirty="0">
              <a:latin typeface="Microsoft Sans Serif"/>
              <a:cs typeface="Microsoft Sans Serif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F10D995-F52D-4FC5-863F-30B8A1BA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45" y="1957822"/>
            <a:ext cx="6049436" cy="263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01" y="145542"/>
            <a:ext cx="424180" cy="400685"/>
          </a:xfrm>
          <a:custGeom>
            <a:avLst/>
            <a:gdLst/>
            <a:ahLst/>
            <a:cxnLst/>
            <a:rect l="l" t="t" r="r" b="b"/>
            <a:pathLst>
              <a:path w="424180" h="400684">
                <a:moveTo>
                  <a:pt x="423748" y="0"/>
                </a:moveTo>
                <a:lnTo>
                  <a:pt x="0" y="0"/>
                </a:lnTo>
                <a:lnTo>
                  <a:pt x="0" y="400227"/>
                </a:lnTo>
                <a:lnTo>
                  <a:pt x="423748" y="400227"/>
                </a:lnTo>
                <a:lnTo>
                  <a:pt x="423748" y="0"/>
                </a:lnTo>
                <a:close/>
              </a:path>
            </a:pathLst>
          </a:custGeom>
          <a:solidFill>
            <a:srgbClr val="DF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0745" y="63525"/>
            <a:ext cx="83635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Планируемые</a:t>
            </a:r>
            <a:r>
              <a:rPr sz="3000" spc="5" dirty="0"/>
              <a:t> </a:t>
            </a:r>
            <a:r>
              <a:rPr sz="3000" spc="-5" dirty="0"/>
              <a:t>целевые</a:t>
            </a:r>
            <a:r>
              <a:rPr sz="3000" spc="5" dirty="0"/>
              <a:t> </a:t>
            </a:r>
            <a:r>
              <a:rPr sz="3000" spc="-5" dirty="0"/>
              <a:t>показатели</a:t>
            </a:r>
            <a:r>
              <a:rPr sz="3000" spc="10" dirty="0"/>
              <a:t> </a:t>
            </a:r>
            <a:r>
              <a:rPr sz="3000" spc="-5" dirty="0"/>
              <a:t>по</a:t>
            </a:r>
            <a:r>
              <a:rPr sz="3000" spc="5" dirty="0"/>
              <a:t> </a:t>
            </a:r>
            <a:r>
              <a:rPr sz="3000" spc="-5" dirty="0"/>
              <a:t>проекту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120180" y="1073721"/>
            <a:ext cx="8848725" cy="889635"/>
          </a:xfrm>
          <a:custGeom>
            <a:avLst/>
            <a:gdLst/>
            <a:ahLst/>
            <a:cxnLst/>
            <a:rect l="l" t="t" r="r" b="b"/>
            <a:pathLst>
              <a:path w="8848725" h="889635">
                <a:moveTo>
                  <a:pt x="8848420" y="0"/>
                </a:moveTo>
                <a:lnTo>
                  <a:pt x="8848420" y="0"/>
                </a:lnTo>
                <a:lnTo>
                  <a:pt x="0" y="0"/>
                </a:lnTo>
                <a:lnTo>
                  <a:pt x="0" y="889558"/>
                </a:lnTo>
                <a:lnTo>
                  <a:pt x="8848420" y="889558"/>
                </a:lnTo>
                <a:lnTo>
                  <a:pt x="8848420" y="0"/>
                </a:lnTo>
                <a:close/>
              </a:path>
            </a:pathLst>
          </a:custGeom>
          <a:solidFill>
            <a:srgbClr val="00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38091"/>
              </p:ext>
            </p:extLst>
          </p:nvPr>
        </p:nvGraphicFramePr>
        <p:xfrm>
          <a:off x="117003" y="1073721"/>
          <a:ext cx="8803237" cy="4187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2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660">
                  <a:extLst>
                    <a:ext uri="{9D8B030D-6E8A-4147-A177-3AD203B41FA5}">
                      <a16:colId xmlns:a16="http://schemas.microsoft.com/office/drawing/2014/main" val="895235055"/>
                    </a:ext>
                  </a:extLst>
                </a:gridCol>
                <a:gridCol w="773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3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06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93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470"/>
                        </a:lnSpc>
                        <a:spcBef>
                          <a:spcPts val="119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Итого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весь срок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001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745">
                <a:tc>
                  <a:txBody>
                    <a:bodyPr/>
                    <a:lstStyle/>
                    <a:p>
                      <a:pPr marL="24765">
                        <a:lnSpc>
                          <a:spcPts val="1460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Наименование показателя</a:t>
                      </a:r>
                      <a:endParaRPr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0" algn="r">
                        <a:lnSpc>
                          <a:spcPts val="1460"/>
                        </a:lnSpc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Microsoft Sans Serif"/>
                          <a:cs typeface="Microsoft Sans Serif"/>
                        </a:rPr>
                        <a:t>2023</a:t>
                      </a:r>
                      <a:endParaRPr sz="1300" b="1" dirty="0">
                        <a:solidFill>
                          <a:schemeClr val="bg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lang="ru-RU" sz="1300" b="1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2024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lang="ru-RU" sz="1300" b="1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2025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lang="ru-RU" sz="1300" b="1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2026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lang="ru-RU" sz="1300" b="1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2027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lang="ru-RU" sz="1300" b="1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2028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49275" marR="297815" indent="-220979">
                        <a:lnSpc>
                          <a:spcPts val="1470"/>
                        </a:lnSpc>
                        <a:spcBef>
                          <a:spcPts val="2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пользования 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займом</a:t>
                      </a:r>
                      <a:endParaRPr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001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Объем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выручки,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0,0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198,9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280,5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355,1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390,9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467,5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300" b="1" spc="-10" dirty="0">
                          <a:latin typeface="Microsoft Sans Serif"/>
                          <a:cs typeface="Microsoft Sans Serif"/>
                        </a:rPr>
                        <a:t>1 672,9</a:t>
                      </a:r>
                    </a:p>
                  </a:txBody>
                  <a:tcPr marL="0" marR="0" marT="127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358">
                <a:tc>
                  <a:txBody>
                    <a:bodyPr/>
                    <a:lstStyle/>
                    <a:p>
                      <a:pPr marL="24765" marR="328930">
                        <a:lnSpc>
                          <a:spcPts val="1360"/>
                        </a:lnSpc>
                        <a:spcBef>
                          <a:spcPts val="89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Объем</a:t>
                      </a:r>
                      <a:r>
                        <a:rPr sz="12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налоговых</a:t>
                      </a:r>
                      <a:r>
                        <a:rPr sz="12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поступлений, </a:t>
                      </a:r>
                      <a:r>
                        <a:rPr sz="1200" spc="-3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303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8,84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22,73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27,7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34,73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41,81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300" b="1" spc="-10" dirty="0">
                          <a:latin typeface="Microsoft Sans Serif"/>
                          <a:cs typeface="Microsoft Sans Serif"/>
                        </a:rPr>
                        <a:t>135,81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244">
                <a:tc>
                  <a:txBody>
                    <a:bodyPr/>
                    <a:lstStyle/>
                    <a:p>
                      <a:pPr marL="24765" marR="882015">
                        <a:lnSpc>
                          <a:spcPts val="1360"/>
                        </a:lnSpc>
                        <a:spcBef>
                          <a:spcPts val="88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Объем</a:t>
                      </a:r>
                      <a:r>
                        <a:rPr sz="12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средств</a:t>
                      </a:r>
                      <a:r>
                        <a:rPr sz="12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частных </a:t>
                      </a:r>
                      <a:r>
                        <a:rPr sz="1200" spc="-3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инвесторов,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23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19,9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latin typeface="Microsoft Sans Serif"/>
                          <a:cs typeface="Microsoft Sans Serif"/>
                        </a:rPr>
                        <a:t>19,9</a:t>
                      </a:r>
                      <a:endParaRPr lang="ru-RU" sz="1300" b="1" dirty="0">
                        <a:latin typeface="Microsoft Sans Serif"/>
                        <a:cs typeface="Microsoft Sans Serif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endParaRPr sz="1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Количество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рабочих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мест,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шт.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1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16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16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813">
                <a:tc>
                  <a:txBody>
                    <a:bodyPr/>
                    <a:lstStyle/>
                    <a:p>
                      <a:pPr marL="24765">
                        <a:lnSpc>
                          <a:spcPts val="14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Количество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4765" marR="116839">
                        <a:lnSpc>
                          <a:spcPts val="136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высокопроизводительных рабочих  мест,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шт.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3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2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Количество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заявок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РИД,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шт.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-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-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-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-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charset="0"/>
                        </a:rPr>
                        <a:t>-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2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00061"/>
            <a:ext cx="10688396" cy="45994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191089" y="7228138"/>
            <a:ext cx="2374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lang="ru-RU"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11</a:t>
            </a:r>
            <a:endParaRPr sz="15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745" y="63525"/>
            <a:ext cx="4082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SWOT-анализ</a:t>
            </a:r>
            <a:r>
              <a:rPr sz="3000" spc="-25" dirty="0"/>
              <a:t> </a:t>
            </a:r>
            <a:r>
              <a:rPr sz="3000" spc="-5" dirty="0"/>
              <a:t>проекта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47701" y="145542"/>
            <a:ext cx="424180" cy="400685"/>
          </a:xfrm>
          <a:custGeom>
            <a:avLst/>
            <a:gdLst/>
            <a:ahLst/>
            <a:cxnLst/>
            <a:rect l="l" t="t" r="r" b="b"/>
            <a:pathLst>
              <a:path w="424180" h="400684">
                <a:moveTo>
                  <a:pt x="423748" y="0"/>
                </a:moveTo>
                <a:lnTo>
                  <a:pt x="0" y="0"/>
                </a:lnTo>
                <a:lnTo>
                  <a:pt x="0" y="400227"/>
                </a:lnTo>
                <a:lnTo>
                  <a:pt x="423748" y="400227"/>
                </a:lnTo>
                <a:lnTo>
                  <a:pt x="423748" y="0"/>
                </a:lnTo>
                <a:close/>
              </a:path>
            </a:pathLst>
          </a:custGeom>
          <a:solidFill>
            <a:srgbClr val="DF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36639" y="813485"/>
            <a:ext cx="5032375" cy="2649220"/>
            <a:chOff x="236639" y="813485"/>
            <a:chExt cx="5032375" cy="2649220"/>
          </a:xfrm>
        </p:grpSpPr>
        <p:sp>
          <p:nvSpPr>
            <p:cNvPr id="5" name="object 5"/>
            <p:cNvSpPr/>
            <p:nvPr/>
          </p:nvSpPr>
          <p:spPr>
            <a:xfrm>
              <a:off x="236639" y="813485"/>
              <a:ext cx="5032375" cy="2649220"/>
            </a:xfrm>
            <a:custGeom>
              <a:avLst/>
              <a:gdLst/>
              <a:ahLst/>
              <a:cxnLst/>
              <a:rect l="l" t="t" r="r" b="b"/>
              <a:pathLst>
                <a:path w="5032375" h="2649220">
                  <a:moveTo>
                    <a:pt x="5032108" y="0"/>
                  </a:moveTo>
                  <a:lnTo>
                    <a:pt x="0" y="0"/>
                  </a:lnTo>
                  <a:lnTo>
                    <a:pt x="0" y="2649143"/>
                  </a:lnTo>
                  <a:lnTo>
                    <a:pt x="5032108" y="2649143"/>
                  </a:lnTo>
                  <a:lnTo>
                    <a:pt x="5032108" y="0"/>
                  </a:lnTo>
                  <a:close/>
                </a:path>
              </a:pathLst>
            </a:custGeom>
            <a:solidFill>
              <a:srgbClr val="E9E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788" y="1050772"/>
              <a:ext cx="359994" cy="40547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01014" y="1122794"/>
            <a:ext cx="17157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F9F66"/>
                </a:solidFill>
                <a:latin typeface="Microsoft Sans Serif"/>
                <a:cs typeface="Microsoft Sans Serif"/>
              </a:rPr>
              <a:t>Сильные</a:t>
            </a:r>
            <a:r>
              <a:rPr sz="1600" b="1" spc="-35" dirty="0">
                <a:solidFill>
                  <a:srgbClr val="2F9F66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2F9F66"/>
                </a:solidFill>
                <a:latin typeface="Microsoft Sans Serif"/>
                <a:cs typeface="Microsoft Sans Serif"/>
              </a:rPr>
              <a:t>стороны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6639" y="3544874"/>
            <a:ext cx="5032375" cy="2736215"/>
            <a:chOff x="236639" y="3544874"/>
            <a:chExt cx="5032375" cy="2736215"/>
          </a:xfrm>
        </p:grpSpPr>
        <p:sp>
          <p:nvSpPr>
            <p:cNvPr id="11" name="object 11"/>
            <p:cNvSpPr/>
            <p:nvPr/>
          </p:nvSpPr>
          <p:spPr>
            <a:xfrm>
              <a:off x="236639" y="3544874"/>
              <a:ext cx="5032375" cy="2736215"/>
            </a:xfrm>
            <a:custGeom>
              <a:avLst/>
              <a:gdLst/>
              <a:ahLst/>
              <a:cxnLst/>
              <a:rect l="l" t="t" r="r" b="b"/>
              <a:pathLst>
                <a:path w="5032375" h="2736215">
                  <a:moveTo>
                    <a:pt x="5032108" y="0"/>
                  </a:moveTo>
                  <a:lnTo>
                    <a:pt x="0" y="0"/>
                  </a:lnTo>
                  <a:lnTo>
                    <a:pt x="0" y="2735999"/>
                  </a:lnTo>
                  <a:lnTo>
                    <a:pt x="5032108" y="2735999"/>
                  </a:lnTo>
                  <a:lnTo>
                    <a:pt x="5032108" y="0"/>
                  </a:lnTo>
                  <a:close/>
                </a:path>
              </a:pathLst>
            </a:custGeom>
            <a:solidFill>
              <a:srgbClr val="E9E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788" y="3782161"/>
              <a:ext cx="359994" cy="40547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01014" y="3854107"/>
            <a:ext cx="13004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F9F66"/>
                </a:solidFill>
                <a:latin typeface="Microsoft Sans Serif"/>
                <a:cs typeface="Microsoft Sans Serif"/>
              </a:rPr>
              <a:t>Возможности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392000" y="3544874"/>
            <a:ext cx="5032375" cy="2736215"/>
            <a:chOff x="5392000" y="3544874"/>
            <a:chExt cx="5032375" cy="2736215"/>
          </a:xfrm>
        </p:grpSpPr>
        <p:sp>
          <p:nvSpPr>
            <p:cNvPr id="17" name="object 17"/>
            <p:cNvSpPr/>
            <p:nvPr/>
          </p:nvSpPr>
          <p:spPr>
            <a:xfrm>
              <a:off x="5392000" y="3544874"/>
              <a:ext cx="5032375" cy="2736215"/>
            </a:xfrm>
            <a:custGeom>
              <a:avLst/>
              <a:gdLst/>
              <a:ahLst/>
              <a:cxnLst/>
              <a:rect l="l" t="t" r="r" b="b"/>
              <a:pathLst>
                <a:path w="5032375" h="2736215">
                  <a:moveTo>
                    <a:pt x="5032108" y="0"/>
                  </a:moveTo>
                  <a:lnTo>
                    <a:pt x="0" y="0"/>
                  </a:lnTo>
                  <a:lnTo>
                    <a:pt x="0" y="2735999"/>
                  </a:lnTo>
                  <a:lnTo>
                    <a:pt x="5032108" y="2735999"/>
                  </a:lnTo>
                  <a:lnTo>
                    <a:pt x="5032108" y="0"/>
                  </a:lnTo>
                  <a:close/>
                </a:path>
              </a:pathLst>
            </a:custGeom>
            <a:solidFill>
              <a:srgbClr val="E9E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5150" y="3782161"/>
              <a:ext cx="359994" cy="40124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956401" y="3854107"/>
            <a:ext cx="6946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E11C40"/>
                </a:solidFill>
                <a:latin typeface="Microsoft Sans Serif"/>
                <a:cs typeface="Microsoft Sans Serif"/>
              </a:rPr>
              <a:t>Угрозы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380850" y="813485"/>
            <a:ext cx="5032375" cy="2649220"/>
            <a:chOff x="5380850" y="813485"/>
            <a:chExt cx="5032375" cy="2649220"/>
          </a:xfrm>
        </p:grpSpPr>
        <p:sp>
          <p:nvSpPr>
            <p:cNvPr id="23" name="object 23"/>
            <p:cNvSpPr/>
            <p:nvPr/>
          </p:nvSpPr>
          <p:spPr>
            <a:xfrm>
              <a:off x="5380850" y="813485"/>
              <a:ext cx="5032375" cy="2649220"/>
            </a:xfrm>
            <a:custGeom>
              <a:avLst/>
              <a:gdLst/>
              <a:ahLst/>
              <a:cxnLst/>
              <a:rect l="l" t="t" r="r" b="b"/>
              <a:pathLst>
                <a:path w="5032375" h="2649220">
                  <a:moveTo>
                    <a:pt x="5032108" y="0"/>
                  </a:moveTo>
                  <a:lnTo>
                    <a:pt x="0" y="0"/>
                  </a:lnTo>
                  <a:lnTo>
                    <a:pt x="0" y="2649143"/>
                  </a:lnTo>
                  <a:lnTo>
                    <a:pt x="5032108" y="2649143"/>
                  </a:lnTo>
                  <a:lnTo>
                    <a:pt x="5032108" y="0"/>
                  </a:lnTo>
                  <a:close/>
                </a:path>
              </a:pathLst>
            </a:custGeom>
            <a:solidFill>
              <a:srgbClr val="E9E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3986" y="1050785"/>
              <a:ext cx="359994" cy="40124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945428" y="1122794"/>
            <a:ext cx="16122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E11C40"/>
                </a:solidFill>
                <a:latin typeface="Microsoft Sans Serif"/>
                <a:cs typeface="Microsoft Sans Serif"/>
              </a:rPr>
              <a:t>Слабые</a:t>
            </a:r>
            <a:r>
              <a:rPr sz="1600" b="1" spc="-40" dirty="0">
                <a:solidFill>
                  <a:srgbClr val="E11C40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E11C40"/>
                </a:solidFill>
                <a:latin typeface="Microsoft Sans Serif"/>
                <a:cs typeface="Microsoft Sans Serif"/>
              </a:rPr>
              <a:t>стороны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100061"/>
            <a:ext cx="10688396" cy="459943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0191089" y="7228138"/>
            <a:ext cx="2374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lang="ru-RU"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endParaRPr sz="15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4A679215-FC07-4A5D-9D8F-D90E5D1D2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931469"/>
              </p:ext>
            </p:extLst>
          </p:nvPr>
        </p:nvGraphicFramePr>
        <p:xfrm>
          <a:off x="472547" y="1501781"/>
          <a:ext cx="4493153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3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82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n>
                            <a:noFill/>
                          </a:ln>
                          <a:latin typeface="Arial Narrow" pitchFamily="34" charset="0"/>
                        </a:rPr>
                        <a:t>Опытная команда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n>
                            <a:noFill/>
                          </a:ln>
                          <a:latin typeface="Arial Narrow" pitchFamily="34" charset="0"/>
                        </a:rPr>
                        <a:t>Сформирована клиентская</a:t>
                      </a:r>
                      <a:r>
                        <a:rPr lang="ru-RU" sz="1600" baseline="0" dirty="0">
                          <a:ln>
                            <a:noFill/>
                          </a:ln>
                          <a:latin typeface="Arial Narrow" pitchFamily="34" charset="0"/>
                        </a:rPr>
                        <a:t> база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Низкая зависимость от изменения курсов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 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n>
                            <a:noFill/>
                          </a:ln>
                          <a:latin typeface="Arial Narrow" pitchFamily="34" charset="0"/>
                        </a:rPr>
                        <a:t>Оперативные сроки </a:t>
                      </a: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поставки оборудования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2D05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n>
                            <a:noFill/>
                          </a:ln>
                          <a:latin typeface="Arial Narrow" pitchFamily="34" charset="0"/>
                        </a:rPr>
                        <a:t>Отечественное</a:t>
                      </a:r>
                      <a:r>
                        <a:rPr lang="ru-RU" sz="1600" baseline="0" dirty="0">
                          <a:ln>
                            <a:noFill/>
                          </a:ln>
                          <a:latin typeface="Arial Narrow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сырье 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6BD67B6D-8AD6-44FA-9EB4-AF5991CB1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273050"/>
              </p:ext>
            </p:extLst>
          </p:nvPr>
        </p:nvGraphicFramePr>
        <p:xfrm>
          <a:off x="410354" y="4046485"/>
          <a:ext cx="4970496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0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8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Организация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 собственного производства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Снижение завивимости от контрагентов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 и импортного кабеля 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Формирование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 взвешенной ценовой политики 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id="{89497F9C-BD38-4402-9835-3E6E316C5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033684"/>
              </p:ext>
            </p:extLst>
          </p:nvPr>
        </p:nvGraphicFramePr>
        <p:xfrm>
          <a:off x="5495150" y="1375327"/>
          <a:ext cx="4918075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82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n>
                            <a:noFill/>
                          </a:ln>
                          <a:latin typeface="Arial Narrow" pitchFamily="34" charset="0"/>
                        </a:rPr>
                        <a:t>Отсутствие производства</a:t>
                      </a:r>
                      <a:r>
                        <a:rPr lang="ru-RU" sz="1600" baseline="0" dirty="0">
                          <a:ln>
                            <a:noFill/>
                          </a:ln>
                          <a:latin typeface="Arial Narrow" pitchFamily="34" charset="0"/>
                        </a:rPr>
                        <a:t> в настоящее время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4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Краткосрочные контракты в рамках тендеров Роснефти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 </a:t>
                      </a: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(срок 1 год)</a:t>
                      </a:r>
                    </a:p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4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DE8648AF-C862-456B-BE0C-C9AD492FD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20874"/>
              </p:ext>
            </p:extLst>
          </p:nvPr>
        </p:nvGraphicFramePr>
        <p:xfrm>
          <a:off x="5575299" y="4101960"/>
          <a:ext cx="4615789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824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2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ln>
                            <a:noFill/>
                          </a:ln>
                          <a:latin typeface="Arial Narrow" pitchFamily="34" charset="0"/>
                        </a:rPr>
                        <a:t>Повышение цен на сырье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Общая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 политическая ситуация, связанная с СВО. Дефицит кадров 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4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88396" cy="71000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9555" y="3265685"/>
            <a:ext cx="9104832" cy="10009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773295" marR="5080">
              <a:lnSpc>
                <a:spcPts val="2490"/>
              </a:lnSpc>
              <a:spcBef>
                <a:spcPts val="305"/>
              </a:spcBef>
            </a:pPr>
            <a:r>
              <a:rPr lang="ru-RU" spc="-5" dirty="0"/>
              <a:t>ОБЩЕСТВО С ОГРАНИЧЕННОЙ </a:t>
            </a:r>
            <a:r>
              <a:rPr lang="ru-RU" spc="-575" dirty="0"/>
              <a:t> </a:t>
            </a:r>
            <a:r>
              <a:rPr lang="ru-RU" spc="-5" dirty="0"/>
              <a:t>ОТВЕТСТВЕННОСТЬЮ</a:t>
            </a:r>
            <a:r>
              <a:rPr lang="ru-RU" spc="-10" dirty="0"/>
              <a:t> </a:t>
            </a:r>
            <a:r>
              <a:rPr lang="ru-RU" spc="-5" dirty="0"/>
              <a:t>"СИБЭЛЕКТРОКАБЕЛЬ"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7347" y="6508956"/>
            <a:ext cx="975370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dirty="0">
                <a:latin typeface="Microsoft Sans Serif"/>
                <a:cs typeface="Microsoft Sans Serif"/>
              </a:rPr>
              <a:t>Создание завода по производству кабельно-проводниковых изделий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100061"/>
            <a:ext cx="10688396" cy="4599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91089" y="7228138"/>
            <a:ext cx="23749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5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00</a:t>
            </a:r>
            <a:endParaRPr sz="1500">
              <a:latin typeface="Microsoft Sans Serif"/>
              <a:cs typeface="Microsoft Sans Serif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CCAC3D-F1C3-42AF-8FE9-1571EE04B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1871099"/>
            <a:ext cx="5486400" cy="380193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A4EF324-311E-4205-865D-A021DD619685}"/>
              </a:ext>
            </a:extLst>
          </p:cNvPr>
          <p:cNvGrpSpPr/>
          <p:nvPr/>
        </p:nvGrpSpPr>
        <p:grpSpPr>
          <a:xfrm>
            <a:off x="472790" y="2636384"/>
            <a:ext cx="2527357" cy="2271366"/>
            <a:chOff x="4270669" y="4056447"/>
            <a:chExt cx="2521373" cy="2259685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0B43336-43DB-43C6-B19C-4A7B7290C72D}"/>
                </a:ext>
              </a:extLst>
            </p:cNvPr>
            <p:cNvSpPr/>
            <p:nvPr/>
          </p:nvSpPr>
          <p:spPr>
            <a:xfrm>
              <a:off x="4270669" y="4056447"/>
              <a:ext cx="348740" cy="22596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D0A5E882-3CB9-4333-8DDF-39BB4152BF64}"/>
                </a:ext>
              </a:extLst>
            </p:cNvPr>
            <p:cNvSpPr/>
            <p:nvPr/>
          </p:nvSpPr>
          <p:spPr>
            <a:xfrm>
              <a:off x="4680867" y="4063673"/>
              <a:ext cx="990600" cy="1122616"/>
            </a:xfrm>
            <a:prstGeom prst="parallelogram">
              <a:avLst>
                <a:gd name="adj" fmla="val 6210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E286A481-B5C4-4540-8B5A-37C256E2FBF0}"/>
                </a:ext>
              </a:extLst>
            </p:cNvPr>
            <p:cNvSpPr/>
            <p:nvPr/>
          </p:nvSpPr>
          <p:spPr>
            <a:xfrm flipH="1">
              <a:off x="4690532" y="5186289"/>
              <a:ext cx="980935" cy="1129843"/>
            </a:xfrm>
            <a:prstGeom prst="parallelogram">
              <a:avLst>
                <a:gd name="adj" fmla="val 6209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86331E20-A5FB-483A-9B52-BF6BF673FD43}"/>
                </a:ext>
              </a:extLst>
            </p:cNvPr>
            <p:cNvSpPr/>
            <p:nvPr/>
          </p:nvSpPr>
          <p:spPr>
            <a:xfrm rot="3516419">
              <a:off x="4932084" y="4843010"/>
              <a:ext cx="790307" cy="635371"/>
            </a:xfrm>
            <a:prstGeom prst="parallelogram">
              <a:avLst>
                <a:gd name="adj" fmla="val 6209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53B882BE-4C24-4C58-A99F-39780BC37831}"/>
                </a:ext>
              </a:extLst>
            </p:cNvPr>
            <p:cNvSpPr/>
            <p:nvPr/>
          </p:nvSpPr>
          <p:spPr>
            <a:xfrm flipH="1">
              <a:off x="5833221" y="4057780"/>
              <a:ext cx="958821" cy="1122616"/>
            </a:xfrm>
            <a:prstGeom prst="parallelogram">
              <a:avLst>
                <a:gd name="adj" fmla="val 621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ECEE33AA-781C-4D87-8A4E-FB8E18BD2ADD}"/>
                </a:ext>
              </a:extLst>
            </p:cNvPr>
            <p:cNvSpPr/>
            <p:nvPr/>
          </p:nvSpPr>
          <p:spPr>
            <a:xfrm>
              <a:off x="5833221" y="5180396"/>
              <a:ext cx="949466" cy="1129843"/>
            </a:xfrm>
            <a:prstGeom prst="parallelogram">
              <a:avLst>
                <a:gd name="adj" fmla="val 6209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21" y="3074327"/>
            <a:ext cx="702945" cy="55816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275"/>
              </a:spcBef>
            </a:pPr>
            <a:r>
              <a:rPr sz="1800" dirty="0">
                <a:latin typeface="Microsoft Sans Serif"/>
                <a:cs typeface="Microsoft Sans Serif"/>
              </a:rPr>
              <a:t>лет</a:t>
            </a:r>
            <a:r>
              <a:rPr sz="1800" spc="-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  рынке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147" y="2963204"/>
            <a:ext cx="4011038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3145" algn="l"/>
              </a:tabLst>
            </a:pPr>
            <a:r>
              <a:rPr lang="ru-RU" sz="5000" dirty="0">
                <a:solidFill>
                  <a:srgbClr val="2856A7"/>
                </a:solidFill>
                <a:latin typeface="Microsoft Sans Serif"/>
                <a:cs typeface="Microsoft Sans Serif"/>
              </a:rPr>
              <a:t>  14</a:t>
            </a:r>
            <a:r>
              <a:rPr sz="5000" dirty="0">
                <a:solidFill>
                  <a:srgbClr val="2856A7"/>
                </a:solidFill>
                <a:latin typeface="Microsoft Sans Serif"/>
                <a:cs typeface="Microsoft Sans Serif"/>
              </a:rPr>
              <a:t>	</a:t>
            </a:r>
            <a:r>
              <a:rPr lang="ru-RU" sz="5000" dirty="0">
                <a:solidFill>
                  <a:srgbClr val="2856A7"/>
                </a:solidFill>
                <a:latin typeface="Microsoft Sans Serif"/>
                <a:cs typeface="Microsoft Sans Serif"/>
              </a:rPr>
              <a:t>350</a:t>
            </a:r>
            <a:endParaRPr sz="5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2293" y="3074327"/>
            <a:ext cx="1155700" cy="55816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275"/>
              </a:spcBef>
            </a:pPr>
            <a:r>
              <a:rPr sz="1800" dirty="0">
                <a:latin typeface="Microsoft Sans Serif"/>
                <a:cs typeface="Microsoft Sans Serif"/>
              </a:rPr>
              <a:t>видов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продукции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0745" y="63525"/>
            <a:ext cx="30486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О</a:t>
            </a:r>
            <a:r>
              <a:rPr sz="3000" spc="-25" dirty="0"/>
              <a:t> </a:t>
            </a:r>
            <a:r>
              <a:rPr sz="3000" spc="-5" dirty="0"/>
              <a:t>компании</a:t>
            </a:r>
            <a:r>
              <a:rPr sz="3000" spc="-25" dirty="0"/>
              <a:t> </a:t>
            </a:r>
            <a:r>
              <a:rPr sz="3000" spc="-5" dirty="0"/>
              <a:t>(1/2)</a:t>
            </a:r>
            <a:endParaRPr sz="3000"/>
          </a:p>
        </p:txBody>
      </p:sp>
      <p:sp>
        <p:nvSpPr>
          <p:cNvPr id="6" name="object 6"/>
          <p:cNvSpPr/>
          <p:nvPr/>
        </p:nvSpPr>
        <p:spPr>
          <a:xfrm>
            <a:off x="47701" y="145542"/>
            <a:ext cx="424180" cy="400685"/>
          </a:xfrm>
          <a:custGeom>
            <a:avLst/>
            <a:gdLst/>
            <a:ahLst/>
            <a:cxnLst/>
            <a:rect l="l" t="t" r="r" b="b"/>
            <a:pathLst>
              <a:path w="424180" h="400684">
                <a:moveTo>
                  <a:pt x="423748" y="0"/>
                </a:moveTo>
                <a:lnTo>
                  <a:pt x="0" y="0"/>
                </a:lnTo>
                <a:lnTo>
                  <a:pt x="0" y="400227"/>
                </a:lnTo>
                <a:lnTo>
                  <a:pt x="423748" y="400227"/>
                </a:lnTo>
                <a:lnTo>
                  <a:pt x="423748" y="0"/>
                </a:lnTo>
                <a:close/>
              </a:path>
            </a:pathLst>
          </a:custGeom>
          <a:solidFill>
            <a:srgbClr val="DF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7034" y="819416"/>
            <a:ext cx="4743450" cy="5077460"/>
            <a:chOff x="5587034" y="819416"/>
            <a:chExt cx="4743450" cy="5077460"/>
          </a:xfrm>
        </p:grpSpPr>
        <p:sp>
          <p:nvSpPr>
            <p:cNvPr id="8" name="object 8"/>
            <p:cNvSpPr/>
            <p:nvPr/>
          </p:nvSpPr>
          <p:spPr>
            <a:xfrm>
              <a:off x="5587034" y="819416"/>
              <a:ext cx="4743450" cy="5077460"/>
            </a:xfrm>
            <a:custGeom>
              <a:avLst/>
              <a:gdLst/>
              <a:ahLst/>
              <a:cxnLst/>
              <a:rect l="l" t="t" r="r" b="b"/>
              <a:pathLst>
                <a:path w="4743450" h="5077460">
                  <a:moveTo>
                    <a:pt x="4743234" y="0"/>
                  </a:moveTo>
                  <a:lnTo>
                    <a:pt x="0" y="0"/>
                  </a:lnTo>
                  <a:lnTo>
                    <a:pt x="0" y="5076964"/>
                  </a:lnTo>
                  <a:lnTo>
                    <a:pt x="4743234" y="5076964"/>
                  </a:lnTo>
                  <a:lnTo>
                    <a:pt x="4743234" y="0"/>
                  </a:lnTo>
                  <a:close/>
                </a:path>
              </a:pathLst>
            </a:custGeom>
            <a:solidFill>
              <a:srgbClr val="E2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87034" y="865136"/>
              <a:ext cx="52705" cy="397510"/>
            </a:xfrm>
            <a:custGeom>
              <a:avLst/>
              <a:gdLst/>
              <a:ahLst/>
              <a:cxnLst/>
              <a:rect l="l" t="t" r="r" b="b"/>
              <a:pathLst>
                <a:path w="52704" h="397509">
                  <a:moveTo>
                    <a:pt x="52273" y="0"/>
                  </a:moveTo>
                  <a:lnTo>
                    <a:pt x="0" y="0"/>
                  </a:lnTo>
                  <a:lnTo>
                    <a:pt x="0" y="396976"/>
                  </a:lnTo>
                  <a:lnTo>
                    <a:pt x="52273" y="396976"/>
                  </a:lnTo>
                  <a:lnTo>
                    <a:pt x="52273" y="0"/>
                  </a:lnTo>
                  <a:close/>
                </a:path>
              </a:pathLst>
            </a:custGeom>
            <a:solidFill>
              <a:srgbClr val="6E7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3171" y="907910"/>
            <a:ext cx="4717415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Потребители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0745" y="605219"/>
            <a:ext cx="4533900" cy="1383712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>
              <a:spcBef>
                <a:spcPts val="1550"/>
              </a:spcBef>
            </a:pPr>
            <a:r>
              <a:rPr sz="2200" dirty="0">
                <a:solidFill>
                  <a:srgbClr val="DF1C40"/>
                </a:solidFill>
                <a:latin typeface="Microsoft Sans Serif"/>
                <a:cs typeface="Microsoft Sans Serif"/>
              </a:rPr>
              <a:t>ООО</a:t>
            </a:r>
            <a:r>
              <a:rPr sz="2200" spc="-45" dirty="0">
                <a:solidFill>
                  <a:srgbClr val="DF1C40"/>
                </a:solidFill>
                <a:latin typeface="Microsoft Sans Serif"/>
                <a:cs typeface="Microsoft Sans Serif"/>
              </a:rPr>
              <a:t> </a:t>
            </a:r>
            <a:r>
              <a:rPr lang="ru-RU" sz="2200" dirty="0">
                <a:solidFill>
                  <a:srgbClr val="DF1C40"/>
                </a:solidFill>
                <a:latin typeface="Microsoft Sans Serif"/>
                <a:cs typeface="Microsoft Sans Serif"/>
              </a:rPr>
              <a:t>"</a:t>
            </a:r>
            <a:r>
              <a:rPr lang="ru-RU" sz="2200" dirty="0" err="1">
                <a:solidFill>
                  <a:srgbClr val="DF1C40"/>
                </a:solidFill>
                <a:latin typeface="Microsoft Sans Serif"/>
                <a:cs typeface="Microsoft Sans Serif"/>
              </a:rPr>
              <a:t>Сибэлектрокабель</a:t>
            </a:r>
            <a:r>
              <a:rPr lang="ru-RU" sz="2200" dirty="0">
                <a:solidFill>
                  <a:srgbClr val="DF1C40"/>
                </a:solidFill>
                <a:latin typeface="Microsoft Sans Serif"/>
                <a:cs typeface="Microsoft Sans Serif"/>
              </a:rPr>
              <a:t>"</a:t>
            </a:r>
            <a:endParaRPr sz="22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1810"/>
              </a:lnSpc>
              <a:spcBef>
                <a:spcPts val="1210"/>
              </a:spcBef>
            </a:pPr>
            <a:r>
              <a:rPr lang="ru-RU" sz="1600" dirty="0">
                <a:latin typeface="Arial" pitchFamily="34" charset="0"/>
                <a:ea typeface="Arial" charset="0"/>
                <a:cs typeface="Arial" pitchFamily="34" charset="0"/>
              </a:rPr>
              <a:t>один из крупных дистрибьюторов кабельно-проводниковой продукции на территории РФ. На рынке с 2009г.</a:t>
            </a:r>
            <a:r>
              <a:rPr sz="1600" dirty="0">
                <a:latin typeface="Microsoft Sans Serif"/>
                <a:cs typeface="Microsoft Sans Serif"/>
              </a:rPr>
              <a:t>.</a:t>
            </a:r>
          </a:p>
        </p:txBody>
      </p:sp>
      <p:sp>
        <p:nvSpPr>
          <p:cNvPr id="12" name="object 12"/>
          <p:cNvSpPr/>
          <p:nvPr/>
        </p:nvSpPr>
        <p:spPr>
          <a:xfrm>
            <a:off x="465581" y="2708478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682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581" y="3939108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682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3932" y="4293197"/>
            <a:ext cx="5325568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t"/>
            <a:r>
              <a:rPr lang="ru-RU" b="1" dirty="0">
                <a:solidFill>
                  <a:srgbClr val="6E7887"/>
                </a:solidFill>
              </a:rPr>
              <a:t>2009г</a:t>
            </a:r>
            <a:r>
              <a:rPr lang="ru-RU" dirty="0"/>
              <a:t>. – основание ООО «</a:t>
            </a:r>
            <a:r>
              <a:rPr lang="ru-RU" dirty="0" err="1"/>
              <a:t>Сибэлектрокабель</a:t>
            </a:r>
            <a:r>
              <a:rPr lang="ru-RU" dirty="0"/>
              <a:t>».</a:t>
            </a:r>
          </a:p>
          <a:p>
            <a:pPr fontAlgn="t"/>
            <a:r>
              <a:rPr lang="ru-RU" dirty="0"/>
              <a:t>Выход на рынок в качестве дистрибьютора кабельно-проводниковой продукции.</a:t>
            </a:r>
          </a:p>
          <a:p>
            <a:pPr fontAlgn="t"/>
            <a:r>
              <a:rPr lang="ru-RU" b="1" dirty="0">
                <a:solidFill>
                  <a:srgbClr val="6E7887"/>
                </a:solidFill>
              </a:rPr>
              <a:t>Март 2022г. </a:t>
            </a:r>
            <a:r>
              <a:rPr lang="ru-RU" dirty="0"/>
              <a:t>– запуск проекта по созданию завода кабельно-проводниковых изделий.</a:t>
            </a:r>
          </a:p>
          <a:p>
            <a:r>
              <a:rPr lang="ru-RU" b="1" dirty="0">
                <a:solidFill>
                  <a:srgbClr val="6E7887"/>
                </a:solidFill>
              </a:rPr>
              <a:t>2024г. </a:t>
            </a:r>
            <a:r>
              <a:rPr lang="ru-RU" dirty="0"/>
              <a:t>– при поддержке ФРП планируется запуск производства кабельно-проводниковой продукции.</a:t>
            </a: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00061"/>
            <a:ext cx="10688396" cy="45994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191089" y="7228138"/>
            <a:ext cx="2374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lang="ru-RU"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endParaRPr sz="1500" dirty="0">
              <a:latin typeface="Microsoft Sans Serif"/>
              <a:cs typeface="Microsoft Sans Serif"/>
            </a:endParaRPr>
          </a:p>
        </p:txBody>
      </p:sp>
      <p:pic>
        <p:nvPicPr>
          <p:cNvPr id="17" name="Picture 33" descr="АО «Сибирская угольная энергетическая компания» (АО «СУЭК») — PSAonline">
            <a:extLst>
              <a:ext uri="{FF2B5EF4-FFF2-40B4-BE49-F238E27FC236}">
                <a16:creationId xmlns:a16="http://schemas.microsoft.com/office/drawing/2014/main" id="{8AE11D4F-4D5B-440B-BADF-63535DA69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70623" y="4588793"/>
            <a:ext cx="1012642" cy="4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5" descr="ФКП завод имени Я.М.Свердлова">
            <a:extLst>
              <a:ext uri="{FF2B5EF4-FFF2-40B4-BE49-F238E27FC236}">
                <a16:creationId xmlns:a16="http://schemas.microsoft.com/office/drawing/2014/main" id="{0A5FEEF2-6EC0-41E4-8533-72C24742A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2978" y="3720986"/>
            <a:ext cx="1157623" cy="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Томская домостроительная компания — Википедия">
            <a:extLst>
              <a:ext uri="{FF2B5EF4-FFF2-40B4-BE49-F238E27FC236}">
                <a16:creationId xmlns:a16="http://schemas.microsoft.com/office/drawing/2014/main" id="{4AEAA4BD-5AE0-4334-B4F5-23FDEC64D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5"/>
          <a:stretch/>
        </p:blipFill>
        <p:spPr bwMode="auto">
          <a:xfrm>
            <a:off x="6210793" y="1379679"/>
            <a:ext cx="1048997" cy="5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29E488F3-ADC4-4AAA-AC40-A4A7DFF9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679" y="2915889"/>
            <a:ext cx="630760" cy="43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 descr="АО «Тюменнефтегаз» | биография и последние новости">
            <a:extLst>
              <a:ext uri="{FF2B5EF4-FFF2-40B4-BE49-F238E27FC236}">
                <a16:creationId xmlns:a16="http://schemas.microsoft.com/office/drawing/2014/main" id="{70263231-18BF-4C20-AA89-D0596702C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7586" y="2222367"/>
            <a:ext cx="896473" cy="36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РИР (Русатом Инфраструктурные решения)">
            <a:extLst>
              <a:ext uri="{FF2B5EF4-FFF2-40B4-BE49-F238E27FC236}">
                <a16:creationId xmlns:a16="http://schemas.microsoft.com/office/drawing/2014/main" id="{F76C78A3-FB86-464E-828C-9AE97682A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16812" y="2999786"/>
            <a:ext cx="961850" cy="3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Продать акции АО Ванинский морской торговый порт (Порт Ванино): курс,  выгодная цена сегодня в компании ЛМС">
            <a:extLst>
              <a:ext uri="{FF2B5EF4-FFF2-40B4-BE49-F238E27FC236}">
                <a16:creationId xmlns:a16="http://schemas.microsoft.com/office/drawing/2014/main" id="{DF463079-F9E4-4332-894F-C9B0C944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52" y="3778984"/>
            <a:ext cx="1044238" cy="2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ПАО &quot;Южный Кузбасс&quot;">
            <a:extLst>
              <a:ext uri="{FF2B5EF4-FFF2-40B4-BE49-F238E27FC236}">
                <a16:creationId xmlns:a16="http://schemas.microsoft.com/office/drawing/2014/main" id="{DE171474-7A23-4D8E-9D50-3EF8B3323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08" y="1441261"/>
            <a:ext cx="867216" cy="3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Якутуголь АО ХК">
            <a:extLst>
              <a:ext uri="{FF2B5EF4-FFF2-40B4-BE49-F238E27FC236}">
                <a16:creationId xmlns:a16="http://schemas.microsoft.com/office/drawing/2014/main" id="{8BFBDC7B-28EF-453F-8A32-59A089DB7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91958" y="2216639"/>
            <a:ext cx="992102" cy="3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9" descr="Уралмашзавод — Википедия">
            <a:extLst>
              <a:ext uri="{FF2B5EF4-FFF2-40B4-BE49-F238E27FC236}">
                <a16:creationId xmlns:a16="http://schemas.microsoft.com/office/drawing/2014/main" id="{30CF5014-530E-4A35-9FB7-D88BB2F4C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015" y="1441261"/>
            <a:ext cx="637550" cy="38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Архивы Улан-Удэнский авиационный завод, АО У-УАЗ – НОЗС">
            <a:extLst>
              <a:ext uri="{FF2B5EF4-FFF2-40B4-BE49-F238E27FC236}">
                <a16:creationId xmlns:a16="http://schemas.microsoft.com/office/drawing/2014/main" id="{87C86298-B61B-4129-99C0-4B376BF34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5790" y="3748855"/>
            <a:ext cx="1018101" cy="2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Вакансии компании Ижевский механический завод">
            <a:extLst>
              <a:ext uri="{FF2B5EF4-FFF2-40B4-BE49-F238E27FC236}">
                <a16:creationId xmlns:a16="http://schemas.microsoft.com/office/drawing/2014/main" id="{F9BFEF46-C1D7-4B3F-92F8-EB0032E50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386" y="2305202"/>
            <a:ext cx="948807" cy="28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9" descr="Сибагро — Википедия">
            <a:extLst>
              <a:ext uri="{FF2B5EF4-FFF2-40B4-BE49-F238E27FC236}">
                <a16:creationId xmlns:a16="http://schemas.microsoft.com/office/drawing/2014/main" id="{0E99957E-8741-4B28-85CB-0BCB2B343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4051" y="4665926"/>
            <a:ext cx="948807" cy="3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1" descr="Сибирская генерирующая компания - НПК ВИП">
            <a:extLst>
              <a:ext uri="{FF2B5EF4-FFF2-40B4-BE49-F238E27FC236}">
                <a16:creationId xmlns:a16="http://schemas.microsoft.com/office/drawing/2014/main" id="{542DDB18-F4A4-47B9-9742-A4D5D48E6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9950" y="2954629"/>
            <a:ext cx="1012926" cy="29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436" y="1167599"/>
            <a:ext cx="2468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Структура</a:t>
            </a:r>
            <a:r>
              <a:rPr sz="1600" b="1" spc="-10" dirty="0">
                <a:solidFill>
                  <a:srgbClr val="A0A8B3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собственников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7180" y="877697"/>
            <a:ext cx="0" cy="5086985"/>
          </a:xfrm>
          <a:custGeom>
            <a:avLst/>
            <a:gdLst/>
            <a:ahLst/>
            <a:cxnLst/>
            <a:rect l="l" t="t" r="r" b="b"/>
            <a:pathLst>
              <a:path h="5086985">
                <a:moveTo>
                  <a:pt x="0" y="0"/>
                </a:moveTo>
                <a:lnTo>
                  <a:pt x="0" y="508698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" y="145542"/>
            <a:ext cx="424180" cy="400685"/>
          </a:xfrm>
          <a:custGeom>
            <a:avLst/>
            <a:gdLst/>
            <a:ahLst/>
            <a:cxnLst/>
            <a:rect l="l" t="t" r="r" b="b"/>
            <a:pathLst>
              <a:path w="424180" h="400684">
                <a:moveTo>
                  <a:pt x="423748" y="0"/>
                </a:moveTo>
                <a:lnTo>
                  <a:pt x="0" y="0"/>
                </a:lnTo>
                <a:lnTo>
                  <a:pt x="0" y="400227"/>
                </a:lnTo>
                <a:lnTo>
                  <a:pt x="423748" y="400227"/>
                </a:lnTo>
                <a:lnTo>
                  <a:pt x="423748" y="0"/>
                </a:lnTo>
                <a:close/>
              </a:path>
            </a:pathLst>
          </a:custGeom>
          <a:solidFill>
            <a:srgbClr val="DF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0745" y="63525"/>
            <a:ext cx="30486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О</a:t>
            </a:r>
            <a:r>
              <a:rPr sz="3000" spc="-25" dirty="0"/>
              <a:t> </a:t>
            </a:r>
            <a:r>
              <a:rPr sz="3000" spc="-5" dirty="0"/>
              <a:t>компании</a:t>
            </a:r>
            <a:r>
              <a:rPr sz="3000" spc="-25" dirty="0"/>
              <a:t> </a:t>
            </a:r>
            <a:r>
              <a:rPr sz="3000" spc="-5" dirty="0"/>
              <a:t>(2/2)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6154013" y="1167599"/>
            <a:ext cx="196468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Общая</a:t>
            </a:r>
            <a:r>
              <a:rPr sz="1600" b="1" spc="-30" dirty="0">
                <a:solidFill>
                  <a:srgbClr val="A0A8B3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информация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2323" y="1935428"/>
            <a:ext cx="4679075" cy="3470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Sans Serif"/>
                <a:cs typeface="Microsoft Sans Serif"/>
              </a:rPr>
              <a:t>Сумма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займа: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lang="ru-RU" sz="1700" spc="-5" dirty="0">
                <a:latin typeface="Microsoft Sans Serif"/>
                <a:cs typeface="Microsoft Sans Serif"/>
              </a:rPr>
              <a:t>100,0</a:t>
            </a:r>
            <a:r>
              <a:rPr sz="1700" spc="-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млн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руб</a:t>
            </a:r>
            <a:r>
              <a:rPr sz="1400" dirty="0" smtClean="0">
                <a:latin typeface="Microsoft Sans Serif"/>
                <a:cs typeface="Microsoft Sans Serif"/>
              </a:rPr>
              <a:t>.</a:t>
            </a:r>
            <a:endParaRPr lang="ru-RU" sz="1400" dirty="0" smtClean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Microsoft Sans Serif"/>
                <a:cs typeface="Microsoft Sans Serif"/>
              </a:rPr>
              <a:t>Бюджет проекта: 134,9 млн руб.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1400" dirty="0">
                <a:latin typeface="Microsoft Sans Serif"/>
                <a:cs typeface="Microsoft Sans Serif"/>
              </a:rPr>
              <a:t>Срок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займа: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60</a:t>
            </a:r>
            <a:r>
              <a:rPr sz="1700" spc="-105" dirty="0">
                <a:latin typeface="Microsoft Sans Serif"/>
                <a:cs typeface="Microsoft Sans Serif"/>
              </a:rPr>
              <a:t> </a:t>
            </a:r>
            <a:r>
              <a:rPr sz="1400" dirty="0" smtClean="0">
                <a:latin typeface="Microsoft Sans Serif"/>
                <a:cs typeface="Microsoft Sans Serif"/>
              </a:rPr>
              <a:t>месяцев</a:t>
            </a:r>
            <a:endParaRPr lang="ru-RU" sz="1400" dirty="0" smtClean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Программа: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 smtClean="0">
                <a:latin typeface="Microsoft Sans Serif"/>
                <a:cs typeface="Microsoft Sans Serif"/>
              </a:rPr>
              <a:t>Проекты</a:t>
            </a:r>
            <a:r>
              <a:rPr sz="1400" spc="-20" dirty="0" smtClean="0">
                <a:latin typeface="Microsoft Sans Serif"/>
                <a:cs typeface="Microsoft Sans Serif"/>
              </a:rPr>
              <a:t> </a:t>
            </a:r>
            <a:r>
              <a:rPr sz="1400" dirty="0" smtClean="0">
                <a:latin typeface="Microsoft Sans Serif"/>
                <a:cs typeface="Microsoft Sans Serif"/>
              </a:rPr>
              <a:t>развития</a:t>
            </a:r>
            <a:endParaRPr lang="ru-RU" sz="1400" dirty="0" smtClean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endParaRPr lang="ru-RU"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endParaRPr lang="ru-RU" sz="200" dirty="0" smtClean="0">
              <a:latin typeface="Microsoft Sans Serif"/>
              <a:cs typeface="Microsoft Sans Serif"/>
            </a:endParaRPr>
          </a:p>
          <a:p>
            <a:pPr marL="12700" marR="5080">
              <a:lnSpc>
                <a:spcPts val="1580"/>
              </a:lnSpc>
              <a:spcBef>
                <a:spcPts val="1295"/>
              </a:spcBef>
            </a:pPr>
            <a:r>
              <a:rPr lang="ru-RU" sz="1400" dirty="0" smtClean="0">
                <a:latin typeface="Microsoft Sans Serif"/>
                <a:cs typeface="Microsoft Sans Serif"/>
              </a:rPr>
              <a:t>Гарантии </a:t>
            </a:r>
            <a:r>
              <a:rPr lang="ru-RU" sz="1400" dirty="0">
                <a:latin typeface="Microsoft Sans Serif"/>
                <a:cs typeface="Microsoft Sans Serif"/>
              </a:rPr>
              <a:t>и поручительства </a:t>
            </a:r>
            <a:br>
              <a:rPr lang="ru-RU" sz="1400" dirty="0">
                <a:latin typeface="Microsoft Sans Serif"/>
                <a:cs typeface="Microsoft Sans Serif"/>
              </a:rPr>
            </a:br>
            <a:r>
              <a:rPr lang="ru-RU" sz="1400" dirty="0">
                <a:latin typeface="Microsoft Sans Serif"/>
                <a:cs typeface="Microsoft Sans Serif"/>
              </a:rPr>
              <a:t>Банковская гарантия от банка ВТБ (ПАО) – </a:t>
            </a:r>
            <a:r>
              <a:rPr lang="ru-RU" sz="1400" dirty="0" smtClean="0">
                <a:latin typeface="Microsoft Sans Serif"/>
                <a:cs typeface="Microsoft Sans Serif"/>
              </a:rPr>
              <a:t>54,5 </a:t>
            </a:r>
            <a:r>
              <a:rPr lang="ru-RU" sz="1400" dirty="0">
                <a:latin typeface="Microsoft Sans Serif"/>
                <a:cs typeface="Microsoft Sans Serif"/>
              </a:rPr>
              <a:t>млн руб.</a:t>
            </a:r>
          </a:p>
          <a:p>
            <a:pPr marL="12700" marR="5080">
              <a:lnSpc>
                <a:spcPts val="1580"/>
              </a:lnSpc>
              <a:spcBef>
                <a:spcPts val="129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Гарантии и поручительства </a:t>
            </a:r>
            <a:br>
              <a:rPr lang="ru-RU" sz="1400" dirty="0">
                <a:latin typeface="Microsoft Sans Serif"/>
                <a:cs typeface="Microsoft Sans Serif"/>
              </a:rPr>
            </a:br>
            <a:r>
              <a:rPr lang="ru-RU" sz="1400" dirty="0">
                <a:latin typeface="Microsoft Sans Serif"/>
                <a:cs typeface="Microsoft Sans Serif"/>
              </a:rPr>
              <a:t>АО «Федеральная корпорация по развитию малого и среднего предпринимательства» - 50 млн руб.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091" y="1905761"/>
            <a:ext cx="287997" cy="32759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0767" y="2786890"/>
            <a:ext cx="287997" cy="32759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6721" y="3333655"/>
            <a:ext cx="287896" cy="32759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8091" y="3866826"/>
            <a:ext cx="287997" cy="32216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7100061"/>
            <a:ext cx="10688396" cy="45994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0191089" y="7228138"/>
            <a:ext cx="2374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lang="ru-RU"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endParaRPr sz="15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16" name="Chart 1">
            <a:extLst>
              <a:ext uri="{FF2B5EF4-FFF2-40B4-BE49-F238E27FC236}">
                <a16:creationId xmlns:a16="http://schemas.microsoft.com/office/drawing/2014/main" id="{DA2D3E5A-E85D-4915-8A82-C304931E4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811436"/>
              </p:ext>
            </p:extLst>
          </p:nvPr>
        </p:nvGraphicFramePr>
        <p:xfrm>
          <a:off x="347045" y="1396905"/>
          <a:ext cx="4180885" cy="3107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FAD5815-A508-4B0F-9664-FAA38C649A49}"/>
              </a:ext>
            </a:extLst>
          </p:cNvPr>
          <p:cNvSpPr txBox="1"/>
          <p:nvPr/>
        </p:nvSpPr>
        <p:spPr>
          <a:xfrm>
            <a:off x="685966" y="5097813"/>
            <a:ext cx="4467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err="1">
                <a:latin typeface="Arial" pitchFamily="34" charset="0"/>
                <a:ea typeface="Arial" charset="0"/>
                <a:cs typeface="Arial" pitchFamily="34" charset="0"/>
              </a:rPr>
              <a:t>Акст</a:t>
            </a:r>
            <a:r>
              <a:rPr lang="ru-RU" sz="1400" dirty="0">
                <a:latin typeface="Arial" pitchFamily="34" charset="0"/>
                <a:ea typeface="Arial" charset="0"/>
                <a:cs typeface="Arial" pitchFamily="34" charset="0"/>
              </a:rPr>
              <a:t> Владимир Иванович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C47F96-CFC8-4501-924C-5663B3C3C353}"/>
              </a:ext>
            </a:extLst>
          </p:cNvPr>
          <p:cNvSpPr txBox="1"/>
          <p:nvPr/>
        </p:nvSpPr>
        <p:spPr>
          <a:xfrm>
            <a:off x="685966" y="4663650"/>
            <a:ext cx="384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Arial" pitchFamily="34" charset="0"/>
                <a:ea typeface="Arial" charset="0"/>
                <a:cs typeface="Arial" pitchFamily="34" charset="0"/>
              </a:rPr>
              <a:t>Конечные бенефициары</a:t>
            </a:r>
            <a:endParaRPr lang="en-US" b="1" u="sng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pic>
        <p:nvPicPr>
          <p:cNvPr id="21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6883" y="2312621"/>
            <a:ext cx="287997" cy="3275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745" y="63525"/>
            <a:ext cx="35172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Описание</a:t>
            </a:r>
            <a:r>
              <a:rPr sz="3000" spc="-40" dirty="0"/>
              <a:t> </a:t>
            </a:r>
            <a:r>
              <a:rPr sz="3000" spc="-5" dirty="0"/>
              <a:t>продукта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47701" y="145542"/>
            <a:ext cx="424180" cy="400685"/>
          </a:xfrm>
          <a:custGeom>
            <a:avLst/>
            <a:gdLst/>
            <a:ahLst/>
            <a:cxnLst/>
            <a:rect l="l" t="t" r="r" b="b"/>
            <a:pathLst>
              <a:path w="424180" h="400684">
                <a:moveTo>
                  <a:pt x="423748" y="0"/>
                </a:moveTo>
                <a:lnTo>
                  <a:pt x="0" y="0"/>
                </a:lnTo>
                <a:lnTo>
                  <a:pt x="0" y="400227"/>
                </a:lnTo>
                <a:lnTo>
                  <a:pt x="423748" y="400227"/>
                </a:lnTo>
                <a:lnTo>
                  <a:pt x="423748" y="0"/>
                </a:lnTo>
                <a:close/>
              </a:path>
            </a:pathLst>
          </a:custGeom>
          <a:solidFill>
            <a:srgbClr val="DF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0745" y="854875"/>
            <a:ext cx="23672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Наименование</a:t>
            </a:r>
            <a:r>
              <a:rPr sz="1600" b="1" spc="-15" dirty="0">
                <a:solidFill>
                  <a:srgbClr val="A0A8B3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продукта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8388" y="2870517"/>
            <a:ext cx="4311650" cy="0"/>
          </a:xfrm>
          <a:custGeom>
            <a:avLst/>
            <a:gdLst/>
            <a:ahLst/>
            <a:cxnLst/>
            <a:rect l="l" t="t" r="r" b="b"/>
            <a:pathLst>
              <a:path w="4311650">
                <a:moveTo>
                  <a:pt x="0" y="0"/>
                </a:moveTo>
                <a:lnTo>
                  <a:pt x="431140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0745" y="2959823"/>
            <a:ext cx="23774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600" b="1" spc="-15" dirty="0">
                <a:solidFill>
                  <a:srgbClr val="A0A8B3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продукта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881" y="3202468"/>
            <a:ext cx="3950335" cy="1277913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10820" indent="-198755">
              <a:lnSpc>
                <a:spcPct val="100000"/>
              </a:lnSpc>
              <a:spcBef>
                <a:spcPts val="844"/>
              </a:spcBef>
              <a:buClr>
                <a:srgbClr val="FF0000"/>
              </a:buClr>
              <a:buSzPct val="64285"/>
              <a:buFont typeface="Wingdings"/>
              <a:buChar char=""/>
              <a:tabLst>
                <a:tab pos="211454" algn="l"/>
              </a:tabLst>
            </a:pPr>
            <a:r>
              <a:rPr lang="ru-RU" sz="2100" baseline="1984" dirty="0">
                <a:latin typeface="Microsoft Sans Serif"/>
                <a:cs typeface="Microsoft Sans Serif"/>
              </a:rPr>
              <a:t>Соответствие ГОСТ. </a:t>
            </a:r>
          </a:p>
          <a:p>
            <a:pPr marL="210820" indent="-198755">
              <a:lnSpc>
                <a:spcPct val="100000"/>
              </a:lnSpc>
              <a:spcBef>
                <a:spcPts val="844"/>
              </a:spcBef>
              <a:buClr>
                <a:srgbClr val="FF0000"/>
              </a:buClr>
              <a:buSzPct val="64285"/>
              <a:buFont typeface="Wingdings"/>
              <a:buChar char=""/>
              <a:tabLst>
                <a:tab pos="211454" algn="l"/>
              </a:tabLst>
            </a:pPr>
            <a:r>
              <a:rPr lang="ru-RU" sz="2100" baseline="1984" dirty="0">
                <a:latin typeface="Microsoft Sans Serif"/>
                <a:cs typeface="Microsoft Sans Serif"/>
              </a:rPr>
              <a:t>Широкий ассортимент.</a:t>
            </a:r>
          </a:p>
          <a:p>
            <a:pPr marL="210820" indent="-198755">
              <a:lnSpc>
                <a:spcPct val="100000"/>
              </a:lnSpc>
              <a:spcBef>
                <a:spcPts val="844"/>
              </a:spcBef>
              <a:buClr>
                <a:srgbClr val="FF0000"/>
              </a:buClr>
              <a:buSzPct val="64285"/>
              <a:buFont typeface="Wingdings"/>
              <a:buChar char=""/>
              <a:tabLst>
                <a:tab pos="211454" algn="l"/>
              </a:tabLst>
            </a:pPr>
            <a:r>
              <a:rPr lang="ru-RU" sz="2100" baseline="1984" dirty="0">
                <a:latin typeface="Microsoft Sans Serif"/>
                <a:cs typeface="Microsoft Sans Serif"/>
              </a:rPr>
              <a:t>Ценовая политика.</a:t>
            </a:r>
          </a:p>
          <a:p>
            <a:pPr marL="210820" indent="-198755">
              <a:lnSpc>
                <a:spcPct val="100000"/>
              </a:lnSpc>
              <a:spcBef>
                <a:spcPts val="844"/>
              </a:spcBef>
              <a:buClr>
                <a:srgbClr val="FF0000"/>
              </a:buClr>
              <a:buSzPct val="64285"/>
              <a:buFont typeface="Wingdings"/>
              <a:buChar char=""/>
              <a:tabLst>
                <a:tab pos="211454" algn="l"/>
              </a:tabLst>
            </a:pPr>
            <a:r>
              <a:rPr lang="ru-RU" sz="2100" baseline="1984" dirty="0">
                <a:latin typeface="Microsoft Sans Serif"/>
                <a:cs typeface="Microsoft Sans Serif"/>
              </a:rPr>
              <a:t>Сроки поставок.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388" y="6251016"/>
            <a:ext cx="287997" cy="32759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73430" y="4819874"/>
            <a:ext cx="3413760" cy="13131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Уровень</a:t>
            </a:r>
            <a:r>
              <a:rPr sz="1600" b="1" dirty="0">
                <a:solidFill>
                  <a:srgbClr val="A0A8B3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локализации</a:t>
            </a:r>
            <a:r>
              <a:rPr sz="1600" b="1" spc="5" dirty="0">
                <a:solidFill>
                  <a:srgbClr val="A0A8B3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продукта</a:t>
            </a:r>
            <a:endParaRPr sz="1600" dirty="0">
              <a:latin typeface="Microsoft Sans Serif"/>
              <a:cs typeface="Microsoft Sans Serif"/>
            </a:endParaRPr>
          </a:p>
          <a:p>
            <a:pPr marL="19685">
              <a:lnSpc>
                <a:spcPct val="100000"/>
              </a:lnSpc>
              <a:spcBef>
                <a:spcPts val="944"/>
              </a:spcBef>
            </a:pPr>
            <a:r>
              <a:rPr sz="3000" spc="-5" dirty="0">
                <a:solidFill>
                  <a:srgbClr val="2856A7"/>
                </a:solidFill>
                <a:latin typeface="Microsoft Sans Serif"/>
                <a:cs typeface="Microsoft Sans Serif"/>
              </a:rPr>
              <a:t>100%</a:t>
            </a:r>
            <a:endParaRPr sz="3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Место</a:t>
            </a:r>
            <a:r>
              <a:rPr sz="1600" b="1" spc="5" dirty="0">
                <a:solidFill>
                  <a:srgbClr val="A0A8B3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 err="1">
                <a:solidFill>
                  <a:srgbClr val="A0A8B3"/>
                </a:solidFill>
                <a:latin typeface="Microsoft Sans Serif"/>
                <a:cs typeface="Microsoft Sans Serif"/>
              </a:rPr>
              <a:t>расположения</a:t>
            </a:r>
            <a:r>
              <a:rPr sz="1600" b="1" spc="10" dirty="0">
                <a:solidFill>
                  <a:srgbClr val="A0A8B3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 err="1">
                <a:solidFill>
                  <a:srgbClr val="A0A8B3"/>
                </a:solidFill>
                <a:latin typeface="Microsoft Sans Serif"/>
                <a:cs typeface="Microsoft Sans Serif"/>
              </a:rPr>
              <a:t>производства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8388" y="4836083"/>
            <a:ext cx="4311650" cy="0"/>
          </a:xfrm>
          <a:custGeom>
            <a:avLst/>
            <a:gdLst/>
            <a:ahLst/>
            <a:cxnLst/>
            <a:rect l="l" t="t" r="r" b="b"/>
            <a:pathLst>
              <a:path w="4311650">
                <a:moveTo>
                  <a:pt x="0" y="0"/>
                </a:moveTo>
                <a:lnTo>
                  <a:pt x="431140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8388" y="5809551"/>
            <a:ext cx="4311650" cy="0"/>
          </a:xfrm>
          <a:custGeom>
            <a:avLst/>
            <a:gdLst/>
            <a:ahLst/>
            <a:cxnLst/>
            <a:rect l="l" t="t" r="r" b="b"/>
            <a:pathLst>
              <a:path w="4311650">
                <a:moveTo>
                  <a:pt x="0" y="0"/>
                </a:moveTo>
                <a:lnTo>
                  <a:pt x="431140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601487" y="857516"/>
            <a:ext cx="4743450" cy="3462654"/>
            <a:chOff x="5601487" y="857516"/>
            <a:chExt cx="4743450" cy="3462654"/>
          </a:xfrm>
        </p:grpSpPr>
        <p:sp>
          <p:nvSpPr>
            <p:cNvPr id="15" name="object 15"/>
            <p:cNvSpPr/>
            <p:nvPr/>
          </p:nvSpPr>
          <p:spPr>
            <a:xfrm>
              <a:off x="5601487" y="857516"/>
              <a:ext cx="4743450" cy="3462654"/>
            </a:xfrm>
            <a:custGeom>
              <a:avLst/>
              <a:gdLst/>
              <a:ahLst/>
              <a:cxnLst/>
              <a:rect l="l" t="t" r="r" b="b"/>
              <a:pathLst>
                <a:path w="4743450" h="3462654">
                  <a:moveTo>
                    <a:pt x="4743234" y="0"/>
                  </a:moveTo>
                  <a:lnTo>
                    <a:pt x="0" y="0"/>
                  </a:lnTo>
                  <a:lnTo>
                    <a:pt x="0" y="3462591"/>
                  </a:lnTo>
                  <a:lnTo>
                    <a:pt x="4743234" y="3462591"/>
                  </a:lnTo>
                  <a:lnTo>
                    <a:pt x="4743234" y="0"/>
                  </a:lnTo>
                  <a:close/>
                </a:path>
              </a:pathLst>
            </a:custGeom>
            <a:solidFill>
              <a:srgbClr val="E2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01487" y="903236"/>
              <a:ext cx="52705" cy="397510"/>
            </a:xfrm>
            <a:custGeom>
              <a:avLst/>
              <a:gdLst/>
              <a:ahLst/>
              <a:cxnLst/>
              <a:rect l="l" t="t" r="r" b="b"/>
              <a:pathLst>
                <a:path w="52704" h="397509">
                  <a:moveTo>
                    <a:pt x="52273" y="0"/>
                  </a:moveTo>
                  <a:lnTo>
                    <a:pt x="0" y="0"/>
                  </a:lnTo>
                  <a:lnTo>
                    <a:pt x="0" y="396976"/>
                  </a:lnTo>
                  <a:lnTo>
                    <a:pt x="52273" y="396976"/>
                  </a:lnTo>
                  <a:lnTo>
                    <a:pt x="52273" y="0"/>
                  </a:lnTo>
                  <a:close/>
                </a:path>
              </a:pathLst>
            </a:custGeom>
            <a:solidFill>
              <a:srgbClr val="6E7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627623" y="946315"/>
            <a:ext cx="471741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Поставщики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 dirty="0">
              <a:latin typeface="Microsoft Sans Serif"/>
              <a:cs typeface="Microsoft Sans Serif"/>
            </a:endParaRPr>
          </a:p>
          <a:p>
            <a:pPr marL="554355">
              <a:lnSpc>
                <a:spcPct val="100000"/>
              </a:lnSpc>
            </a:pP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601487" y="4541252"/>
            <a:ext cx="4743450" cy="2373293"/>
            <a:chOff x="5601487" y="4541253"/>
            <a:chExt cx="4743450" cy="1889760"/>
          </a:xfrm>
        </p:grpSpPr>
        <p:sp>
          <p:nvSpPr>
            <p:cNvPr id="19" name="object 19"/>
            <p:cNvSpPr/>
            <p:nvPr/>
          </p:nvSpPr>
          <p:spPr>
            <a:xfrm>
              <a:off x="5601487" y="4541253"/>
              <a:ext cx="4743450" cy="1889760"/>
            </a:xfrm>
            <a:custGeom>
              <a:avLst/>
              <a:gdLst/>
              <a:ahLst/>
              <a:cxnLst/>
              <a:rect l="l" t="t" r="r" b="b"/>
              <a:pathLst>
                <a:path w="4743450" h="1889760">
                  <a:moveTo>
                    <a:pt x="4743234" y="0"/>
                  </a:moveTo>
                  <a:lnTo>
                    <a:pt x="0" y="0"/>
                  </a:lnTo>
                  <a:lnTo>
                    <a:pt x="0" y="1889709"/>
                  </a:lnTo>
                  <a:lnTo>
                    <a:pt x="4743234" y="1889709"/>
                  </a:lnTo>
                  <a:lnTo>
                    <a:pt x="4743234" y="0"/>
                  </a:lnTo>
                  <a:close/>
                </a:path>
              </a:pathLst>
            </a:custGeom>
            <a:solidFill>
              <a:srgbClr val="E2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01487" y="4586973"/>
              <a:ext cx="52705" cy="397510"/>
            </a:xfrm>
            <a:custGeom>
              <a:avLst/>
              <a:gdLst/>
              <a:ahLst/>
              <a:cxnLst/>
              <a:rect l="l" t="t" r="r" b="b"/>
              <a:pathLst>
                <a:path w="52704" h="397510">
                  <a:moveTo>
                    <a:pt x="52273" y="0"/>
                  </a:moveTo>
                  <a:lnTo>
                    <a:pt x="0" y="0"/>
                  </a:lnTo>
                  <a:lnTo>
                    <a:pt x="0" y="396976"/>
                  </a:lnTo>
                  <a:lnTo>
                    <a:pt x="52273" y="396976"/>
                  </a:lnTo>
                  <a:lnTo>
                    <a:pt x="52273" y="0"/>
                  </a:lnTo>
                  <a:close/>
                </a:path>
              </a:pathLst>
            </a:custGeom>
            <a:solidFill>
              <a:srgbClr val="6E7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653760" y="4629518"/>
            <a:ext cx="46913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30655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 err="1">
                <a:solidFill>
                  <a:srgbClr val="6E7887"/>
                </a:solidFill>
                <a:latin typeface="Microsoft Sans Serif"/>
                <a:cs typeface="Microsoft Sans Serif"/>
              </a:rPr>
              <a:t>Потенциальные</a:t>
            </a:r>
            <a:r>
              <a:rPr sz="1600" b="1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 err="1">
                <a:solidFill>
                  <a:srgbClr val="6E7887"/>
                </a:solidFill>
                <a:latin typeface="Microsoft Sans Serif"/>
                <a:cs typeface="Microsoft Sans Serif"/>
              </a:rPr>
              <a:t>потребители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100061"/>
            <a:ext cx="10688396" cy="459943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0191089" y="7228138"/>
            <a:ext cx="2374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lang="ru-RU"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573430" y="1167078"/>
            <a:ext cx="3950335" cy="959877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844"/>
              </a:spcBef>
              <a:buClr>
                <a:srgbClr val="FF0000"/>
              </a:buClr>
              <a:buSzPct val="64285"/>
              <a:tabLst>
                <a:tab pos="211454" algn="l"/>
              </a:tabLst>
            </a:pPr>
            <a:r>
              <a:rPr lang="ru-RU" sz="2100" baseline="1984" dirty="0">
                <a:latin typeface="Microsoft Sans Serif"/>
                <a:cs typeface="Microsoft Sans Serif"/>
              </a:rPr>
              <a:t>Кабель контрольный (КВВГ, КВВГэ). </a:t>
            </a:r>
          </a:p>
          <a:p>
            <a:pPr marL="12065">
              <a:lnSpc>
                <a:spcPct val="100000"/>
              </a:lnSpc>
              <a:spcBef>
                <a:spcPts val="844"/>
              </a:spcBef>
              <a:buClr>
                <a:srgbClr val="FF0000"/>
              </a:buClr>
              <a:buSzPct val="64285"/>
              <a:tabLst>
                <a:tab pos="211454" algn="l"/>
              </a:tabLst>
            </a:pPr>
            <a:r>
              <a:rPr lang="ru-RU" sz="2100" baseline="1984" dirty="0">
                <a:latin typeface="Microsoft Sans Serif"/>
                <a:cs typeface="Microsoft Sans Serif"/>
              </a:rPr>
              <a:t>Кабель гибкий (ПуГВ, ПВС, ВВГ).</a:t>
            </a:r>
          </a:p>
          <a:p>
            <a:pPr marL="12065">
              <a:lnSpc>
                <a:spcPct val="100000"/>
              </a:lnSpc>
              <a:spcBef>
                <a:spcPts val="844"/>
              </a:spcBef>
              <a:buClr>
                <a:srgbClr val="FF0000"/>
              </a:buClr>
              <a:buSzPct val="64285"/>
              <a:tabLst>
                <a:tab pos="211454" algn="l"/>
              </a:tabLst>
            </a:pPr>
            <a:r>
              <a:rPr lang="ru-RU" sz="2100" baseline="1984" dirty="0">
                <a:latin typeface="Microsoft Sans Serif"/>
                <a:cs typeface="Microsoft Sans Serif"/>
              </a:rPr>
              <a:t>Кабель силовой (LAN) cat 8.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804EC4-A95E-49B9-9C84-47C4DD86D27F}"/>
              </a:ext>
            </a:extLst>
          </p:cNvPr>
          <p:cNvSpPr txBox="1"/>
          <p:nvPr/>
        </p:nvSpPr>
        <p:spPr>
          <a:xfrm>
            <a:off x="913221" y="6270835"/>
            <a:ext cx="3881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Томская область / г. Томск / д. Петрово</a:t>
            </a:r>
          </a:p>
        </p:txBody>
      </p:sp>
      <p:pic>
        <p:nvPicPr>
          <p:cNvPr id="36" name="Picture 2" descr="Справочники » Кабельное оборудование">
            <a:extLst>
              <a:ext uri="{FF2B5EF4-FFF2-40B4-BE49-F238E27FC236}">
                <a16:creationId xmlns:a16="http://schemas.microsoft.com/office/drawing/2014/main" id="{58089507-8DA9-4991-ADC6-CA0D24480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1061" y="1599614"/>
            <a:ext cx="1079112" cy="54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ООО &quot;АРСТ&quot; — Промышленное оборудование">
            <a:extLst>
              <a:ext uri="{FF2B5EF4-FFF2-40B4-BE49-F238E27FC236}">
                <a16:creationId xmlns:a16="http://schemas.microsoft.com/office/drawing/2014/main" id="{E5004D4A-B628-49C9-BF72-34809A2AF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47" y="1662833"/>
            <a:ext cx="1306135" cy="3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Томскнефтехим">
            <a:extLst>
              <a:ext uri="{FF2B5EF4-FFF2-40B4-BE49-F238E27FC236}">
                <a16:creationId xmlns:a16="http://schemas.microsoft.com/office/drawing/2014/main" id="{95B45EA3-AEFF-492E-A1B0-FC6080383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3783" y="2554562"/>
            <a:ext cx="1388895" cy="42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Торговая марка №395920 – БАШПЛАСТ БАШ ПЛАСТ БП БАШПЛАСТ: владелец торгового  знака и другие данные | РБК Компании">
            <a:extLst>
              <a:ext uri="{FF2B5EF4-FFF2-40B4-BE49-F238E27FC236}">
                <a16:creationId xmlns:a16="http://schemas.microsoft.com/office/drawing/2014/main" id="{EB1611AE-0F14-4238-B4BF-CD25C74C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95" y="1680982"/>
            <a:ext cx="1218228" cy="3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Векторный логотип УГМК (Уральская горно-металлургическая компания) —  Abali.ru">
            <a:extLst>
              <a:ext uri="{FF2B5EF4-FFF2-40B4-BE49-F238E27FC236}">
                <a16:creationId xmlns:a16="http://schemas.microsoft.com/office/drawing/2014/main" id="{4EF44CFE-A515-4BC1-8B0B-6F5E755DF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2" y="2552303"/>
            <a:ext cx="1175847" cy="39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Файл:Логотип Русская медная компания.svg — Википедия">
            <a:extLst>
              <a:ext uri="{FF2B5EF4-FFF2-40B4-BE49-F238E27FC236}">
                <a16:creationId xmlns:a16="http://schemas.microsoft.com/office/drawing/2014/main" id="{02461795-4964-42E4-885F-41276634E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95" y="2543761"/>
            <a:ext cx="1087145" cy="4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ГМК &amp;#8220;Норильский никель&amp;#8221; сегодня представляет обновленный бренд  компании">
            <a:extLst>
              <a:ext uri="{FF2B5EF4-FFF2-40B4-BE49-F238E27FC236}">
                <a16:creationId xmlns:a16="http://schemas.microsoft.com/office/drawing/2014/main" id="{743F4284-B47D-491C-BD0F-F29683AA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83" y="3402806"/>
            <a:ext cx="736583" cy="52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Обеспечение предприятий металлопрокатом - Промресурс">
            <a:extLst>
              <a:ext uri="{FF2B5EF4-FFF2-40B4-BE49-F238E27FC236}">
                <a16:creationId xmlns:a16="http://schemas.microsoft.com/office/drawing/2014/main" id="{C6365861-2553-4E0D-8461-0142411A0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0639" y="3515245"/>
            <a:ext cx="1276420" cy="3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ООО &quot;Новострой&quot;, строительная компания">
            <a:extLst>
              <a:ext uri="{FF2B5EF4-FFF2-40B4-BE49-F238E27FC236}">
                <a16:creationId xmlns:a16="http://schemas.microsoft.com/office/drawing/2014/main" id="{A37910D3-8E11-4D9C-AB46-1BF6AFD4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686" y="3296994"/>
            <a:ext cx="1059142" cy="7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Томская домостроительная компания — Википедия">
            <a:extLst>
              <a:ext uri="{FF2B5EF4-FFF2-40B4-BE49-F238E27FC236}">
                <a16:creationId xmlns:a16="http://schemas.microsoft.com/office/drawing/2014/main" id="{FBF8B4F9-4A48-4B35-BBFC-5A61BB45E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5"/>
          <a:stretch/>
        </p:blipFill>
        <p:spPr bwMode="auto">
          <a:xfrm>
            <a:off x="5939651" y="5155047"/>
            <a:ext cx="1048997" cy="5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5" descr="ФКП завод имени Я.М.Свердлова">
            <a:extLst>
              <a:ext uri="{FF2B5EF4-FFF2-40B4-BE49-F238E27FC236}">
                <a16:creationId xmlns:a16="http://schemas.microsoft.com/office/drawing/2014/main" id="{38097922-3945-4AC1-9ABC-BC61C73FF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7792" y="6490339"/>
            <a:ext cx="1157623" cy="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3" descr="АО «Сибирская угольная энергетическая компания» (АО «СУЭК») — PSAonline">
            <a:extLst>
              <a:ext uri="{FF2B5EF4-FFF2-40B4-BE49-F238E27FC236}">
                <a16:creationId xmlns:a16="http://schemas.microsoft.com/office/drawing/2014/main" id="{3EB8D8F8-1975-49E3-8A97-21E60E583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78604" y="6378089"/>
            <a:ext cx="1012642" cy="4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2B4EEFF5-D0EE-46A3-8AA7-76AFF2AF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85" y="5826287"/>
            <a:ext cx="630760" cy="43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1" descr="РИР (Русатом Инфраструктурные решения)">
            <a:extLst>
              <a:ext uri="{FF2B5EF4-FFF2-40B4-BE49-F238E27FC236}">
                <a16:creationId xmlns:a16="http://schemas.microsoft.com/office/drawing/2014/main" id="{15BB3DE6-83DA-457C-AC02-5DE26ACD8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5418" y="5910184"/>
            <a:ext cx="961850" cy="3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3" descr="Продать акции АО Ванинский морской торговый порт (Порт Ванино): курс,  выгодная цена сегодня в компании ЛМС">
            <a:extLst>
              <a:ext uri="{FF2B5EF4-FFF2-40B4-BE49-F238E27FC236}">
                <a16:creationId xmlns:a16="http://schemas.microsoft.com/office/drawing/2014/main" id="{D029CEAC-85DC-4DD6-84F3-69961239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604" y="5968182"/>
            <a:ext cx="1044238" cy="2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5" descr="ПАО &quot;Южный Кузбасс&quot;">
            <a:extLst>
              <a:ext uri="{FF2B5EF4-FFF2-40B4-BE49-F238E27FC236}">
                <a16:creationId xmlns:a16="http://schemas.microsoft.com/office/drawing/2014/main" id="{205F59A8-8A59-4C59-B731-FBEE598BA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06" y="5264441"/>
            <a:ext cx="867216" cy="3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9" descr="Уралмашзавод — Википедия">
            <a:extLst>
              <a:ext uri="{FF2B5EF4-FFF2-40B4-BE49-F238E27FC236}">
                <a16:creationId xmlns:a16="http://schemas.microsoft.com/office/drawing/2014/main" id="{C0669DA0-22FF-42FD-8E23-14128E54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172" y="5231708"/>
            <a:ext cx="637550" cy="38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9" descr="Сибагро — Википедия">
            <a:extLst>
              <a:ext uri="{FF2B5EF4-FFF2-40B4-BE49-F238E27FC236}">
                <a16:creationId xmlns:a16="http://schemas.microsoft.com/office/drawing/2014/main" id="{A708AA47-155D-4E01-9341-F7A07BAD5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32032" y="6455222"/>
            <a:ext cx="948807" cy="3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0745" y="63525"/>
            <a:ext cx="23393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Рынок</a:t>
            </a:r>
            <a:r>
              <a:rPr sz="3000" spc="-60" dirty="0"/>
              <a:t> </a:t>
            </a:r>
            <a:r>
              <a:rPr sz="3000" spc="-5" dirty="0"/>
              <a:t>сбыта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47701" y="145542"/>
            <a:ext cx="424180" cy="400685"/>
          </a:xfrm>
          <a:custGeom>
            <a:avLst/>
            <a:gdLst/>
            <a:ahLst/>
            <a:cxnLst/>
            <a:rect l="l" t="t" r="r" b="b"/>
            <a:pathLst>
              <a:path w="424180" h="400684">
                <a:moveTo>
                  <a:pt x="423748" y="0"/>
                </a:moveTo>
                <a:lnTo>
                  <a:pt x="0" y="0"/>
                </a:lnTo>
                <a:lnTo>
                  <a:pt x="0" y="400227"/>
                </a:lnTo>
                <a:lnTo>
                  <a:pt x="423748" y="400227"/>
                </a:lnTo>
                <a:lnTo>
                  <a:pt x="423748" y="0"/>
                </a:lnTo>
                <a:close/>
              </a:path>
            </a:pathLst>
          </a:custGeom>
          <a:solidFill>
            <a:srgbClr val="DF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0745" y="987463"/>
            <a:ext cx="2545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A0A8B3"/>
                </a:solidFill>
                <a:latin typeface="Microsoft Sans Serif"/>
                <a:cs typeface="Microsoft Sans Serif"/>
              </a:rPr>
              <a:t>Объем российского рынка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686642" y="1122083"/>
            <a:ext cx="4616122" cy="4700905"/>
            <a:chOff x="5648515" y="1106576"/>
            <a:chExt cx="4181475" cy="4700905"/>
          </a:xfrm>
        </p:grpSpPr>
        <p:sp>
          <p:nvSpPr>
            <p:cNvPr id="14" name="object 14"/>
            <p:cNvSpPr/>
            <p:nvPr/>
          </p:nvSpPr>
          <p:spPr>
            <a:xfrm>
              <a:off x="5648515" y="1106576"/>
              <a:ext cx="4181475" cy="4700905"/>
            </a:xfrm>
            <a:custGeom>
              <a:avLst/>
              <a:gdLst/>
              <a:ahLst/>
              <a:cxnLst/>
              <a:rect l="l" t="t" r="r" b="b"/>
              <a:pathLst>
                <a:path w="4181475" h="4700905">
                  <a:moveTo>
                    <a:pt x="4181259" y="0"/>
                  </a:moveTo>
                  <a:lnTo>
                    <a:pt x="0" y="0"/>
                  </a:lnTo>
                  <a:lnTo>
                    <a:pt x="0" y="4700409"/>
                  </a:lnTo>
                  <a:lnTo>
                    <a:pt x="4181259" y="4700409"/>
                  </a:lnTo>
                  <a:lnTo>
                    <a:pt x="4181259" y="0"/>
                  </a:lnTo>
                  <a:close/>
                </a:path>
              </a:pathLst>
            </a:custGeom>
            <a:solidFill>
              <a:srgbClr val="E2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48515" y="1152296"/>
              <a:ext cx="52705" cy="397510"/>
            </a:xfrm>
            <a:custGeom>
              <a:avLst/>
              <a:gdLst/>
              <a:ahLst/>
              <a:cxnLst/>
              <a:rect l="l" t="t" r="r" b="b"/>
              <a:pathLst>
                <a:path w="52704" h="397509">
                  <a:moveTo>
                    <a:pt x="52273" y="0"/>
                  </a:moveTo>
                  <a:lnTo>
                    <a:pt x="0" y="0"/>
                  </a:lnTo>
                  <a:lnTo>
                    <a:pt x="0" y="396976"/>
                  </a:lnTo>
                  <a:lnTo>
                    <a:pt x="52273" y="396976"/>
                  </a:lnTo>
                  <a:lnTo>
                    <a:pt x="52273" y="0"/>
                  </a:lnTo>
                  <a:close/>
                </a:path>
              </a:pathLst>
            </a:custGeom>
            <a:solidFill>
              <a:srgbClr val="6E7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74652" y="1195031"/>
            <a:ext cx="41554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00"/>
              </a:spcBef>
            </a:pPr>
            <a:r>
              <a:rPr sz="1600" b="1" spc="-5" dirty="0" err="1">
                <a:solidFill>
                  <a:srgbClr val="6E7887"/>
                </a:solidFill>
                <a:latin typeface="Microsoft Sans Serif"/>
                <a:cs typeface="Microsoft Sans Serif"/>
              </a:rPr>
              <a:t>Основные</a:t>
            </a:r>
            <a:r>
              <a:rPr sz="1600" b="1" spc="-15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 err="1">
                <a:solidFill>
                  <a:srgbClr val="6E7887"/>
                </a:solidFill>
                <a:latin typeface="Microsoft Sans Serif"/>
                <a:cs typeface="Microsoft Sans Serif"/>
              </a:rPr>
              <a:t>конкуренты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00061"/>
            <a:ext cx="10688396" cy="45994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0191089" y="7228138"/>
            <a:ext cx="2374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lang="ru-RU"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22" name="Rectangle 32"/>
          <p:cNvSpPr/>
          <p:nvPr/>
        </p:nvSpPr>
        <p:spPr>
          <a:xfrm>
            <a:off x="6632287" y="5086245"/>
            <a:ext cx="3672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ООО «КОМПАНИЯ АТКОМ» 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27" name="Picture 4" descr="Файл:Логотип АО Сибкабель.jpg — Википедия">
            <a:extLst>
              <a:ext uri="{FF2B5EF4-FFF2-40B4-BE49-F238E27FC236}">
                <a16:creationId xmlns:a16="http://schemas.microsoft.com/office/drawing/2014/main" id="{2CE43B7D-46E1-472B-BA6B-04B77F26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00" y="3237258"/>
            <a:ext cx="1056519" cy="2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DB667B98-AAAA-4235-97A2-441F48188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92" y="1862346"/>
            <a:ext cx="691526" cy="42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22CA93E-3686-4554-968E-A96A3F948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41" y="2687921"/>
            <a:ext cx="936028" cy="21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 descr="Скайнет — производство кабеля витая пара">
            <a:extLst>
              <a:ext uri="{FF2B5EF4-FFF2-40B4-BE49-F238E27FC236}">
                <a16:creationId xmlns:a16="http://schemas.microsoft.com/office/drawing/2014/main" id="{478C5D66-6A05-417F-8EE6-0D62230D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92" y="3800388"/>
            <a:ext cx="665277" cy="34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DE362779-6A88-4A38-AB6C-DCF034DB4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00" y="4442189"/>
            <a:ext cx="1054100" cy="32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0" descr="Вакансии компании АТКОМ">
            <a:extLst>
              <a:ext uri="{FF2B5EF4-FFF2-40B4-BE49-F238E27FC236}">
                <a16:creationId xmlns:a16="http://schemas.microsoft.com/office/drawing/2014/main" id="{909E4459-382A-4B03-B0E7-B7D9C149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00" y="5094563"/>
            <a:ext cx="728710" cy="42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07E1B59C-A394-464A-B1FD-65CC2DCC5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022506"/>
              </p:ext>
            </p:extLst>
          </p:nvPr>
        </p:nvGraphicFramePr>
        <p:xfrm>
          <a:off x="390636" y="1682485"/>
          <a:ext cx="4351846" cy="439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5" name="Rectangle 32">
            <a:extLst>
              <a:ext uri="{FF2B5EF4-FFF2-40B4-BE49-F238E27FC236}">
                <a16:creationId xmlns:a16="http://schemas.microsoft.com/office/drawing/2014/main" id="{FA27D631-2736-413D-B3FB-605082440CA8}"/>
              </a:ext>
            </a:extLst>
          </p:cNvPr>
          <p:cNvSpPr/>
          <p:nvPr/>
        </p:nvSpPr>
        <p:spPr>
          <a:xfrm>
            <a:off x="6375698" y="1794307"/>
            <a:ext cx="3672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ООО «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Тайгакабель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58765FEE-457C-4348-B073-16DED373D158}"/>
              </a:ext>
            </a:extLst>
          </p:cNvPr>
          <p:cNvSpPr/>
          <p:nvPr/>
        </p:nvSpPr>
        <p:spPr>
          <a:xfrm>
            <a:off x="6407959" y="2532514"/>
            <a:ext cx="3672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АО «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Иркутсккабель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E64FE1ED-5001-40A4-B163-EA7771820D3B}"/>
              </a:ext>
            </a:extLst>
          </p:cNvPr>
          <p:cNvSpPr/>
          <p:nvPr/>
        </p:nvSpPr>
        <p:spPr>
          <a:xfrm>
            <a:off x="6325819" y="3130728"/>
            <a:ext cx="3672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ООО «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Сибкабель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C3108A31-C5D7-4554-A877-4252CBBD3C88}"/>
              </a:ext>
            </a:extLst>
          </p:cNvPr>
          <p:cNvSpPr/>
          <p:nvPr/>
        </p:nvSpPr>
        <p:spPr>
          <a:xfrm>
            <a:off x="6325819" y="3766359"/>
            <a:ext cx="3672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ООО «АКМ ГРУПП»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E89FBB35-D237-4931-88C4-93E36A893420}"/>
              </a:ext>
            </a:extLst>
          </p:cNvPr>
          <p:cNvSpPr/>
          <p:nvPr/>
        </p:nvSpPr>
        <p:spPr>
          <a:xfrm>
            <a:off x="6756579" y="4349502"/>
            <a:ext cx="3672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ООО «НПП «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ИнформСистема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745" y="63525"/>
            <a:ext cx="4981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Фотоматериалы</a:t>
            </a:r>
            <a:r>
              <a:rPr sz="3000" spc="-15" dirty="0"/>
              <a:t> </a:t>
            </a:r>
            <a:r>
              <a:rPr sz="3000" spc="-5" dirty="0"/>
              <a:t>по</a:t>
            </a:r>
            <a:r>
              <a:rPr sz="3000" spc="-10" dirty="0"/>
              <a:t> </a:t>
            </a:r>
            <a:r>
              <a:rPr sz="3000" spc="-5" dirty="0"/>
              <a:t>проекту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47701" y="145542"/>
            <a:ext cx="424180" cy="400685"/>
          </a:xfrm>
          <a:custGeom>
            <a:avLst/>
            <a:gdLst/>
            <a:ahLst/>
            <a:cxnLst/>
            <a:rect l="l" t="t" r="r" b="b"/>
            <a:pathLst>
              <a:path w="424180" h="400684">
                <a:moveTo>
                  <a:pt x="423748" y="0"/>
                </a:moveTo>
                <a:lnTo>
                  <a:pt x="0" y="0"/>
                </a:lnTo>
                <a:lnTo>
                  <a:pt x="0" y="400227"/>
                </a:lnTo>
                <a:lnTo>
                  <a:pt x="423748" y="400227"/>
                </a:lnTo>
                <a:lnTo>
                  <a:pt x="423748" y="0"/>
                </a:lnTo>
                <a:close/>
              </a:path>
            </a:pathLst>
          </a:custGeom>
          <a:solidFill>
            <a:srgbClr val="DF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19176" y="888936"/>
            <a:ext cx="9555480" cy="2548255"/>
            <a:chOff x="419176" y="888936"/>
            <a:chExt cx="9555480" cy="2548255"/>
          </a:xfrm>
        </p:grpSpPr>
        <p:sp>
          <p:nvSpPr>
            <p:cNvPr id="5" name="object 5"/>
            <p:cNvSpPr/>
            <p:nvPr/>
          </p:nvSpPr>
          <p:spPr>
            <a:xfrm>
              <a:off x="419176" y="888936"/>
              <a:ext cx="9555480" cy="2548255"/>
            </a:xfrm>
            <a:custGeom>
              <a:avLst/>
              <a:gdLst/>
              <a:ahLst/>
              <a:cxnLst/>
              <a:rect l="l" t="t" r="r" b="b"/>
              <a:pathLst>
                <a:path w="9555480" h="2548254">
                  <a:moveTo>
                    <a:pt x="9554857" y="0"/>
                  </a:moveTo>
                  <a:lnTo>
                    <a:pt x="0" y="0"/>
                  </a:lnTo>
                  <a:lnTo>
                    <a:pt x="0" y="2547759"/>
                  </a:lnTo>
                  <a:lnTo>
                    <a:pt x="9554857" y="2547759"/>
                  </a:lnTo>
                  <a:lnTo>
                    <a:pt x="9554857" y="0"/>
                  </a:lnTo>
                  <a:close/>
                </a:path>
              </a:pathLst>
            </a:custGeom>
            <a:solidFill>
              <a:srgbClr val="E2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176" y="934643"/>
              <a:ext cx="52705" cy="397510"/>
            </a:xfrm>
            <a:custGeom>
              <a:avLst/>
              <a:gdLst/>
              <a:ahLst/>
              <a:cxnLst/>
              <a:rect l="l" t="t" r="r" b="b"/>
              <a:pathLst>
                <a:path w="52704" h="397509">
                  <a:moveTo>
                    <a:pt x="52273" y="0"/>
                  </a:moveTo>
                  <a:lnTo>
                    <a:pt x="0" y="0"/>
                  </a:lnTo>
                  <a:lnTo>
                    <a:pt x="0" y="396976"/>
                  </a:lnTo>
                  <a:lnTo>
                    <a:pt x="52273" y="396976"/>
                  </a:lnTo>
                  <a:lnTo>
                    <a:pt x="52273" y="0"/>
                  </a:lnTo>
                  <a:close/>
                </a:path>
              </a:pathLst>
            </a:custGeom>
            <a:solidFill>
              <a:srgbClr val="6E7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5312" y="977404"/>
            <a:ext cx="9528810" cy="123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Общие</a:t>
            </a:r>
            <a:r>
              <a:rPr sz="1600" b="1" spc="-20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фотографии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554990">
              <a:lnSpc>
                <a:spcPct val="100000"/>
              </a:lnSpc>
            </a:pPr>
            <a:r>
              <a:rPr sz="1200" dirty="0">
                <a:solidFill>
                  <a:srgbClr val="6E7887"/>
                </a:solidFill>
                <a:latin typeface="Microsoft Sans Serif"/>
                <a:cs typeface="Microsoft Sans Serif"/>
              </a:rPr>
              <a:t>место</a:t>
            </a:r>
            <a:r>
              <a:rPr sz="1200" spc="-35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E7887"/>
                </a:solidFill>
                <a:latin typeface="Microsoft Sans Serif"/>
                <a:cs typeface="Microsoft Sans Serif"/>
              </a:rPr>
              <a:t>для</a:t>
            </a:r>
            <a:r>
              <a:rPr sz="1200" spc="-30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E7887"/>
                </a:solidFill>
                <a:latin typeface="Microsoft Sans Serif"/>
                <a:cs typeface="Microsoft Sans Serif"/>
              </a:rPr>
              <a:t>фотографий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9176" y="3848811"/>
            <a:ext cx="3789188" cy="2548255"/>
            <a:chOff x="419176" y="3848811"/>
            <a:chExt cx="3475990" cy="2548255"/>
          </a:xfrm>
        </p:grpSpPr>
        <p:sp>
          <p:nvSpPr>
            <p:cNvPr id="9" name="object 9"/>
            <p:cNvSpPr/>
            <p:nvPr/>
          </p:nvSpPr>
          <p:spPr>
            <a:xfrm>
              <a:off x="419176" y="3848811"/>
              <a:ext cx="3475990" cy="2548255"/>
            </a:xfrm>
            <a:custGeom>
              <a:avLst/>
              <a:gdLst/>
              <a:ahLst/>
              <a:cxnLst/>
              <a:rect l="l" t="t" r="r" b="b"/>
              <a:pathLst>
                <a:path w="3475990" h="2548254">
                  <a:moveTo>
                    <a:pt x="3475558" y="0"/>
                  </a:moveTo>
                  <a:lnTo>
                    <a:pt x="0" y="0"/>
                  </a:lnTo>
                  <a:lnTo>
                    <a:pt x="0" y="2547759"/>
                  </a:lnTo>
                  <a:lnTo>
                    <a:pt x="3475558" y="2547759"/>
                  </a:lnTo>
                  <a:lnTo>
                    <a:pt x="3475558" y="0"/>
                  </a:lnTo>
                  <a:close/>
                </a:path>
              </a:pathLst>
            </a:custGeom>
            <a:solidFill>
              <a:srgbClr val="E2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9176" y="3894518"/>
              <a:ext cx="52705" cy="397510"/>
            </a:xfrm>
            <a:custGeom>
              <a:avLst/>
              <a:gdLst/>
              <a:ahLst/>
              <a:cxnLst/>
              <a:rect l="l" t="t" r="r" b="b"/>
              <a:pathLst>
                <a:path w="52704" h="397510">
                  <a:moveTo>
                    <a:pt x="52273" y="0"/>
                  </a:moveTo>
                  <a:lnTo>
                    <a:pt x="0" y="0"/>
                  </a:lnTo>
                  <a:lnTo>
                    <a:pt x="0" y="396976"/>
                  </a:lnTo>
                  <a:lnTo>
                    <a:pt x="52273" y="396976"/>
                  </a:lnTo>
                  <a:lnTo>
                    <a:pt x="52273" y="0"/>
                  </a:lnTo>
                  <a:close/>
                </a:path>
              </a:pathLst>
            </a:custGeom>
            <a:solidFill>
              <a:srgbClr val="6E7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5312" y="3937317"/>
            <a:ext cx="3449954" cy="123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Продукт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554990">
              <a:lnSpc>
                <a:spcPct val="100000"/>
              </a:lnSpc>
            </a:pPr>
            <a:r>
              <a:rPr sz="1200" dirty="0">
                <a:solidFill>
                  <a:srgbClr val="6E7887"/>
                </a:solidFill>
                <a:latin typeface="Microsoft Sans Serif"/>
                <a:cs typeface="Microsoft Sans Serif"/>
              </a:rPr>
              <a:t>место</a:t>
            </a:r>
            <a:r>
              <a:rPr sz="1200" spc="-35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E7887"/>
                </a:solidFill>
                <a:latin typeface="Microsoft Sans Serif"/>
                <a:cs typeface="Microsoft Sans Serif"/>
              </a:rPr>
              <a:t>для</a:t>
            </a:r>
            <a:r>
              <a:rPr sz="1200" spc="-30" dirty="0">
                <a:solidFill>
                  <a:srgbClr val="6E7887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E7887"/>
                </a:solidFill>
                <a:latin typeface="Microsoft Sans Serif"/>
                <a:cs typeface="Microsoft Sans Serif"/>
              </a:rPr>
              <a:t>фотографий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77851" y="3848811"/>
            <a:ext cx="5396271" cy="2548255"/>
            <a:chOff x="4135056" y="3848811"/>
            <a:chExt cx="5839460" cy="2548255"/>
          </a:xfrm>
        </p:grpSpPr>
        <p:sp>
          <p:nvSpPr>
            <p:cNvPr id="13" name="object 13"/>
            <p:cNvSpPr/>
            <p:nvPr/>
          </p:nvSpPr>
          <p:spPr>
            <a:xfrm>
              <a:off x="4135056" y="3848811"/>
              <a:ext cx="5839460" cy="2548255"/>
            </a:xfrm>
            <a:custGeom>
              <a:avLst/>
              <a:gdLst/>
              <a:ahLst/>
              <a:cxnLst/>
              <a:rect l="l" t="t" r="r" b="b"/>
              <a:pathLst>
                <a:path w="5839459" h="2548254">
                  <a:moveTo>
                    <a:pt x="5838964" y="0"/>
                  </a:moveTo>
                  <a:lnTo>
                    <a:pt x="0" y="0"/>
                  </a:lnTo>
                  <a:lnTo>
                    <a:pt x="0" y="2547759"/>
                  </a:lnTo>
                  <a:lnTo>
                    <a:pt x="5838964" y="2547759"/>
                  </a:lnTo>
                  <a:lnTo>
                    <a:pt x="5838964" y="0"/>
                  </a:lnTo>
                  <a:close/>
                </a:path>
              </a:pathLst>
            </a:custGeom>
            <a:solidFill>
              <a:srgbClr val="E2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35056" y="3894518"/>
              <a:ext cx="52705" cy="397510"/>
            </a:xfrm>
            <a:custGeom>
              <a:avLst/>
              <a:gdLst/>
              <a:ahLst/>
              <a:cxnLst/>
              <a:rect l="l" t="t" r="r" b="b"/>
              <a:pathLst>
                <a:path w="52704" h="397510">
                  <a:moveTo>
                    <a:pt x="52273" y="0"/>
                  </a:moveTo>
                  <a:lnTo>
                    <a:pt x="0" y="0"/>
                  </a:lnTo>
                  <a:lnTo>
                    <a:pt x="0" y="396976"/>
                  </a:lnTo>
                  <a:lnTo>
                    <a:pt x="52273" y="396976"/>
                  </a:lnTo>
                  <a:lnTo>
                    <a:pt x="52273" y="0"/>
                  </a:lnTo>
                  <a:close/>
                </a:path>
              </a:pathLst>
            </a:custGeom>
            <a:solidFill>
              <a:srgbClr val="6E7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03988" y="3937317"/>
            <a:ext cx="581342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6E7887"/>
                </a:solidFill>
                <a:latin typeface="Microsoft Sans Serif"/>
                <a:cs typeface="Microsoft Sans Serif"/>
              </a:rPr>
              <a:t>Производство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00061"/>
            <a:ext cx="10688396" cy="45994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191089" y="7228138"/>
            <a:ext cx="2374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lang="ru-RU"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endParaRPr sz="1500" dirty="0">
              <a:latin typeface="Microsoft Sans Serif"/>
              <a:cs typeface="Microsoft Sans Serif"/>
            </a:endParaRP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E918FC0B-E469-41B9-AC5E-F9F668AB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18" y="1426354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43491F75-1633-4D06-BE9D-5CAB92C70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1134" y="1426354"/>
            <a:ext cx="180895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5C651FF2-174B-4ACF-9C41-7F96C171A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6700" y="1426354"/>
            <a:ext cx="1800000" cy="18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68975E2B-CC68-47C9-912C-E53270A45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0988" y="1447065"/>
            <a:ext cx="1800000" cy="18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 descr="https://ledsshop.ru/wp-content/uploads/8/5/3/853a54d9961e07b5fb11527c038970a8.jpeg">
            <a:extLst>
              <a:ext uri="{FF2B5EF4-FFF2-40B4-BE49-F238E27FC236}">
                <a16:creationId xmlns:a16="http://schemas.microsoft.com/office/drawing/2014/main" id="{4F31E306-A3BA-4A96-B720-99E650E4C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8364" y="4444547"/>
            <a:ext cx="1800000" cy="17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https://chelyabinsk.energogradek.ru/files/products/kvvg_rvvgnga_kvvgnga-ls.458x353.jpg">
            <a:extLst>
              <a:ext uri="{FF2B5EF4-FFF2-40B4-BE49-F238E27FC236}">
                <a16:creationId xmlns:a16="http://schemas.microsoft.com/office/drawing/2014/main" id="{55DCDD7D-8674-4404-A4A5-8395E4395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364" y="4428416"/>
            <a:ext cx="1800000" cy="9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>
            <a:extLst>
              <a:ext uri="{FF2B5EF4-FFF2-40B4-BE49-F238E27FC236}">
                <a16:creationId xmlns:a16="http://schemas.microsoft.com/office/drawing/2014/main" id="{069B34CD-8C83-413E-A1DE-7AC194386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364" y="5361062"/>
            <a:ext cx="1800000" cy="86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F4685CBA-B702-4658-A14B-0F764908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88" y="4419768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252EDF21-F495-4C02-B0A0-08DC6C291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5364" y="4419768"/>
            <a:ext cx="1800000" cy="18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362416"/>
              </p:ext>
            </p:extLst>
          </p:nvPr>
        </p:nvGraphicFramePr>
        <p:xfrm>
          <a:off x="1079500" y="1306633"/>
          <a:ext cx="7467600" cy="331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5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91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Наименование показателя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0330" marB="0">
                    <a:solidFill>
                      <a:srgbClr val="001F31"/>
                    </a:solidFill>
                  </a:tcPr>
                </a:tc>
                <a:tc>
                  <a:txBody>
                    <a:bodyPr/>
                    <a:lstStyle/>
                    <a:p>
                      <a:pPr marR="40322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400" b="1" spc="-10" dirty="0" smtClean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2021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0330" marB="0">
                    <a:solidFill>
                      <a:srgbClr val="001F31"/>
                    </a:solidFill>
                  </a:tcPr>
                </a:tc>
                <a:tc>
                  <a:txBody>
                    <a:bodyPr/>
                    <a:lstStyle/>
                    <a:p>
                      <a:pPr marR="41402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400" b="1" spc="-10" dirty="0" smtClean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2022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0330" marB="0">
                    <a:solidFill>
                      <a:srgbClr val="001F31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400" b="1" spc="-10" dirty="0" smtClean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2023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0330" marB="0">
                    <a:solidFill>
                      <a:srgbClr val="001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Выручка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(млн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руб.)</a:t>
                      </a:r>
                    </a:p>
                  </a:txBody>
                  <a:tcPr marL="0" marR="0" marT="8318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378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336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134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Чистая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прибыль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(млн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руб.)</a:t>
                      </a:r>
                    </a:p>
                  </a:txBody>
                  <a:tcPr marL="0" marR="0" marT="831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4,4</a:t>
                      </a:r>
                    </a:p>
                  </a:txBody>
                  <a:tcPr marL="68580" marR="6858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13,7</a:t>
                      </a:r>
                    </a:p>
                  </a:txBody>
                  <a:tcPr marL="68580" marR="6858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dirty="0" smtClean="0"/>
                        <a:t>6,2</a:t>
                      </a:r>
                      <a:endParaRPr lang="ru-RU" dirty="0"/>
                    </a:p>
                  </a:txBody>
                  <a:tcPr marL="68580" marR="6858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Основные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средства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(млн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руб.)</a:t>
                      </a:r>
                    </a:p>
                  </a:txBody>
                  <a:tcPr marL="0" marR="0" marT="831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45,8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56,9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62,7</a:t>
                      </a:r>
                      <a:endParaRPr lang="ru-RU" dirty="0"/>
                    </a:p>
                  </a:txBody>
                  <a:tcPr marL="68580" marR="6858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Чистые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активы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(млн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31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51,7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65,4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73,2</a:t>
                      </a:r>
                      <a:endParaRPr lang="ru-RU" dirty="0"/>
                    </a:p>
                  </a:txBody>
                  <a:tcPr marL="68580" marR="6858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Займы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кредиты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(млн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руб.)</a:t>
                      </a:r>
                    </a:p>
                  </a:txBody>
                  <a:tcPr marL="0" marR="0" marT="831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90,0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127,0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136,0</a:t>
                      </a:r>
                      <a:endParaRPr lang="ru-RU" dirty="0"/>
                    </a:p>
                  </a:txBody>
                  <a:tcPr marL="68580" marR="6858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EBITDA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(млн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31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20</a:t>
                      </a:r>
                      <a:endParaRPr lang="ru-RU" dirty="0"/>
                    </a:p>
                  </a:txBody>
                  <a:tcPr marL="68580" marR="6858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Долг/EBITDA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318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11,7 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4,7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6,7</a:t>
                      </a:r>
                      <a:endParaRPr lang="ru-RU" dirty="0"/>
                    </a:p>
                  </a:txBody>
                  <a:tcPr marL="68580" marR="68580" marT="0" marB="0" anchor="ctr"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113" y="170195"/>
            <a:ext cx="696468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Финансовое</a:t>
            </a:r>
            <a:r>
              <a:rPr dirty="0"/>
              <a:t> </a:t>
            </a:r>
            <a:r>
              <a:rPr spc="-5" dirty="0"/>
              <a:t>состояние</a:t>
            </a:r>
            <a:r>
              <a:rPr spc="-25" dirty="0"/>
              <a:t> </a:t>
            </a:r>
            <a:r>
              <a:rPr spc="-5" dirty="0"/>
              <a:t>ООО</a:t>
            </a:r>
            <a:r>
              <a:rPr dirty="0"/>
              <a:t> </a:t>
            </a:r>
            <a:r>
              <a:rPr spc="-5" dirty="0" smtClean="0"/>
              <a:t>"</a:t>
            </a:r>
            <a:r>
              <a:rPr lang="ru-RU" spc="-5" dirty="0" err="1"/>
              <a:t>Сибэлектрокабель</a:t>
            </a:r>
            <a:r>
              <a:rPr spc="-5" dirty="0" smtClean="0"/>
              <a:t>"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47701" y="145542"/>
            <a:ext cx="424180" cy="400685"/>
          </a:xfrm>
          <a:custGeom>
            <a:avLst/>
            <a:gdLst/>
            <a:ahLst/>
            <a:cxnLst/>
            <a:rect l="l" t="t" r="r" b="b"/>
            <a:pathLst>
              <a:path w="424180" h="400684">
                <a:moveTo>
                  <a:pt x="423748" y="0"/>
                </a:moveTo>
                <a:lnTo>
                  <a:pt x="0" y="0"/>
                </a:lnTo>
                <a:lnTo>
                  <a:pt x="0" y="400227"/>
                </a:lnTo>
                <a:lnTo>
                  <a:pt x="423748" y="400227"/>
                </a:lnTo>
                <a:lnTo>
                  <a:pt x="423748" y="0"/>
                </a:lnTo>
                <a:close/>
              </a:path>
            </a:pathLst>
          </a:custGeom>
          <a:solidFill>
            <a:srgbClr val="DF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00061"/>
            <a:ext cx="10688396" cy="4599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91089" y="7228138"/>
            <a:ext cx="2374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lang="ru-RU"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8</a:t>
            </a:r>
            <a:endParaRPr sz="15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14200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0745" y="63525"/>
            <a:ext cx="2700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Смета</a:t>
            </a:r>
            <a:r>
              <a:rPr sz="3000" spc="-50" dirty="0"/>
              <a:t> </a:t>
            </a:r>
            <a:r>
              <a:rPr sz="3000" spc="-5" dirty="0"/>
              <a:t>проекта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47701" y="145542"/>
            <a:ext cx="424180" cy="400685"/>
          </a:xfrm>
          <a:custGeom>
            <a:avLst/>
            <a:gdLst/>
            <a:ahLst/>
            <a:cxnLst/>
            <a:rect l="l" t="t" r="r" b="b"/>
            <a:pathLst>
              <a:path w="424180" h="400684">
                <a:moveTo>
                  <a:pt x="423748" y="0"/>
                </a:moveTo>
                <a:lnTo>
                  <a:pt x="0" y="0"/>
                </a:lnTo>
                <a:lnTo>
                  <a:pt x="0" y="400227"/>
                </a:lnTo>
                <a:lnTo>
                  <a:pt x="423748" y="400227"/>
                </a:lnTo>
                <a:lnTo>
                  <a:pt x="423748" y="0"/>
                </a:lnTo>
                <a:close/>
              </a:path>
            </a:pathLst>
          </a:custGeom>
          <a:solidFill>
            <a:srgbClr val="DF1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00061"/>
            <a:ext cx="10688396" cy="4599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191089" y="7228138"/>
            <a:ext cx="2374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5"/>
              </a:lnSpc>
            </a:pPr>
            <a:r>
              <a:rPr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lang="ru-RU" sz="1500" b="1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9</a:t>
            </a:r>
            <a:endParaRPr sz="15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4F5B823-5304-4A1B-8DC5-3B9963DEA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686"/>
              </p:ext>
            </p:extLst>
          </p:nvPr>
        </p:nvGraphicFramePr>
        <p:xfrm>
          <a:off x="622300" y="1003479"/>
          <a:ext cx="8921750" cy="2437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632">
                <a:tc>
                  <a:txBody>
                    <a:bodyPr/>
                    <a:lstStyle/>
                    <a:p>
                      <a:pPr algn="l"/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Arial" pitchFamily="34" charset="0"/>
                          <a:ea typeface="Arial" charset="0"/>
                          <a:cs typeface="Arial" pitchFamily="34" charset="0"/>
                        </a:rPr>
                        <a:t>Статьи затрат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Средства </a:t>
                      </a:r>
                      <a:r>
                        <a:rPr lang="ru-RU" sz="1200" b="1" i="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софинансирования</a:t>
                      </a:r>
                      <a:r>
                        <a:rPr lang="ru-RU" sz="1200" b="1" i="0" baseline="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 (млн руб.)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2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Средства займа</a:t>
                      </a:r>
                      <a:br>
                        <a:rPr lang="ru-RU" sz="1200" b="1" i="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</a:br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(млн руб.)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24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Итого </a:t>
                      </a:r>
                    </a:p>
                    <a:p>
                      <a:pPr algn="ctr"/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(млн руб.)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24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626">
                <a:tc>
                  <a:txBody>
                    <a:bodyPr/>
                    <a:lstStyle/>
                    <a:p>
                      <a:r>
                        <a:rPr lang="bg-BG" sz="1000" b="0" i="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Разработка нового </a:t>
                      </a:r>
                      <a:r>
                        <a:rPr lang="bg-BG" sz="100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продукта/технологии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i="0" dirty="0"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5,000</a:t>
                      </a:r>
                      <a:endParaRPr lang="en-US" sz="1000" b="1" i="0" dirty="0"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5,000</a:t>
                      </a:r>
                      <a:endParaRPr lang="en-US" sz="1000" b="1" i="0" dirty="0"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81"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Государственная экспертиза проектной документации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Arial Narrow" pitchFamily="34" charset="0"/>
                          <a:cs typeface="Arial" pitchFamily="34" charset="0"/>
                        </a:rPr>
                        <a:t>0,603</a:t>
                      </a:r>
                      <a:endParaRPr lang="en-US" sz="1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Arial Narrow" pitchFamily="34" charset="0"/>
                          <a:cs typeface="Arial" pitchFamily="34" charset="0"/>
                        </a:rPr>
                        <a:t>0,603</a:t>
                      </a:r>
                      <a:endParaRPr lang="en-US" sz="1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Приобретение технологического оборудования</a:t>
                      </a:r>
                      <a:endParaRPr lang="en-US" sz="1000" dirty="0"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Arial Narrow" pitchFamily="34" charset="0"/>
                          <a:cs typeface="Arial" pitchFamily="34" charset="0"/>
                        </a:rPr>
                        <a:t>7,163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Arial Narrow" pitchFamily="34" charset="0"/>
                          <a:cs typeface="Arial" pitchFamily="34" charset="0"/>
                        </a:rPr>
                        <a:t>95,000</a:t>
                      </a:r>
                      <a:endParaRPr lang="en-US" sz="1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Arial Narrow" pitchFamily="34" charset="0"/>
                          <a:cs typeface="Arial" pitchFamily="34" charset="0"/>
                        </a:rPr>
                        <a:t>102,163</a:t>
                      </a:r>
                      <a:endParaRPr lang="en-US" sz="1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832"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Строительство и реконструкция объектов капитального строительства</a:t>
                      </a:r>
                      <a:endParaRPr lang="en-US" sz="1000" dirty="0"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27,193</a:t>
                      </a:r>
                      <a:endParaRPr lang="en-US" sz="1000" b="1" i="0" dirty="0"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27,193</a:t>
                      </a:r>
                      <a:endParaRPr lang="en-US" sz="1000" b="1" i="0" dirty="0"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492">
                <a:tc>
                  <a:txBody>
                    <a:bodyPr/>
                    <a:lstStyle/>
                    <a:p>
                      <a:pPr algn="r"/>
                      <a:r>
                        <a:rPr lang="ru-RU" sz="1000" b="1" i="0" dirty="0">
                          <a:latin typeface="Arial" pitchFamily="34" charset="0"/>
                          <a:ea typeface="Arial" charset="0"/>
                          <a:cs typeface="Arial" pitchFamily="34" charset="0"/>
                        </a:rPr>
                        <a:t>Итого</a:t>
                      </a:r>
                      <a:endParaRPr lang="en-US" sz="1000" b="1" i="0" dirty="0"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34,959</a:t>
                      </a:r>
                      <a:endParaRPr lang="en-US" sz="1000" b="1" i="0" dirty="0"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100,000</a:t>
                      </a:r>
                      <a:endParaRPr lang="en-US" sz="1000" b="1" i="0" dirty="0"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Arial" charset="0"/>
                          <a:cs typeface="Arial" pitchFamily="34" charset="0"/>
                        </a:rPr>
                        <a:t>134,959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900</Words>
  <Application>Microsoft Office PowerPoint</Application>
  <PresentationFormat>Произвольный</PresentationFormat>
  <Paragraphs>295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Microsoft Sans Serif</vt:lpstr>
      <vt:lpstr>Segoe UI</vt:lpstr>
      <vt:lpstr>Times New Roman</vt:lpstr>
      <vt:lpstr>Wingdings</vt:lpstr>
      <vt:lpstr>Office Theme</vt:lpstr>
      <vt:lpstr>Основные параметры проекта</vt:lpstr>
      <vt:lpstr>ОБЩЕСТВО С ОГРАНИЧЕННОЙ  ОТВЕТСТВЕННОСТЬЮ "СИБЭЛЕКТРОКАБЕЛЬ"</vt:lpstr>
      <vt:lpstr>О компании (1/2)</vt:lpstr>
      <vt:lpstr>О компании (2/2)</vt:lpstr>
      <vt:lpstr>Описание продукта</vt:lpstr>
      <vt:lpstr>Рынок сбыта</vt:lpstr>
      <vt:lpstr>Фотоматериалы по проекту</vt:lpstr>
      <vt:lpstr>Финансовое состояние ООО "Сибэлектрокабель"</vt:lpstr>
      <vt:lpstr>Смета проекта</vt:lpstr>
      <vt:lpstr>Финансовые показатели по проекту</vt:lpstr>
      <vt:lpstr>Планируемые целевые показатели по проекту</vt:lpstr>
      <vt:lpstr>SWOT-анализ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Генерация презентации для ЭС</dc:title>
  <dc:creator>Владислав Горбушин</dc:creator>
  <cp:lastModifiedBy>Болотина Виктория Леонидовна</cp:lastModifiedBy>
  <cp:revision>26</cp:revision>
  <dcterms:created xsi:type="dcterms:W3CDTF">2021-09-27T10:02:00Z</dcterms:created>
  <dcterms:modified xsi:type="dcterms:W3CDTF">2023-09-06T07:34:17Z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2021-09-27T00:00:00Z</vt:filetime>
  </property>
  <property fmtid="{D5CDD505-2E9C-101B-9397-08002B2CF9AE}" pid="3" name="Creator">
    <vt:lpwstr>Microsoft Reporting Services 2019.11.0.0</vt:lpwstr>
  </property>
  <property fmtid="{D5CDD505-2E9C-101B-9397-08002B2CF9AE}" pid="4" name="LastSaved">
    <vt:filetime>2021-09-27T00:00:00Z</vt:filetime>
  </property>
</Properties>
</file>