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56E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CFDC-429F-49E6-BE84-5ADDE9AB781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6C502-88D9-42D5-A502-EBFAE04BF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4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6C502-88D9-42D5-A502-EBFAE04BF3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dberries.ru/" TargetMode="External"/><Relationship Id="rId2" Type="http://schemas.openxmlformats.org/officeDocument/2006/relationships/hyperlink" Target="mailto:2320742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4000"/>
                    </a14:imgEffect>
                    <a14:imgEffect>
                      <a14:saturation sat="102000"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3"/>
          <p:cNvSpPr/>
          <p:nvPr/>
        </p:nvSpPr>
        <p:spPr>
          <a:xfrm rot="20956246">
            <a:off x="-108460" y="2374089"/>
            <a:ext cx="6879244" cy="5034920"/>
          </a:xfrm>
          <a:custGeom>
            <a:avLst/>
            <a:gdLst>
              <a:gd name="connsiteX0" fmla="*/ 0 w 1800200"/>
              <a:gd name="connsiteY0" fmla="*/ 1512168 h 1512168"/>
              <a:gd name="connsiteX1" fmla="*/ 900100 w 1800200"/>
              <a:gd name="connsiteY1" fmla="*/ 0 h 1512168"/>
              <a:gd name="connsiteX2" fmla="*/ 1800200 w 1800200"/>
              <a:gd name="connsiteY2" fmla="*/ 1512168 h 1512168"/>
              <a:gd name="connsiteX3" fmla="*/ 0 w 1800200"/>
              <a:gd name="connsiteY3" fmla="*/ 1512168 h 1512168"/>
              <a:gd name="connsiteX0" fmla="*/ 0 w 1826411"/>
              <a:gd name="connsiteY0" fmla="*/ 1497327 h 1512168"/>
              <a:gd name="connsiteX1" fmla="*/ 926311 w 1826411"/>
              <a:gd name="connsiteY1" fmla="*/ 0 h 1512168"/>
              <a:gd name="connsiteX2" fmla="*/ 1826411 w 1826411"/>
              <a:gd name="connsiteY2" fmla="*/ 1512168 h 1512168"/>
              <a:gd name="connsiteX3" fmla="*/ 0 w 1826411"/>
              <a:gd name="connsiteY3" fmla="*/ 1497327 h 1512168"/>
              <a:gd name="connsiteX0" fmla="*/ 0 w 1826411"/>
              <a:gd name="connsiteY0" fmla="*/ 3958675 h 3973516"/>
              <a:gd name="connsiteX1" fmla="*/ 748453 w 1826411"/>
              <a:gd name="connsiteY1" fmla="*/ 0 h 3973516"/>
              <a:gd name="connsiteX2" fmla="*/ 1826411 w 1826411"/>
              <a:gd name="connsiteY2" fmla="*/ 3973516 h 3973516"/>
              <a:gd name="connsiteX3" fmla="*/ 0 w 1826411"/>
              <a:gd name="connsiteY3" fmla="*/ 3958675 h 3973516"/>
              <a:gd name="connsiteX0" fmla="*/ 0 w 1839421"/>
              <a:gd name="connsiteY0" fmla="*/ 3975539 h 3975539"/>
              <a:gd name="connsiteX1" fmla="*/ 761463 w 1839421"/>
              <a:gd name="connsiteY1" fmla="*/ 0 h 3975539"/>
              <a:gd name="connsiteX2" fmla="*/ 1839421 w 1839421"/>
              <a:gd name="connsiteY2" fmla="*/ 3973516 h 3975539"/>
              <a:gd name="connsiteX3" fmla="*/ 0 w 1839421"/>
              <a:gd name="connsiteY3" fmla="*/ 3975539 h 3975539"/>
              <a:gd name="connsiteX0" fmla="*/ 0 w 1839421"/>
              <a:gd name="connsiteY0" fmla="*/ 4087707 h 4087707"/>
              <a:gd name="connsiteX1" fmla="*/ 783436 w 1839421"/>
              <a:gd name="connsiteY1" fmla="*/ 0 h 4087707"/>
              <a:gd name="connsiteX2" fmla="*/ 1839421 w 1839421"/>
              <a:gd name="connsiteY2" fmla="*/ 4085684 h 4087707"/>
              <a:gd name="connsiteX3" fmla="*/ 0 w 1839421"/>
              <a:gd name="connsiteY3" fmla="*/ 4087707 h 4087707"/>
              <a:gd name="connsiteX0" fmla="*/ 0 w 2803543"/>
              <a:gd name="connsiteY0" fmla="*/ 4087707 h 4614257"/>
              <a:gd name="connsiteX1" fmla="*/ 783436 w 2803543"/>
              <a:gd name="connsiteY1" fmla="*/ 0 h 4614257"/>
              <a:gd name="connsiteX2" fmla="*/ 2803543 w 2803543"/>
              <a:gd name="connsiteY2" fmla="*/ 4614257 h 4614257"/>
              <a:gd name="connsiteX3" fmla="*/ 0 w 2803543"/>
              <a:gd name="connsiteY3" fmla="*/ 4087707 h 4614257"/>
              <a:gd name="connsiteX0" fmla="*/ 0 w 2814722"/>
              <a:gd name="connsiteY0" fmla="*/ 4095223 h 4614257"/>
              <a:gd name="connsiteX1" fmla="*/ 794615 w 2814722"/>
              <a:gd name="connsiteY1" fmla="*/ 0 h 4614257"/>
              <a:gd name="connsiteX2" fmla="*/ 2814722 w 2814722"/>
              <a:gd name="connsiteY2" fmla="*/ 4614257 h 4614257"/>
              <a:gd name="connsiteX3" fmla="*/ 0 w 2814722"/>
              <a:gd name="connsiteY3" fmla="*/ 4095223 h 4614257"/>
              <a:gd name="connsiteX0" fmla="*/ 0 w 2862133"/>
              <a:gd name="connsiteY0" fmla="*/ 4072994 h 4614257"/>
              <a:gd name="connsiteX1" fmla="*/ 842026 w 2862133"/>
              <a:gd name="connsiteY1" fmla="*/ 0 h 4614257"/>
              <a:gd name="connsiteX2" fmla="*/ 2862133 w 2862133"/>
              <a:gd name="connsiteY2" fmla="*/ 4614257 h 4614257"/>
              <a:gd name="connsiteX3" fmla="*/ 0 w 2862133"/>
              <a:gd name="connsiteY3" fmla="*/ 4072994 h 4614257"/>
              <a:gd name="connsiteX0" fmla="*/ 0 w 2862133"/>
              <a:gd name="connsiteY0" fmla="*/ 4100106 h 4641369"/>
              <a:gd name="connsiteX1" fmla="*/ 769689 w 2862133"/>
              <a:gd name="connsiteY1" fmla="*/ 0 h 4641369"/>
              <a:gd name="connsiteX2" fmla="*/ 2862133 w 2862133"/>
              <a:gd name="connsiteY2" fmla="*/ 4641369 h 4641369"/>
              <a:gd name="connsiteX3" fmla="*/ 0 w 2862133"/>
              <a:gd name="connsiteY3" fmla="*/ 4100106 h 4641369"/>
              <a:gd name="connsiteX0" fmla="*/ 0 w 2895732"/>
              <a:gd name="connsiteY0" fmla="*/ 4106466 h 4641369"/>
              <a:gd name="connsiteX1" fmla="*/ 803288 w 2895732"/>
              <a:gd name="connsiteY1" fmla="*/ 0 h 4641369"/>
              <a:gd name="connsiteX2" fmla="*/ 2895732 w 2895732"/>
              <a:gd name="connsiteY2" fmla="*/ 4641369 h 4641369"/>
              <a:gd name="connsiteX3" fmla="*/ 0 w 2895732"/>
              <a:gd name="connsiteY3" fmla="*/ 4106466 h 4641369"/>
              <a:gd name="connsiteX0" fmla="*/ 0 w 3325815"/>
              <a:gd name="connsiteY0" fmla="*/ 4106466 h 4734409"/>
              <a:gd name="connsiteX1" fmla="*/ 803288 w 3325815"/>
              <a:gd name="connsiteY1" fmla="*/ 0 h 4734409"/>
              <a:gd name="connsiteX2" fmla="*/ 3325815 w 3325815"/>
              <a:gd name="connsiteY2" fmla="*/ 4734409 h 4734409"/>
              <a:gd name="connsiteX3" fmla="*/ 0 w 3325815"/>
              <a:gd name="connsiteY3" fmla="*/ 4106466 h 4734409"/>
              <a:gd name="connsiteX0" fmla="*/ 0 w 3320840"/>
              <a:gd name="connsiteY0" fmla="*/ 4106466 h 4759805"/>
              <a:gd name="connsiteX1" fmla="*/ 803288 w 3320840"/>
              <a:gd name="connsiteY1" fmla="*/ 0 h 4759805"/>
              <a:gd name="connsiteX2" fmla="*/ 3320840 w 3320840"/>
              <a:gd name="connsiteY2" fmla="*/ 4759805 h 4759805"/>
              <a:gd name="connsiteX3" fmla="*/ 0 w 3320840"/>
              <a:gd name="connsiteY3" fmla="*/ 4106466 h 4759805"/>
              <a:gd name="connsiteX0" fmla="*/ 0 w 3246309"/>
              <a:gd name="connsiteY0" fmla="*/ 4129856 h 4759805"/>
              <a:gd name="connsiteX1" fmla="*/ 728757 w 3246309"/>
              <a:gd name="connsiteY1" fmla="*/ 0 h 4759805"/>
              <a:gd name="connsiteX2" fmla="*/ 3246309 w 3246309"/>
              <a:gd name="connsiteY2" fmla="*/ 4759805 h 4759805"/>
              <a:gd name="connsiteX3" fmla="*/ 0 w 3246309"/>
              <a:gd name="connsiteY3" fmla="*/ 4129856 h 4759805"/>
              <a:gd name="connsiteX0" fmla="*/ 0 w 3246309"/>
              <a:gd name="connsiteY0" fmla="*/ 4433304 h 5063253"/>
              <a:gd name="connsiteX1" fmla="*/ 884893 w 3246309"/>
              <a:gd name="connsiteY1" fmla="*/ 0 h 5063253"/>
              <a:gd name="connsiteX2" fmla="*/ 3246309 w 3246309"/>
              <a:gd name="connsiteY2" fmla="*/ 5063253 h 5063253"/>
              <a:gd name="connsiteX3" fmla="*/ 0 w 3246309"/>
              <a:gd name="connsiteY3" fmla="*/ 4433304 h 5063253"/>
              <a:gd name="connsiteX0" fmla="*/ 0 w 3246309"/>
              <a:gd name="connsiteY0" fmla="*/ 4421348 h 5051297"/>
              <a:gd name="connsiteX1" fmla="*/ 856179 w 3246309"/>
              <a:gd name="connsiteY1" fmla="*/ 0 h 5051297"/>
              <a:gd name="connsiteX2" fmla="*/ 3246309 w 3246309"/>
              <a:gd name="connsiteY2" fmla="*/ 5051297 h 5051297"/>
              <a:gd name="connsiteX3" fmla="*/ 0 w 3246309"/>
              <a:gd name="connsiteY3" fmla="*/ 4421348 h 5051297"/>
              <a:gd name="connsiteX0" fmla="*/ 983302 w 4229611"/>
              <a:gd name="connsiteY0" fmla="*/ 4116395 h 4746344"/>
              <a:gd name="connsiteX1" fmla="*/ 0 w 4229611"/>
              <a:gd name="connsiteY1" fmla="*/ 0 h 4746344"/>
              <a:gd name="connsiteX2" fmla="*/ 4229611 w 4229611"/>
              <a:gd name="connsiteY2" fmla="*/ 4746344 h 4746344"/>
              <a:gd name="connsiteX3" fmla="*/ 983302 w 4229611"/>
              <a:gd name="connsiteY3" fmla="*/ 4116395 h 4746344"/>
              <a:gd name="connsiteX0" fmla="*/ 0 w 4861005"/>
              <a:gd name="connsiteY0" fmla="*/ 3673959 h 4746344"/>
              <a:gd name="connsiteX1" fmla="*/ 631394 w 4861005"/>
              <a:gd name="connsiteY1" fmla="*/ 0 h 4746344"/>
              <a:gd name="connsiteX2" fmla="*/ 4861005 w 4861005"/>
              <a:gd name="connsiteY2" fmla="*/ 4746344 h 4746344"/>
              <a:gd name="connsiteX3" fmla="*/ 0 w 4861005"/>
              <a:gd name="connsiteY3" fmla="*/ 3673959 h 4746344"/>
              <a:gd name="connsiteX0" fmla="*/ 0 w 6839661"/>
              <a:gd name="connsiteY0" fmla="*/ 3673959 h 4992539"/>
              <a:gd name="connsiteX1" fmla="*/ 631394 w 6839661"/>
              <a:gd name="connsiteY1" fmla="*/ 0 h 4992539"/>
              <a:gd name="connsiteX2" fmla="*/ 6839661 w 6839661"/>
              <a:gd name="connsiteY2" fmla="*/ 4992539 h 4992539"/>
              <a:gd name="connsiteX3" fmla="*/ 0 w 6839661"/>
              <a:gd name="connsiteY3" fmla="*/ 3673959 h 4992539"/>
              <a:gd name="connsiteX0" fmla="*/ 0 w 6839661"/>
              <a:gd name="connsiteY0" fmla="*/ 3817147 h 5135727"/>
              <a:gd name="connsiteX1" fmla="*/ 657838 w 6839661"/>
              <a:gd name="connsiteY1" fmla="*/ 0 h 5135727"/>
              <a:gd name="connsiteX2" fmla="*/ 6839661 w 6839661"/>
              <a:gd name="connsiteY2" fmla="*/ 5135727 h 5135727"/>
              <a:gd name="connsiteX3" fmla="*/ 0 w 6839661"/>
              <a:gd name="connsiteY3" fmla="*/ 3817147 h 513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9661" h="5135727">
                <a:moveTo>
                  <a:pt x="0" y="3817147"/>
                </a:moveTo>
                <a:lnTo>
                  <a:pt x="657838" y="0"/>
                </a:lnTo>
                <a:lnTo>
                  <a:pt x="6839661" y="5135727"/>
                </a:lnTo>
                <a:lnTo>
                  <a:pt x="0" y="3817147"/>
                </a:lnTo>
                <a:close/>
              </a:path>
            </a:pathLst>
          </a:cu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3"/>
          <p:cNvSpPr/>
          <p:nvPr/>
        </p:nvSpPr>
        <p:spPr>
          <a:xfrm rot="20979363">
            <a:off x="-317775" y="2542456"/>
            <a:ext cx="6949958" cy="4977618"/>
          </a:xfrm>
          <a:custGeom>
            <a:avLst/>
            <a:gdLst>
              <a:gd name="connsiteX0" fmla="*/ 0 w 1800200"/>
              <a:gd name="connsiteY0" fmla="*/ 1512168 h 1512168"/>
              <a:gd name="connsiteX1" fmla="*/ 900100 w 1800200"/>
              <a:gd name="connsiteY1" fmla="*/ 0 h 1512168"/>
              <a:gd name="connsiteX2" fmla="*/ 1800200 w 1800200"/>
              <a:gd name="connsiteY2" fmla="*/ 1512168 h 1512168"/>
              <a:gd name="connsiteX3" fmla="*/ 0 w 1800200"/>
              <a:gd name="connsiteY3" fmla="*/ 1512168 h 1512168"/>
              <a:gd name="connsiteX0" fmla="*/ 0 w 1826411"/>
              <a:gd name="connsiteY0" fmla="*/ 1497327 h 1512168"/>
              <a:gd name="connsiteX1" fmla="*/ 926311 w 1826411"/>
              <a:gd name="connsiteY1" fmla="*/ 0 h 1512168"/>
              <a:gd name="connsiteX2" fmla="*/ 1826411 w 1826411"/>
              <a:gd name="connsiteY2" fmla="*/ 1512168 h 1512168"/>
              <a:gd name="connsiteX3" fmla="*/ 0 w 1826411"/>
              <a:gd name="connsiteY3" fmla="*/ 1497327 h 1512168"/>
              <a:gd name="connsiteX0" fmla="*/ 0 w 1826411"/>
              <a:gd name="connsiteY0" fmla="*/ 3958675 h 3973516"/>
              <a:gd name="connsiteX1" fmla="*/ 748453 w 1826411"/>
              <a:gd name="connsiteY1" fmla="*/ 0 h 3973516"/>
              <a:gd name="connsiteX2" fmla="*/ 1826411 w 1826411"/>
              <a:gd name="connsiteY2" fmla="*/ 3973516 h 3973516"/>
              <a:gd name="connsiteX3" fmla="*/ 0 w 1826411"/>
              <a:gd name="connsiteY3" fmla="*/ 3958675 h 3973516"/>
              <a:gd name="connsiteX0" fmla="*/ 0 w 1839421"/>
              <a:gd name="connsiteY0" fmla="*/ 3975539 h 3975539"/>
              <a:gd name="connsiteX1" fmla="*/ 761463 w 1839421"/>
              <a:gd name="connsiteY1" fmla="*/ 0 h 3975539"/>
              <a:gd name="connsiteX2" fmla="*/ 1839421 w 1839421"/>
              <a:gd name="connsiteY2" fmla="*/ 3973516 h 3975539"/>
              <a:gd name="connsiteX3" fmla="*/ 0 w 1839421"/>
              <a:gd name="connsiteY3" fmla="*/ 3975539 h 3975539"/>
              <a:gd name="connsiteX0" fmla="*/ 0 w 1839421"/>
              <a:gd name="connsiteY0" fmla="*/ 4087707 h 4087707"/>
              <a:gd name="connsiteX1" fmla="*/ 783436 w 1839421"/>
              <a:gd name="connsiteY1" fmla="*/ 0 h 4087707"/>
              <a:gd name="connsiteX2" fmla="*/ 1839421 w 1839421"/>
              <a:gd name="connsiteY2" fmla="*/ 4085684 h 4087707"/>
              <a:gd name="connsiteX3" fmla="*/ 0 w 1839421"/>
              <a:gd name="connsiteY3" fmla="*/ 4087707 h 4087707"/>
              <a:gd name="connsiteX0" fmla="*/ 0 w 2803543"/>
              <a:gd name="connsiteY0" fmla="*/ 4087707 h 4614257"/>
              <a:gd name="connsiteX1" fmla="*/ 783436 w 2803543"/>
              <a:gd name="connsiteY1" fmla="*/ 0 h 4614257"/>
              <a:gd name="connsiteX2" fmla="*/ 2803543 w 2803543"/>
              <a:gd name="connsiteY2" fmla="*/ 4614257 h 4614257"/>
              <a:gd name="connsiteX3" fmla="*/ 0 w 2803543"/>
              <a:gd name="connsiteY3" fmla="*/ 4087707 h 4614257"/>
              <a:gd name="connsiteX0" fmla="*/ 0 w 2814722"/>
              <a:gd name="connsiteY0" fmla="*/ 4095223 h 4614257"/>
              <a:gd name="connsiteX1" fmla="*/ 794615 w 2814722"/>
              <a:gd name="connsiteY1" fmla="*/ 0 h 4614257"/>
              <a:gd name="connsiteX2" fmla="*/ 2814722 w 2814722"/>
              <a:gd name="connsiteY2" fmla="*/ 4614257 h 4614257"/>
              <a:gd name="connsiteX3" fmla="*/ 0 w 2814722"/>
              <a:gd name="connsiteY3" fmla="*/ 4095223 h 4614257"/>
              <a:gd name="connsiteX0" fmla="*/ 0 w 2862133"/>
              <a:gd name="connsiteY0" fmla="*/ 4072994 h 4614257"/>
              <a:gd name="connsiteX1" fmla="*/ 842026 w 2862133"/>
              <a:gd name="connsiteY1" fmla="*/ 0 h 4614257"/>
              <a:gd name="connsiteX2" fmla="*/ 2862133 w 2862133"/>
              <a:gd name="connsiteY2" fmla="*/ 4614257 h 4614257"/>
              <a:gd name="connsiteX3" fmla="*/ 0 w 2862133"/>
              <a:gd name="connsiteY3" fmla="*/ 4072994 h 4614257"/>
              <a:gd name="connsiteX0" fmla="*/ 0 w 2862133"/>
              <a:gd name="connsiteY0" fmla="*/ 4100106 h 4641369"/>
              <a:gd name="connsiteX1" fmla="*/ 769689 w 2862133"/>
              <a:gd name="connsiteY1" fmla="*/ 0 h 4641369"/>
              <a:gd name="connsiteX2" fmla="*/ 2862133 w 2862133"/>
              <a:gd name="connsiteY2" fmla="*/ 4641369 h 4641369"/>
              <a:gd name="connsiteX3" fmla="*/ 0 w 2862133"/>
              <a:gd name="connsiteY3" fmla="*/ 4100106 h 4641369"/>
              <a:gd name="connsiteX0" fmla="*/ 0 w 2895732"/>
              <a:gd name="connsiteY0" fmla="*/ 4106466 h 4641369"/>
              <a:gd name="connsiteX1" fmla="*/ 803288 w 2895732"/>
              <a:gd name="connsiteY1" fmla="*/ 0 h 4641369"/>
              <a:gd name="connsiteX2" fmla="*/ 2895732 w 2895732"/>
              <a:gd name="connsiteY2" fmla="*/ 4641369 h 4641369"/>
              <a:gd name="connsiteX3" fmla="*/ 0 w 2895732"/>
              <a:gd name="connsiteY3" fmla="*/ 4106466 h 4641369"/>
              <a:gd name="connsiteX0" fmla="*/ 0 w 3325815"/>
              <a:gd name="connsiteY0" fmla="*/ 4106466 h 4734409"/>
              <a:gd name="connsiteX1" fmla="*/ 803288 w 3325815"/>
              <a:gd name="connsiteY1" fmla="*/ 0 h 4734409"/>
              <a:gd name="connsiteX2" fmla="*/ 3325815 w 3325815"/>
              <a:gd name="connsiteY2" fmla="*/ 4734409 h 4734409"/>
              <a:gd name="connsiteX3" fmla="*/ 0 w 3325815"/>
              <a:gd name="connsiteY3" fmla="*/ 4106466 h 4734409"/>
              <a:gd name="connsiteX0" fmla="*/ 0 w 3320840"/>
              <a:gd name="connsiteY0" fmla="*/ 4106466 h 4759805"/>
              <a:gd name="connsiteX1" fmla="*/ 803288 w 3320840"/>
              <a:gd name="connsiteY1" fmla="*/ 0 h 4759805"/>
              <a:gd name="connsiteX2" fmla="*/ 3320840 w 3320840"/>
              <a:gd name="connsiteY2" fmla="*/ 4759805 h 4759805"/>
              <a:gd name="connsiteX3" fmla="*/ 0 w 3320840"/>
              <a:gd name="connsiteY3" fmla="*/ 4106466 h 4759805"/>
              <a:gd name="connsiteX0" fmla="*/ 0 w 3246309"/>
              <a:gd name="connsiteY0" fmla="*/ 4129856 h 4759805"/>
              <a:gd name="connsiteX1" fmla="*/ 728757 w 3246309"/>
              <a:gd name="connsiteY1" fmla="*/ 0 h 4759805"/>
              <a:gd name="connsiteX2" fmla="*/ 3246309 w 3246309"/>
              <a:gd name="connsiteY2" fmla="*/ 4759805 h 4759805"/>
              <a:gd name="connsiteX3" fmla="*/ 0 w 3246309"/>
              <a:gd name="connsiteY3" fmla="*/ 4129856 h 4759805"/>
              <a:gd name="connsiteX0" fmla="*/ 0 w 3246309"/>
              <a:gd name="connsiteY0" fmla="*/ 4433304 h 5063253"/>
              <a:gd name="connsiteX1" fmla="*/ 884893 w 3246309"/>
              <a:gd name="connsiteY1" fmla="*/ 0 h 5063253"/>
              <a:gd name="connsiteX2" fmla="*/ 3246309 w 3246309"/>
              <a:gd name="connsiteY2" fmla="*/ 5063253 h 5063253"/>
              <a:gd name="connsiteX3" fmla="*/ 0 w 3246309"/>
              <a:gd name="connsiteY3" fmla="*/ 4433304 h 5063253"/>
              <a:gd name="connsiteX0" fmla="*/ 0 w 3246309"/>
              <a:gd name="connsiteY0" fmla="*/ 4421348 h 5051297"/>
              <a:gd name="connsiteX1" fmla="*/ 856179 w 3246309"/>
              <a:gd name="connsiteY1" fmla="*/ 0 h 5051297"/>
              <a:gd name="connsiteX2" fmla="*/ 3246309 w 3246309"/>
              <a:gd name="connsiteY2" fmla="*/ 5051297 h 5051297"/>
              <a:gd name="connsiteX3" fmla="*/ 0 w 3246309"/>
              <a:gd name="connsiteY3" fmla="*/ 4421348 h 5051297"/>
              <a:gd name="connsiteX0" fmla="*/ 0 w 3246309"/>
              <a:gd name="connsiteY0" fmla="*/ 4229194 h 4859143"/>
              <a:gd name="connsiteX1" fmla="*/ 772736 w 3246309"/>
              <a:gd name="connsiteY1" fmla="*/ 0 h 4859143"/>
              <a:gd name="connsiteX2" fmla="*/ 3246309 w 3246309"/>
              <a:gd name="connsiteY2" fmla="*/ 4859143 h 4859143"/>
              <a:gd name="connsiteX3" fmla="*/ 0 w 3246309"/>
              <a:gd name="connsiteY3" fmla="*/ 4229194 h 4859143"/>
              <a:gd name="connsiteX0" fmla="*/ 0 w 3343297"/>
              <a:gd name="connsiteY0" fmla="*/ 4430444 h 4859143"/>
              <a:gd name="connsiteX1" fmla="*/ 869724 w 3343297"/>
              <a:gd name="connsiteY1" fmla="*/ 0 h 4859143"/>
              <a:gd name="connsiteX2" fmla="*/ 3343297 w 3343297"/>
              <a:gd name="connsiteY2" fmla="*/ 4859143 h 4859143"/>
              <a:gd name="connsiteX3" fmla="*/ 0 w 3343297"/>
              <a:gd name="connsiteY3" fmla="*/ 4430444 h 4859143"/>
              <a:gd name="connsiteX0" fmla="*/ 0 w 8495237"/>
              <a:gd name="connsiteY0" fmla="*/ 4430444 h 5910603"/>
              <a:gd name="connsiteX1" fmla="*/ 869724 w 8495237"/>
              <a:gd name="connsiteY1" fmla="*/ 0 h 5910603"/>
              <a:gd name="connsiteX2" fmla="*/ 8495237 w 8495237"/>
              <a:gd name="connsiteY2" fmla="*/ 5910603 h 5910603"/>
              <a:gd name="connsiteX3" fmla="*/ 0 w 8495237"/>
              <a:gd name="connsiteY3" fmla="*/ 4430444 h 591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237" h="5910603">
                <a:moveTo>
                  <a:pt x="0" y="4430444"/>
                </a:moveTo>
                <a:lnTo>
                  <a:pt x="869724" y="0"/>
                </a:lnTo>
                <a:lnTo>
                  <a:pt x="8495237" y="5910603"/>
                </a:lnTo>
                <a:lnTo>
                  <a:pt x="0" y="4430444"/>
                </a:lnTo>
                <a:close/>
              </a:path>
            </a:pathLst>
          </a:cu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3"/>
          <p:cNvSpPr/>
          <p:nvPr/>
        </p:nvSpPr>
        <p:spPr>
          <a:xfrm rot="4735002">
            <a:off x="594979" y="-1350533"/>
            <a:ext cx="3142206" cy="5032852"/>
          </a:xfrm>
          <a:custGeom>
            <a:avLst/>
            <a:gdLst>
              <a:gd name="connsiteX0" fmla="*/ 0 w 1800200"/>
              <a:gd name="connsiteY0" fmla="*/ 1512168 h 1512168"/>
              <a:gd name="connsiteX1" fmla="*/ 900100 w 1800200"/>
              <a:gd name="connsiteY1" fmla="*/ 0 h 1512168"/>
              <a:gd name="connsiteX2" fmla="*/ 1800200 w 1800200"/>
              <a:gd name="connsiteY2" fmla="*/ 1512168 h 1512168"/>
              <a:gd name="connsiteX3" fmla="*/ 0 w 1800200"/>
              <a:gd name="connsiteY3" fmla="*/ 1512168 h 1512168"/>
              <a:gd name="connsiteX0" fmla="*/ 0 w 1826411"/>
              <a:gd name="connsiteY0" fmla="*/ 1497327 h 1512168"/>
              <a:gd name="connsiteX1" fmla="*/ 926311 w 1826411"/>
              <a:gd name="connsiteY1" fmla="*/ 0 h 1512168"/>
              <a:gd name="connsiteX2" fmla="*/ 1826411 w 1826411"/>
              <a:gd name="connsiteY2" fmla="*/ 1512168 h 1512168"/>
              <a:gd name="connsiteX3" fmla="*/ 0 w 1826411"/>
              <a:gd name="connsiteY3" fmla="*/ 1497327 h 1512168"/>
              <a:gd name="connsiteX0" fmla="*/ 0 w 1826411"/>
              <a:gd name="connsiteY0" fmla="*/ 3958675 h 3973516"/>
              <a:gd name="connsiteX1" fmla="*/ 748453 w 1826411"/>
              <a:gd name="connsiteY1" fmla="*/ 0 h 3973516"/>
              <a:gd name="connsiteX2" fmla="*/ 1826411 w 1826411"/>
              <a:gd name="connsiteY2" fmla="*/ 3973516 h 3973516"/>
              <a:gd name="connsiteX3" fmla="*/ 0 w 1826411"/>
              <a:gd name="connsiteY3" fmla="*/ 3958675 h 3973516"/>
              <a:gd name="connsiteX0" fmla="*/ 0 w 1839421"/>
              <a:gd name="connsiteY0" fmla="*/ 3975539 h 3975539"/>
              <a:gd name="connsiteX1" fmla="*/ 761463 w 1839421"/>
              <a:gd name="connsiteY1" fmla="*/ 0 h 3975539"/>
              <a:gd name="connsiteX2" fmla="*/ 1839421 w 1839421"/>
              <a:gd name="connsiteY2" fmla="*/ 3973516 h 3975539"/>
              <a:gd name="connsiteX3" fmla="*/ 0 w 1839421"/>
              <a:gd name="connsiteY3" fmla="*/ 3975539 h 3975539"/>
              <a:gd name="connsiteX0" fmla="*/ 0 w 1839421"/>
              <a:gd name="connsiteY0" fmla="*/ 4087707 h 4087707"/>
              <a:gd name="connsiteX1" fmla="*/ 783436 w 1839421"/>
              <a:gd name="connsiteY1" fmla="*/ 0 h 4087707"/>
              <a:gd name="connsiteX2" fmla="*/ 1839421 w 1839421"/>
              <a:gd name="connsiteY2" fmla="*/ 4085684 h 4087707"/>
              <a:gd name="connsiteX3" fmla="*/ 0 w 1839421"/>
              <a:gd name="connsiteY3" fmla="*/ 4087707 h 4087707"/>
              <a:gd name="connsiteX0" fmla="*/ 0 w 2803543"/>
              <a:gd name="connsiteY0" fmla="*/ 4087707 h 4614257"/>
              <a:gd name="connsiteX1" fmla="*/ 783436 w 2803543"/>
              <a:gd name="connsiteY1" fmla="*/ 0 h 4614257"/>
              <a:gd name="connsiteX2" fmla="*/ 2803543 w 2803543"/>
              <a:gd name="connsiteY2" fmla="*/ 4614257 h 4614257"/>
              <a:gd name="connsiteX3" fmla="*/ 0 w 2803543"/>
              <a:gd name="connsiteY3" fmla="*/ 4087707 h 4614257"/>
              <a:gd name="connsiteX0" fmla="*/ 0 w 2814722"/>
              <a:gd name="connsiteY0" fmla="*/ 4095223 h 4614257"/>
              <a:gd name="connsiteX1" fmla="*/ 794615 w 2814722"/>
              <a:gd name="connsiteY1" fmla="*/ 0 h 4614257"/>
              <a:gd name="connsiteX2" fmla="*/ 2814722 w 2814722"/>
              <a:gd name="connsiteY2" fmla="*/ 4614257 h 4614257"/>
              <a:gd name="connsiteX3" fmla="*/ 0 w 2814722"/>
              <a:gd name="connsiteY3" fmla="*/ 4095223 h 4614257"/>
              <a:gd name="connsiteX0" fmla="*/ 0 w 3034910"/>
              <a:gd name="connsiteY0" fmla="*/ 4095223 h 5026219"/>
              <a:gd name="connsiteX1" fmla="*/ 794615 w 3034910"/>
              <a:gd name="connsiteY1" fmla="*/ 0 h 5026219"/>
              <a:gd name="connsiteX2" fmla="*/ 3034910 w 3034910"/>
              <a:gd name="connsiteY2" fmla="*/ 5026219 h 5026219"/>
              <a:gd name="connsiteX3" fmla="*/ 0 w 3034910"/>
              <a:gd name="connsiteY3" fmla="*/ 4095223 h 5026219"/>
              <a:gd name="connsiteX0" fmla="*/ 0 w 3127039"/>
              <a:gd name="connsiteY0" fmla="*/ 4416888 h 5026219"/>
              <a:gd name="connsiteX1" fmla="*/ 886744 w 3127039"/>
              <a:gd name="connsiteY1" fmla="*/ 0 h 5026219"/>
              <a:gd name="connsiteX2" fmla="*/ 3127039 w 3127039"/>
              <a:gd name="connsiteY2" fmla="*/ 5026219 h 5026219"/>
              <a:gd name="connsiteX3" fmla="*/ 0 w 3127039"/>
              <a:gd name="connsiteY3" fmla="*/ 4416888 h 5026219"/>
              <a:gd name="connsiteX0" fmla="*/ 0 w 3108344"/>
              <a:gd name="connsiteY0" fmla="*/ 4420550 h 5026219"/>
              <a:gd name="connsiteX1" fmla="*/ 868049 w 3108344"/>
              <a:gd name="connsiteY1" fmla="*/ 0 h 5026219"/>
              <a:gd name="connsiteX2" fmla="*/ 3108344 w 3108344"/>
              <a:gd name="connsiteY2" fmla="*/ 5026219 h 5026219"/>
              <a:gd name="connsiteX3" fmla="*/ 0 w 3108344"/>
              <a:gd name="connsiteY3" fmla="*/ 4420550 h 5026219"/>
              <a:gd name="connsiteX0" fmla="*/ 0 w 3142206"/>
              <a:gd name="connsiteY0" fmla="*/ 4420550 h 5032852"/>
              <a:gd name="connsiteX1" fmla="*/ 868049 w 3142206"/>
              <a:gd name="connsiteY1" fmla="*/ 0 h 5032852"/>
              <a:gd name="connsiteX2" fmla="*/ 3142206 w 3142206"/>
              <a:gd name="connsiteY2" fmla="*/ 5032852 h 5032852"/>
              <a:gd name="connsiteX3" fmla="*/ 0 w 3142206"/>
              <a:gd name="connsiteY3" fmla="*/ 4420550 h 503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206" h="5032852">
                <a:moveTo>
                  <a:pt x="0" y="4420550"/>
                </a:moveTo>
                <a:lnTo>
                  <a:pt x="868049" y="0"/>
                </a:lnTo>
                <a:lnTo>
                  <a:pt x="3142206" y="5032852"/>
                </a:lnTo>
                <a:lnTo>
                  <a:pt x="0" y="4420550"/>
                </a:ln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4735002">
            <a:off x="675865" y="-1131230"/>
            <a:ext cx="3246309" cy="5051297"/>
          </a:xfrm>
          <a:custGeom>
            <a:avLst/>
            <a:gdLst>
              <a:gd name="connsiteX0" fmla="*/ 0 w 1800200"/>
              <a:gd name="connsiteY0" fmla="*/ 1512168 h 1512168"/>
              <a:gd name="connsiteX1" fmla="*/ 900100 w 1800200"/>
              <a:gd name="connsiteY1" fmla="*/ 0 h 1512168"/>
              <a:gd name="connsiteX2" fmla="*/ 1800200 w 1800200"/>
              <a:gd name="connsiteY2" fmla="*/ 1512168 h 1512168"/>
              <a:gd name="connsiteX3" fmla="*/ 0 w 1800200"/>
              <a:gd name="connsiteY3" fmla="*/ 1512168 h 1512168"/>
              <a:gd name="connsiteX0" fmla="*/ 0 w 1826411"/>
              <a:gd name="connsiteY0" fmla="*/ 1497327 h 1512168"/>
              <a:gd name="connsiteX1" fmla="*/ 926311 w 1826411"/>
              <a:gd name="connsiteY1" fmla="*/ 0 h 1512168"/>
              <a:gd name="connsiteX2" fmla="*/ 1826411 w 1826411"/>
              <a:gd name="connsiteY2" fmla="*/ 1512168 h 1512168"/>
              <a:gd name="connsiteX3" fmla="*/ 0 w 1826411"/>
              <a:gd name="connsiteY3" fmla="*/ 1497327 h 1512168"/>
              <a:gd name="connsiteX0" fmla="*/ 0 w 1826411"/>
              <a:gd name="connsiteY0" fmla="*/ 3958675 h 3973516"/>
              <a:gd name="connsiteX1" fmla="*/ 748453 w 1826411"/>
              <a:gd name="connsiteY1" fmla="*/ 0 h 3973516"/>
              <a:gd name="connsiteX2" fmla="*/ 1826411 w 1826411"/>
              <a:gd name="connsiteY2" fmla="*/ 3973516 h 3973516"/>
              <a:gd name="connsiteX3" fmla="*/ 0 w 1826411"/>
              <a:gd name="connsiteY3" fmla="*/ 3958675 h 3973516"/>
              <a:gd name="connsiteX0" fmla="*/ 0 w 1839421"/>
              <a:gd name="connsiteY0" fmla="*/ 3975539 h 3975539"/>
              <a:gd name="connsiteX1" fmla="*/ 761463 w 1839421"/>
              <a:gd name="connsiteY1" fmla="*/ 0 h 3975539"/>
              <a:gd name="connsiteX2" fmla="*/ 1839421 w 1839421"/>
              <a:gd name="connsiteY2" fmla="*/ 3973516 h 3975539"/>
              <a:gd name="connsiteX3" fmla="*/ 0 w 1839421"/>
              <a:gd name="connsiteY3" fmla="*/ 3975539 h 3975539"/>
              <a:gd name="connsiteX0" fmla="*/ 0 w 1839421"/>
              <a:gd name="connsiteY0" fmla="*/ 4087707 h 4087707"/>
              <a:gd name="connsiteX1" fmla="*/ 783436 w 1839421"/>
              <a:gd name="connsiteY1" fmla="*/ 0 h 4087707"/>
              <a:gd name="connsiteX2" fmla="*/ 1839421 w 1839421"/>
              <a:gd name="connsiteY2" fmla="*/ 4085684 h 4087707"/>
              <a:gd name="connsiteX3" fmla="*/ 0 w 1839421"/>
              <a:gd name="connsiteY3" fmla="*/ 4087707 h 4087707"/>
              <a:gd name="connsiteX0" fmla="*/ 0 w 2803543"/>
              <a:gd name="connsiteY0" fmla="*/ 4087707 h 4614257"/>
              <a:gd name="connsiteX1" fmla="*/ 783436 w 2803543"/>
              <a:gd name="connsiteY1" fmla="*/ 0 h 4614257"/>
              <a:gd name="connsiteX2" fmla="*/ 2803543 w 2803543"/>
              <a:gd name="connsiteY2" fmla="*/ 4614257 h 4614257"/>
              <a:gd name="connsiteX3" fmla="*/ 0 w 2803543"/>
              <a:gd name="connsiteY3" fmla="*/ 4087707 h 4614257"/>
              <a:gd name="connsiteX0" fmla="*/ 0 w 2814722"/>
              <a:gd name="connsiteY0" fmla="*/ 4095223 h 4614257"/>
              <a:gd name="connsiteX1" fmla="*/ 794615 w 2814722"/>
              <a:gd name="connsiteY1" fmla="*/ 0 h 4614257"/>
              <a:gd name="connsiteX2" fmla="*/ 2814722 w 2814722"/>
              <a:gd name="connsiteY2" fmla="*/ 4614257 h 4614257"/>
              <a:gd name="connsiteX3" fmla="*/ 0 w 2814722"/>
              <a:gd name="connsiteY3" fmla="*/ 4095223 h 4614257"/>
              <a:gd name="connsiteX0" fmla="*/ 0 w 2862133"/>
              <a:gd name="connsiteY0" fmla="*/ 4072994 h 4614257"/>
              <a:gd name="connsiteX1" fmla="*/ 842026 w 2862133"/>
              <a:gd name="connsiteY1" fmla="*/ 0 h 4614257"/>
              <a:gd name="connsiteX2" fmla="*/ 2862133 w 2862133"/>
              <a:gd name="connsiteY2" fmla="*/ 4614257 h 4614257"/>
              <a:gd name="connsiteX3" fmla="*/ 0 w 2862133"/>
              <a:gd name="connsiteY3" fmla="*/ 4072994 h 4614257"/>
              <a:gd name="connsiteX0" fmla="*/ 0 w 2862133"/>
              <a:gd name="connsiteY0" fmla="*/ 4100106 h 4641369"/>
              <a:gd name="connsiteX1" fmla="*/ 769689 w 2862133"/>
              <a:gd name="connsiteY1" fmla="*/ 0 h 4641369"/>
              <a:gd name="connsiteX2" fmla="*/ 2862133 w 2862133"/>
              <a:gd name="connsiteY2" fmla="*/ 4641369 h 4641369"/>
              <a:gd name="connsiteX3" fmla="*/ 0 w 2862133"/>
              <a:gd name="connsiteY3" fmla="*/ 4100106 h 4641369"/>
              <a:gd name="connsiteX0" fmla="*/ 0 w 2895732"/>
              <a:gd name="connsiteY0" fmla="*/ 4106466 h 4641369"/>
              <a:gd name="connsiteX1" fmla="*/ 803288 w 2895732"/>
              <a:gd name="connsiteY1" fmla="*/ 0 h 4641369"/>
              <a:gd name="connsiteX2" fmla="*/ 2895732 w 2895732"/>
              <a:gd name="connsiteY2" fmla="*/ 4641369 h 4641369"/>
              <a:gd name="connsiteX3" fmla="*/ 0 w 2895732"/>
              <a:gd name="connsiteY3" fmla="*/ 4106466 h 4641369"/>
              <a:gd name="connsiteX0" fmla="*/ 0 w 3325815"/>
              <a:gd name="connsiteY0" fmla="*/ 4106466 h 4734409"/>
              <a:gd name="connsiteX1" fmla="*/ 803288 w 3325815"/>
              <a:gd name="connsiteY1" fmla="*/ 0 h 4734409"/>
              <a:gd name="connsiteX2" fmla="*/ 3325815 w 3325815"/>
              <a:gd name="connsiteY2" fmla="*/ 4734409 h 4734409"/>
              <a:gd name="connsiteX3" fmla="*/ 0 w 3325815"/>
              <a:gd name="connsiteY3" fmla="*/ 4106466 h 4734409"/>
              <a:gd name="connsiteX0" fmla="*/ 0 w 3320840"/>
              <a:gd name="connsiteY0" fmla="*/ 4106466 h 4759805"/>
              <a:gd name="connsiteX1" fmla="*/ 803288 w 3320840"/>
              <a:gd name="connsiteY1" fmla="*/ 0 h 4759805"/>
              <a:gd name="connsiteX2" fmla="*/ 3320840 w 3320840"/>
              <a:gd name="connsiteY2" fmla="*/ 4759805 h 4759805"/>
              <a:gd name="connsiteX3" fmla="*/ 0 w 3320840"/>
              <a:gd name="connsiteY3" fmla="*/ 4106466 h 4759805"/>
              <a:gd name="connsiteX0" fmla="*/ 0 w 3246309"/>
              <a:gd name="connsiteY0" fmla="*/ 4129856 h 4759805"/>
              <a:gd name="connsiteX1" fmla="*/ 728757 w 3246309"/>
              <a:gd name="connsiteY1" fmla="*/ 0 h 4759805"/>
              <a:gd name="connsiteX2" fmla="*/ 3246309 w 3246309"/>
              <a:gd name="connsiteY2" fmla="*/ 4759805 h 4759805"/>
              <a:gd name="connsiteX3" fmla="*/ 0 w 3246309"/>
              <a:gd name="connsiteY3" fmla="*/ 4129856 h 4759805"/>
              <a:gd name="connsiteX0" fmla="*/ 0 w 3246309"/>
              <a:gd name="connsiteY0" fmla="*/ 4433304 h 5063253"/>
              <a:gd name="connsiteX1" fmla="*/ 884893 w 3246309"/>
              <a:gd name="connsiteY1" fmla="*/ 0 h 5063253"/>
              <a:gd name="connsiteX2" fmla="*/ 3246309 w 3246309"/>
              <a:gd name="connsiteY2" fmla="*/ 5063253 h 5063253"/>
              <a:gd name="connsiteX3" fmla="*/ 0 w 3246309"/>
              <a:gd name="connsiteY3" fmla="*/ 4433304 h 5063253"/>
              <a:gd name="connsiteX0" fmla="*/ 0 w 3246309"/>
              <a:gd name="connsiteY0" fmla="*/ 4421348 h 5051297"/>
              <a:gd name="connsiteX1" fmla="*/ 856179 w 3246309"/>
              <a:gd name="connsiteY1" fmla="*/ 0 h 5051297"/>
              <a:gd name="connsiteX2" fmla="*/ 3246309 w 3246309"/>
              <a:gd name="connsiteY2" fmla="*/ 5051297 h 5051297"/>
              <a:gd name="connsiteX3" fmla="*/ 0 w 3246309"/>
              <a:gd name="connsiteY3" fmla="*/ 4421348 h 505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6309" h="5051297">
                <a:moveTo>
                  <a:pt x="0" y="4421348"/>
                </a:moveTo>
                <a:lnTo>
                  <a:pt x="856179" y="0"/>
                </a:lnTo>
                <a:lnTo>
                  <a:pt x="3246309" y="5051297"/>
                </a:lnTo>
                <a:lnTo>
                  <a:pt x="0" y="4421348"/>
                </a:lnTo>
                <a:close/>
              </a:path>
            </a:pathLst>
          </a:cu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10925"/>
            <a:ext cx="2448272" cy="854968"/>
          </a:xfrm>
        </p:spPr>
        <p:txBody>
          <a:bodyPr/>
          <a:lstStyle/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egoe UI Semibold" panose="020B0702040204020203" pitchFamily="34" charset="0"/>
              </a:rPr>
              <a:t>ПРОЕКТ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45224"/>
            <a:ext cx="4536504" cy="7200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Производство </a:t>
            </a:r>
            <a:r>
              <a:rPr lang="ru-RU" dirty="0" err="1" smtClean="0">
                <a:cs typeface="Times New Roman" panose="02020603050405020304" pitchFamily="18" charset="0"/>
              </a:rPr>
              <a:t>биотоплива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90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Основатель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ru-RU" dirty="0" smtClean="0"/>
              <a:t>Сим Владимир Леонидович</a:t>
            </a:r>
          </a:p>
          <a:p>
            <a:pPr marL="118872" indent="0">
              <a:buNone/>
            </a:pPr>
            <a:r>
              <a:rPr lang="ru-RU" sz="1800" dirty="0" smtClean="0">
                <a:hlinkClick r:id="rId2"/>
              </a:rPr>
              <a:t>2320742</a:t>
            </a:r>
            <a:r>
              <a:rPr lang="en-US" sz="1800" dirty="0" smtClean="0">
                <a:hlinkClick r:id="rId2"/>
              </a:rPr>
              <a:t>@mail.ru</a:t>
            </a:r>
            <a:endParaRPr lang="en-US" sz="1800" dirty="0" smtClean="0"/>
          </a:p>
          <a:p>
            <a:pPr marL="118872" indent="0">
              <a:buNone/>
            </a:pPr>
            <a:r>
              <a:rPr lang="en-US" sz="1800" dirty="0" smtClean="0"/>
              <a:t>89002320742</a:t>
            </a:r>
            <a:endParaRPr lang="ru-RU" sz="1800" dirty="0" smtClean="0"/>
          </a:p>
          <a:p>
            <a:pPr marL="118872" indent="0">
              <a:buNone/>
            </a:pPr>
            <a:r>
              <a:rPr lang="ru-RU" sz="1800" dirty="0" smtClean="0"/>
              <a:t>Женат, двое детей!</a:t>
            </a:r>
            <a:endParaRPr lang="en-US" sz="1800" dirty="0" smtClean="0"/>
          </a:p>
          <a:p>
            <a:pPr marL="118872" indent="0">
              <a:buNone/>
            </a:pPr>
            <a:r>
              <a:rPr lang="ru-RU" sz="1800" dirty="0" smtClean="0"/>
              <a:t>Я начинал данный проект в 2018 году, фасовал и продавал древесный наполнитель для кошек «Уютный Дом» и «Мурлыка»</a:t>
            </a:r>
          </a:p>
          <a:p>
            <a:pPr marL="118872" indent="0">
              <a:buNone/>
            </a:pPr>
            <a:r>
              <a:rPr lang="ru-RU" sz="1800" dirty="0" smtClean="0"/>
              <a:t>С кем работали: </a:t>
            </a:r>
            <a:r>
              <a:rPr lang="en-US" sz="1800" dirty="0" err="1" smtClean="0"/>
              <a:t>wilbderris</a:t>
            </a:r>
            <a:r>
              <a:rPr lang="ru-RU" sz="1800" dirty="0" smtClean="0"/>
              <a:t>, </a:t>
            </a:r>
            <a:r>
              <a:rPr lang="en-US" sz="1800" dirty="0" smtClean="0"/>
              <a:t>OZON</a:t>
            </a:r>
            <a:r>
              <a:rPr lang="ru-RU" sz="1800" dirty="0" smtClean="0"/>
              <a:t>, светофор, мелкие сетевые магазины и </a:t>
            </a:r>
            <a:r>
              <a:rPr lang="ru-RU" sz="1800" dirty="0" err="1" smtClean="0"/>
              <a:t>тд</a:t>
            </a:r>
            <a:endParaRPr lang="ru-RU" sz="1800" dirty="0" smtClean="0"/>
          </a:p>
          <a:p>
            <a:pPr marL="118872" indent="0">
              <a:buNone/>
            </a:pPr>
            <a:r>
              <a:rPr lang="ru-RU" sz="1800" dirty="0" smtClean="0"/>
              <a:t>Опыт в подборе и управлении командой</a:t>
            </a:r>
          </a:p>
          <a:p>
            <a:pPr marL="118872" indent="0">
              <a:buNone/>
            </a:pPr>
            <a:r>
              <a:rPr lang="ru-RU" sz="1800" dirty="0" smtClean="0"/>
              <a:t>Создание предприятия с нуля</a:t>
            </a:r>
          </a:p>
          <a:p>
            <a:pPr marL="118872" indent="0">
              <a:buNone/>
            </a:pPr>
            <a:r>
              <a:rPr lang="ru-RU" sz="1800" dirty="0" smtClean="0"/>
              <a:t>Предпринимательская деятельность с </a:t>
            </a:r>
            <a:r>
              <a:rPr lang="ru-RU" sz="1800" smtClean="0"/>
              <a:t>2016 года</a:t>
            </a:r>
            <a:endParaRPr lang="ru-RU" sz="1800" dirty="0" smtClean="0"/>
          </a:p>
          <a:p>
            <a:pPr marL="118872" indent="0">
              <a:buNone/>
            </a:pPr>
            <a:endParaRPr lang="en-US" sz="1800" dirty="0"/>
          </a:p>
          <a:p>
            <a:pPr marL="118872" indent="0" fontAlgn="ctr">
              <a:buNone/>
            </a:pPr>
            <a:endParaRPr lang="ru-RU" sz="1800" b="1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56526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6252" y="5486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проекта май 2022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07" y="547181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Цель: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Через </a:t>
            </a:r>
            <a:r>
              <a:rPr lang="ru-RU" dirty="0">
                <a:cs typeface="Times New Roman" panose="02020603050405020304" pitchFamily="18" charset="0"/>
              </a:rPr>
              <a:t>год объём продаж 6000 тонн/год</a:t>
            </a:r>
          </a:p>
          <a:p>
            <a:r>
              <a:rPr lang="ru-RU" dirty="0">
                <a:cs typeface="Times New Roman" panose="02020603050405020304" pitchFamily="18" charset="0"/>
              </a:rPr>
              <a:t>К 2028 году объём продаж 7 млн тонн/год, 7,5% от мирового рынка</a:t>
            </a:r>
          </a:p>
          <a:p>
            <a:endParaRPr lang="ru-RU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Создание </a:t>
            </a:r>
            <a:r>
              <a:rPr lang="ru-RU" dirty="0">
                <a:cs typeface="Times New Roman" panose="02020603050405020304" pitchFamily="18" charset="0"/>
              </a:rPr>
              <a:t>компании, которая будет </a:t>
            </a:r>
            <a:r>
              <a:rPr lang="ru-RU" dirty="0" smtClean="0">
                <a:cs typeface="Times New Roman" panose="02020603050405020304" pitchFamily="18" charset="0"/>
              </a:rPr>
              <a:t>производить и </a:t>
            </a:r>
            <a:r>
              <a:rPr lang="ru-RU" dirty="0">
                <a:cs typeface="Times New Roman" panose="02020603050405020304" pitchFamily="18" charset="0"/>
              </a:rPr>
              <a:t>реализовывать </a:t>
            </a:r>
            <a:r>
              <a:rPr lang="ru-RU" dirty="0" err="1">
                <a:cs typeface="Times New Roman" panose="02020603050405020304" pitchFamily="18" charset="0"/>
              </a:rPr>
              <a:t>пеллету</a:t>
            </a:r>
            <a:r>
              <a:rPr lang="ru-RU" dirty="0">
                <a:cs typeface="Times New Roman" panose="02020603050405020304" pitchFamily="18" charset="0"/>
              </a:rPr>
              <a:t> и брикеты из отходов деревообрабатывающей и сельскохозяйственной </a:t>
            </a:r>
            <a:r>
              <a:rPr lang="ru-RU" dirty="0" smtClean="0">
                <a:cs typeface="Times New Roman" panose="02020603050405020304" pitchFamily="18" charset="0"/>
              </a:rPr>
              <a:t>промышленностей.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Основные </a:t>
            </a:r>
            <a:r>
              <a:rPr lang="ru-RU" dirty="0">
                <a:cs typeface="Times New Roman" panose="02020603050405020304" pitchFamily="18" charset="0"/>
              </a:rPr>
              <a:t>проблемы  потребителей: дефицит продукции, нет стабильного качества, высокая цена и обман на рынке.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Что мы уже имеем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32" y="790685"/>
            <a:ext cx="11377264" cy="6756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669" y="2137946"/>
            <a:ext cx="2113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Проверенный </a:t>
            </a:r>
            <a:endParaRPr lang="ru-RU" dirty="0" smtClean="0"/>
          </a:p>
          <a:p>
            <a:pPr algn="ctr"/>
            <a:r>
              <a:rPr lang="ru-RU" dirty="0" smtClean="0"/>
              <a:t>канал </a:t>
            </a:r>
            <a:r>
              <a:rPr lang="ru-RU" dirty="0"/>
              <a:t>продаж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2804" y="2137946"/>
            <a:ext cx="2318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Опыт в </a:t>
            </a:r>
            <a:r>
              <a:rPr lang="ru-RU" dirty="0" smtClean="0"/>
              <a:t>производстве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пеллет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2137946"/>
            <a:ext cx="2156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Опыт </a:t>
            </a:r>
            <a:r>
              <a:rPr lang="ru-RU" dirty="0" smtClean="0"/>
              <a:t>запуска </a:t>
            </a:r>
          </a:p>
          <a:p>
            <a:r>
              <a:rPr lang="ru-RU" dirty="0" smtClean="0"/>
              <a:t>предприятия </a:t>
            </a:r>
            <a:r>
              <a:rPr lang="ru-RU" dirty="0"/>
              <a:t>с нуля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229200"/>
            <a:ext cx="2471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Опыт в </a:t>
            </a:r>
            <a:endParaRPr lang="ru-RU" dirty="0" smtClean="0"/>
          </a:p>
          <a:p>
            <a:r>
              <a:rPr lang="ru-RU" dirty="0" smtClean="0"/>
              <a:t>предпринимательстве </a:t>
            </a:r>
          </a:p>
          <a:p>
            <a:r>
              <a:rPr lang="ru-RU" dirty="0" smtClean="0"/>
              <a:t>более </a:t>
            </a:r>
            <a:r>
              <a:rPr lang="ru-RU" dirty="0"/>
              <a:t>пяти лет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5229200"/>
            <a:ext cx="1829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Проверенная </a:t>
            </a:r>
          </a:p>
          <a:p>
            <a:r>
              <a:rPr lang="ru-RU" dirty="0" smtClean="0"/>
              <a:t>юнит экономика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4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3933056"/>
            <a:ext cx="784887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52936"/>
            <a:ext cx="78488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78488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Наши преимущества</a:t>
            </a:r>
            <a:endParaRPr lang="ru-RU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txBody>
          <a:bodyPr>
            <a:normAutofit/>
          </a:bodyPr>
          <a:lstStyle/>
          <a:p>
            <a:pPr marL="266700" indent="0">
              <a:buNone/>
            </a:pPr>
            <a:r>
              <a:rPr lang="ru-RU" sz="1800" dirty="0">
                <a:cs typeface="Times New Roman" panose="02020603050405020304" pitchFamily="18" charset="0"/>
              </a:rPr>
              <a:t>Маркетинг – ценовая матрица от эконом до премиум формата, продуктовый ассортимент – пеллеты, брикеты, услуги по ремонту котлов и </a:t>
            </a:r>
            <a:r>
              <a:rPr lang="ru-RU" sz="1800" dirty="0" err="1">
                <a:cs typeface="Times New Roman" panose="02020603050405020304" pitchFamily="18" charset="0"/>
              </a:rPr>
              <a:t>тд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</a:p>
          <a:p>
            <a:pPr marL="266700" indent="0"/>
            <a:endParaRPr lang="ru-RU" sz="1800" dirty="0" smtClean="0">
              <a:cs typeface="Times New Roman" panose="02020603050405020304" pitchFamily="18" charset="0"/>
            </a:endParaRPr>
          </a:p>
          <a:p>
            <a:pPr marL="266700" indent="0"/>
            <a:endParaRPr lang="ru-RU" sz="1800" dirty="0">
              <a:cs typeface="Times New Roman" panose="02020603050405020304" pitchFamily="18" charset="0"/>
            </a:endParaRPr>
          </a:p>
          <a:p>
            <a:pPr marL="266700" indent="0">
              <a:buNone/>
            </a:pPr>
            <a:r>
              <a:rPr lang="ru-RU" sz="1800" dirty="0">
                <a:cs typeface="Times New Roman" panose="02020603050405020304" pitchFamily="18" charset="0"/>
              </a:rPr>
              <a:t>Логистика – месторасположение предприятия поможет снизить расходы на логистику </a:t>
            </a:r>
            <a:r>
              <a:rPr lang="ru-RU" sz="1800" dirty="0" smtClean="0">
                <a:cs typeface="Times New Roman" panose="02020603050405020304" pitchFamily="18" charset="0"/>
              </a:rPr>
              <a:t>клиентов</a:t>
            </a:r>
          </a:p>
          <a:p>
            <a:pPr marL="266700" indent="0"/>
            <a:endParaRPr lang="ru-RU" sz="1800" dirty="0" smtClean="0">
              <a:cs typeface="Times New Roman" panose="02020603050405020304" pitchFamily="18" charset="0"/>
            </a:endParaRPr>
          </a:p>
          <a:p>
            <a:pPr marL="266700" indent="0"/>
            <a:endParaRPr lang="ru-RU" sz="1800" dirty="0">
              <a:cs typeface="Times New Roman" panose="02020603050405020304" pitchFamily="18" charset="0"/>
            </a:endParaRPr>
          </a:p>
          <a:p>
            <a:pPr marL="266700" indent="0">
              <a:buNone/>
            </a:pPr>
            <a:r>
              <a:rPr lang="ru-RU" sz="1800" dirty="0">
                <a:cs typeface="Times New Roman" panose="02020603050405020304" pitchFamily="18" charset="0"/>
              </a:rPr>
              <a:t>Цена – зафиксируем ее на уровне межсезонной цены и будем увеличивать объём производства, займем более 50% рынка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Клиенты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3425" indent="-285750"/>
            <a:r>
              <a:rPr lang="ru-RU" sz="1800" dirty="0" smtClean="0"/>
              <a:t>В2</a:t>
            </a:r>
            <a:r>
              <a:rPr lang="en-US" sz="1800" dirty="0"/>
              <a:t>G</a:t>
            </a:r>
            <a:r>
              <a:rPr lang="ru-RU" sz="1800" dirty="0"/>
              <a:t> – выработка тепла и </a:t>
            </a:r>
            <a:r>
              <a:rPr lang="ru-RU" sz="1800" dirty="0" smtClean="0"/>
              <a:t>электричества</a:t>
            </a:r>
          </a:p>
          <a:p>
            <a:pPr marL="733425" indent="-285750"/>
            <a:endParaRPr lang="ru-RU" sz="1800" dirty="0"/>
          </a:p>
          <a:p>
            <a:pPr marL="733425" indent="-285750"/>
            <a:r>
              <a:rPr lang="ru-RU" sz="1800" dirty="0"/>
              <a:t>В2В – отопление офисов, складов и </a:t>
            </a:r>
            <a:r>
              <a:rPr lang="ru-RU" sz="1800" dirty="0" err="1"/>
              <a:t>тд</a:t>
            </a:r>
            <a:r>
              <a:rPr lang="ru-RU" sz="1800" dirty="0"/>
              <a:t>; подогрев воды; теплицы; </a:t>
            </a:r>
            <a:r>
              <a:rPr lang="ru-RU" sz="1800" dirty="0" smtClean="0"/>
              <a:t>животноводство</a:t>
            </a:r>
          </a:p>
          <a:p>
            <a:pPr marL="733425" indent="-285750"/>
            <a:endParaRPr lang="ru-RU" sz="1800" dirty="0"/>
          </a:p>
          <a:p>
            <a:pPr marL="733425" indent="-285750"/>
            <a:r>
              <a:rPr lang="ru-RU" sz="1800" dirty="0"/>
              <a:t>В2С – отопление домов; подогрев воды в бассейне; наполнитель для лотка домашних </a:t>
            </a:r>
            <a:r>
              <a:rPr lang="ru-RU" sz="1800" dirty="0" smtClean="0"/>
              <a:t>животных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Продуктовая матрица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73151"/>
              </p:ext>
            </p:extLst>
          </p:nvPr>
        </p:nvGraphicFramePr>
        <p:xfrm>
          <a:off x="971600" y="4797152"/>
          <a:ext cx="6743826" cy="1178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80"/>
                <a:gridCol w="1260160"/>
                <a:gridCol w="4853586"/>
              </a:tblGrid>
              <a:tr h="2332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2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продажа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услуги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32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>
                          <a:effectLst/>
                        </a:rPr>
                        <a:t>пеллеты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чистка котла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2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брикеты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установка котла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наполнитель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Бесплатная установка </a:t>
                      </a:r>
                      <a:r>
                        <a:rPr lang="ru-RU" sz="1100" u="none" strike="noStrike" dirty="0">
                          <a:effectLst/>
                        </a:rPr>
                        <a:t>котла с "пожизненным" контрактом на поставку пеллеты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6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2852936"/>
            <a:ext cx="576064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132856"/>
            <a:ext cx="57606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Рынок + конкуренты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714375" indent="-266700">
              <a:buNone/>
            </a:pPr>
            <a:r>
              <a:rPr lang="ru-RU" sz="1800" dirty="0" smtClean="0"/>
              <a:t>Мировой рынок – 47 млн т/год, через 6 лет 93 млн т/год</a:t>
            </a:r>
          </a:p>
          <a:p>
            <a:pPr marL="714375" indent="-266700">
              <a:buNone/>
            </a:pPr>
            <a:endParaRPr lang="ru-RU" sz="1800" dirty="0"/>
          </a:p>
          <a:p>
            <a:pPr marL="714375" indent="-266700">
              <a:buNone/>
            </a:pPr>
            <a:endParaRPr lang="ru-RU" sz="1800" dirty="0" smtClean="0"/>
          </a:p>
          <a:p>
            <a:pPr marL="714375" indent="-266700">
              <a:buNone/>
            </a:pPr>
            <a:r>
              <a:rPr lang="ru-RU" sz="1800" dirty="0" smtClean="0"/>
              <a:t>Россия на 5 месте по производству пеллет</a:t>
            </a:r>
          </a:p>
          <a:p>
            <a:pPr marL="714375" indent="-266700">
              <a:buNone/>
            </a:pPr>
            <a:endParaRPr lang="ru-RU" sz="1800" dirty="0"/>
          </a:p>
          <a:p>
            <a:pPr marL="714375" indent="-266700">
              <a:buNone/>
            </a:pPr>
            <a:endParaRPr lang="ru-RU" sz="1800" dirty="0" smtClean="0"/>
          </a:p>
          <a:p>
            <a:pPr marL="1076325" indent="-628650">
              <a:buNone/>
            </a:pPr>
            <a:r>
              <a:rPr lang="en-US" sz="1800" dirty="0" err="1" smtClean="0"/>
              <a:t>Enviva</a:t>
            </a:r>
            <a:r>
              <a:rPr lang="en-US" sz="1800" dirty="0" smtClean="0"/>
              <a:t> – </a:t>
            </a:r>
            <a:r>
              <a:rPr lang="ru-RU" sz="1800" dirty="0" smtClean="0"/>
              <a:t>крупнейший производитель пеллет, наша цель</a:t>
            </a:r>
          </a:p>
          <a:p>
            <a:pPr marL="1076325" indent="-628650" algn="ctr">
              <a:buNone/>
            </a:pPr>
            <a:r>
              <a:rPr lang="ru-RU" sz="1800" dirty="0" smtClean="0"/>
              <a:t>На 2020г</a:t>
            </a:r>
          </a:p>
          <a:p>
            <a:pPr marL="809625" indent="0"/>
            <a:r>
              <a:rPr lang="ru-RU" sz="1800" dirty="0" smtClean="0"/>
              <a:t>Чистая прибыль – 42-67 млн. дол.</a:t>
            </a:r>
          </a:p>
          <a:p>
            <a:pPr marL="809625" indent="0"/>
            <a:r>
              <a:rPr lang="ru-RU" sz="1800" dirty="0"/>
              <a:t>EBITDA </a:t>
            </a:r>
            <a:r>
              <a:rPr lang="ru-RU" sz="1800" dirty="0" smtClean="0"/>
              <a:t>- от </a:t>
            </a:r>
            <a:r>
              <a:rPr lang="ru-RU" sz="1800" dirty="0"/>
              <a:t>275 до 300 миллионов </a:t>
            </a:r>
            <a:r>
              <a:rPr lang="ru-RU" sz="1800" dirty="0" smtClean="0"/>
              <a:t>долларов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15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/>
              <a:t>Запуск производства в Краснодарском крае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dirty="0" smtClean="0"/>
              <a:t>Занять </a:t>
            </a:r>
            <a:r>
              <a:rPr lang="ru-RU" sz="1800" dirty="0"/>
              <a:t>более 50% внутреннего рынка пеллет в </a:t>
            </a:r>
            <a:r>
              <a:rPr lang="ru-RU" sz="1800" dirty="0" smtClean="0"/>
              <a:t>ЮФО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Создание управляющей </a:t>
            </a:r>
            <a:r>
              <a:rPr lang="ru-RU" sz="1800" dirty="0" smtClean="0"/>
              <a:t>компании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Автоматизация бизнес процессов и контроля </a:t>
            </a:r>
            <a:r>
              <a:rPr lang="ru-RU" sz="1800" dirty="0" smtClean="0"/>
              <a:t>производства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Строительство второго </a:t>
            </a:r>
            <a:r>
              <a:rPr lang="ru-RU" sz="1800" dirty="0" smtClean="0"/>
              <a:t>производства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Экспорт пеллет и брикетов в </a:t>
            </a:r>
            <a:r>
              <a:rPr lang="ru-RU" sz="1800" dirty="0" smtClean="0"/>
              <a:t>Азию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Запустить необходимое количество производств для реализации 7 млн тонн пеллет в год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2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</a:t>
            </a:r>
            <a:r>
              <a:rPr lang="ru-RU" dirty="0" smtClean="0"/>
              <a:t>нит экономика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335755"/>
              </p:ext>
            </p:extLst>
          </p:nvPr>
        </p:nvGraphicFramePr>
        <p:xfrm>
          <a:off x="457200" y="1683792"/>
          <a:ext cx="7859216" cy="4392953"/>
        </p:xfrm>
        <a:graphic>
          <a:graphicData uri="http://schemas.openxmlformats.org/drawingml/2006/table">
            <a:tbl>
              <a:tblPr/>
              <a:tblGrid>
                <a:gridCol w="864678"/>
                <a:gridCol w="1036740"/>
                <a:gridCol w="884684"/>
                <a:gridCol w="843214"/>
                <a:gridCol w="847824"/>
                <a:gridCol w="843214"/>
                <a:gridCol w="843214"/>
                <a:gridCol w="847824"/>
                <a:gridCol w="847824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средний </a:t>
                      </a:r>
                      <a:r>
                        <a:rPr lang="ru-RU" sz="1000" b="0" i="0" u="none" strike="noStrike" dirty="0" err="1">
                          <a:effectLst/>
                          <a:latin typeface="Arial Cyr"/>
                        </a:rPr>
                        <a:t>обьем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 заказа 4 тонны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кг в 4 тонн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цена продажи </a:t>
                      </a:r>
                      <a:r>
                        <a:rPr lang="ru-RU" sz="1000" b="0" i="0" u="none" strike="noStrike" dirty="0" smtClean="0">
                          <a:effectLst/>
                          <a:latin typeface="Arial Cyr"/>
                        </a:rPr>
                        <a:t>12 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р/кг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САС 22р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Arial Cyr"/>
                        </a:rPr>
                        <a:t>Средняя сумма продажи 48000 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р.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07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юнит-экономика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юнит-экономика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 тонн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120 тонн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360 тонн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с/с производства 4х тонн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44000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налог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бонус за продажи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САС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выкуп клиента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47 842,00 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45 842,00 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32 642,00 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итого на кг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11,46 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8,16 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420888"/>
            <a:ext cx="8424936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 инвестору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Вложите </a:t>
            </a:r>
            <a:r>
              <a:rPr lang="ru-RU" sz="1800" dirty="0" smtClean="0"/>
              <a:t>12 </a:t>
            </a:r>
            <a:r>
              <a:rPr lang="ru-RU" sz="1800" dirty="0"/>
              <a:t>млн. р. Заработайте 8 млн. р. за 3 </a:t>
            </a:r>
            <a:r>
              <a:rPr lang="ru-RU" sz="1800" dirty="0" smtClean="0"/>
              <a:t>года, далее:</a:t>
            </a:r>
          </a:p>
          <a:p>
            <a:pPr marL="0" indent="0">
              <a:buNone/>
            </a:pPr>
            <a:endParaRPr lang="ru-RU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 Я готов </a:t>
            </a:r>
            <a:r>
              <a:rPr lang="ru-RU" sz="1800" dirty="0"/>
              <a:t>выкупить долю </a:t>
            </a:r>
            <a:r>
              <a:rPr lang="ru-RU" sz="1800"/>
              <a:t>за </a:t>
            </a:r>
            <a:r>
              <a:rPr lang="ru-RU" sz="1800" smtClean="0"/>
              <a:t>24 </a:t>
            </a:r>
            <a:r>
              <a:rPr lang="ru-RU" sz="1800" dirty="0"/>
              <a:t>млн. </a:t>
            </a:r>
            <a:r>
              <a:rPr lang="ru-RU" sz="1800" dirty="0" smtClean="0"/>
              <a:t>р.</a:t>
            </a:r>
            <a:r>
              <a:rPr lang="ru-RU" sz="1800" dirty="0"/>
              <a:t> </a:t>
            </a:r>
            <a:r>
              <a:rPr lang="ru-RU" sz="1800" dirty="0" smtClean="0"/>
              <a:t>за </a:t>
            </a:r>
            <a:r>
              <a:rPr lang="ru-RU" sz="1800" dirty="0"/>
              <a:t>4 года Вы заработаете 18 млн. р</a:t>
            </a:r>
            <a:r>
              <a:rPr lang="ru-RU" sz="1800" dirty="0" smtClean="0"/>
              <a:t>.,</a:t>
            </a:r>
            <a:endParaRPr lang="ru-RU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Конвертация </a:t>
            </a:r>
            <a:r>
              <a:rPr lang="ru-RU" sz="1800" dirty="0"/>
              <a:t>в 10% от </a:t>
            </a:r>
            <a:r>
              <a:rPr lang="ru-RU" sz="1800" dirty="0" smtClean="0"/>
              <a:t>компании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784</TotalTime>
  <Words>505</Words>
  <Application>Microsoft Office PowerPoint</Application>
  <PresentationFormat>Экран (4:3)</PresentationFormat>
  <Paragraphs>151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ПРОЕКТ</vt:lpstr>
      <vt:lpstr>Презентация PowerPoint</vt:lpstr>
      <vt:lpstr>Презентация PowerPoint</vt:lpstr>
      <vt:lpstr>Наши преимущества</vt:lpstr>
      <vt:lpstr>Клиенты</vt:lpstr>
      <vt:lpstr>Рынок + конкуренты </vt:lpstr>
      <vt:lpstr>План действий</vt:lpstr>
      <vt:lpstr>Юнит экономика</vt:lpstr>
      <vt:lpstr>Предложение инвестору</vt:lpstr>
      <vt:lpstr>Основатель компании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24</cp:revision>
  <dcterms:created xsi:type="dcterms:W3CDTF">2022-04-05T14:03:57Z</dcterms:created>
  <dcterms:modified xsi:type="dcterms:W3CDTF">2022-04-13T17:36:32Z</dcterms:modified>
</cp:coreProperties>
</file>