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2" r:id="rId10"/>
    <p:sldId id="263" r:id="rId11"/>
    <p:sldId id="271" r:id="rId12"/>
    <p:sldId id="273" r:id="rId13"/>
    <p:sldId id="267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D6C66FA-0882-4350-8070-7E960C59CF00}">
          <p14:sldIdLst>
            <p14:sldId id="256"/>
            <p14:sldId id="257"/>
            <p14:sldId id="258"/>
            <p14:sldId id="259"/>
            <p14:sldId id="269"/>
            <p14:sldId id="260"/>
            <p14:sldId id="261"/>
            <p14:sldId id="262"/>
            <p14:sldId id="272"/>
            <p14:sldId id="263"/>
            <p14:sldId id="271"/>
            <p14:sldId id="273"/>
            <p14:sldId id="267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 sacramentary" initials="as" lastIdx="1" clrIdx="0">
    <p:extLst>
      <p:ext uri="{19B8F6BF-5375-455C-9EA6-DF929625EA0E}">
        <p15:presenceInfo xmlns:p15="http://schemas.microsoft.com/office/powerpoint/2012/main" userId="ee9a35e6c6bc73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55E"/>
    <a:srgbClr val="80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F7F8E-54D5-41D5-B813-74CD353802F6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3DFC3-CAB5-4225-ACE8-54353EFC0FE9}">
      <dgm:prSet phldrT="[Текст]" custT="1"/>
      <dgm:spPr/>
      <dgm:t>
        <a:bodyPr/>
        <a:lstStyle/>
        <a:p>
          <a:r>
            <a:rPr lang="ru-RU" sz="2400" b="1" dirty="0"/>
            <a:t>Массовый подход</a:t>
          </a:r>
        </a:p>
      </dgm:t>
    </dgm:pt>
    <dgm:pt modelId="{1C21E319-687A-4ECB-AC66-7AA3B94372DF}" type="parTrans" cxnId="{6A3FEEAD-F3BD-4C8B-AC3F-B5E18AA7CF14}">
      <dgm:prSet/>
      <dgm:spPr/>
      <dgm:t>
        <a:bodyPr/>
        <a:lstStyle/>
        <a:p>
          <a:endParaRPr lang="ru-RU"/>
        </a:p>
      </dgm:t>
    </dgm:pt>
    <dgm:pt modelId="{E394A249-BD28-4272-B956-B2354F499E44}" type="sibTrans" cxnId="{6A3FEEAD-F3BD-4C8B-AC3F-B5E18AA7CF14}">
      <dgm:prSet/>
      <dgm:spPr/>
      <dgm:t>
        <a:bodyPr/>
        <a:lstStyle/>
        <a:p>
          <a:endParaRPr lang="ru-RU"/>
        </a:p>
      </dgm:t>
    </dgm:pt>
    <dgm:pt modelId="{20CC33D1-3386-4422-89E9-1BAFA2B3E710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dirty="0"/>
            <a:t>Месячные подписки на сетку из наших 3-х закрытых каналов и чата</a:t>
          </a:r>
          <a:r>
            <a:rPr lang="en-US" sz="2000" dirty="0"/>
            <a:t>.</a:t>
          </a:r>
          <a:endParaRPr lang="ru-RU" sz="2000" dirty="0"/>
        </a:p>
      </dgm:t>
    </dgm:pt>
    <dgm:pt modelId="{7147AF23-C6FB-46CA-A054-C9991FC3B469}" type="parTrans" cxnId="{68AF8FE1-4893-43B3-9E74-B584C28BC7D3}">
      <dgm:prSet/>
      <dgm:spPr/>
      <dgm:t>
        <a:bodyPr/>
        <a:lstStyle/>
        <a:p>
          <a:endParaRPr lang="ru-RU"/>
        </a:p>
      </dgm:t>
    </dgm:pt>
    <dgm:pt modelId="{24964468-2010-4383-9211-890C6C7DD23C}" type="sibTrans" cxnId="{68AF8FE1-4893-43B3-9E74-B584C28BC7D3}">
      <dgm:prSet/>
      <dgm:spPr/>
      <dgm:t>
        <a:bodyPr/>
        <a:lstStyle/>
        <a:p>
          <a:endParaRPr lang="ru-RU"/>
        </a:p>
      </dgm:t>
    </dgm:pt>
    <dgm:pt modelId="{852E99E6-1953-42AD-BF8D-C3AE39CA7DFA}">
      <dgm:prSet phldrT="[Текст]" custT="1"/>
      <dgm:spPr/>
      <dgm:t>
        <a:bodyPr/>
        <a:lstStyle/>
        <a:p>
          <a:r>
            <a:rPr lang="ru-RU" sz="2400" b="1" dirty="0"/>
            <a:t>Индивидуальный подход</a:t>
          </a:r>
        </a:p>
      </dgm:t>
    </dgm:pt>
    <dgm:pt modelId="{8A9B3ED0-93FD-4CC3-A30D-529094814870}" type="parTrans" cxnId="{BD87AFB6-A2FC-422E-A565-120258131E81}">
      <dgm:prSet/>
      <dgm:spPr/>
      <dgm:t>
        <a:bodyPr/>
        <a:lstStyle/>
        <a:p>
          <a:endParaRPr lang="ru-RU"/>
        </a:p>
      </dgm:t>
    </dgm:pt>
    <dgm:pt modelId="{8EA57519-2EFE-4DF6-BF07-F4FAA522F69B}" type="sibTrans" cxnId="{BD87AFB6-A2FC-422E-A565-120258131E81}">
      <dgm:prSet/>
      <dgm:spPr/>
      <dgm:t>
        <a:bodyPr/>
        <a:lstStyle/>
        <a:p>
          <a:endParaRPr lang="ru-RU"/>
        </a:p>
      </dgm:t>
    </dgm:pt>
    <dgm:pt modelId="{734C4ABF-9941-4FC2-B88B-6A44F81C025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dirty="0"/>
            <a:t>Доверительное управление активами конкретного клиента. </a:t>
          </a:r>
        </a:p>
      </dgm:t>
    </dgm:pt>
    <dgm:pt modelId="{7024BBE7-79D7-4B67-89E7-EC150865A6C6}" type="parTrans" cxnId="{E0C23893-FF89-4A23-BBD0-8357D123569D}">
      <dgm:prSet/>
      <dgm:spPr/>
      <dgm:t>
        <a:bodyPr/>
        <a:lstStyle/>
        <a:p>
          <a:endParaRPr lang="ru-RU"/>
        </a:p>
      </dgm:t>
    </dgm:pt>
    <dgm:pt modelId="{7BDD6D70-931F-41FC-B36B-CAE4AA4A929C}" type="sibTrans" cxnId="{E0C23893-FF89-4A23-BBD0-8357D123569D}">
      <dgm:prSet/>
      <dgm:spPr/>
      <dgm:t>
        <a:bodyPr/>
        <a:lstStyle/>
        <a:p>
          <a:endParaRPr lang="ru-RU"/>
        </a:p>
      </dgm:t>
    </dgm:pt>
    <dgm:pt modelId="{418E80AD-1256-4E54-9C8F-A4A6190C8AC2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dirty="0"/>
            <a:t>Личные консультации</a:t>
          </a:r>
          <a:r>
            <a:rPr lang="en-US" sz="2000" dirty="0"/>
            <a:t>.</a:t>
          </a:r>
          <a:endParaRPr lang="ru-RU" sz="2000" dirty="0"/>
        </a:p>
      </dgm:t>
    </dgm:pt>
    <dgm:pt modelId="{0DE376A8-8E35-4696-B1A2-B61146D7BE26}" type="parTrans" cxnId="{0626D1EC-CF6B-4C72-B20A-07784E017301}">
      <dgm:prSet/>
      <dgm:spPr/>
      <dgm:t>
        <a:bodyPr/>
        <a:lstStyle/>
        <a:p>
          <a:endParaRPr lang="ru-RU"/>
        </a:p>
      </dgm:t>
    </dgm:pt>
    <dgm:pt modelId="{37CBDADB-A93C-4FD4-81D6-61E96266ADF3}" type="sibTrans" cxnId="{0626D1EC-CF6B-4C72-B20A-07784E017301}">
      <dgm:prSet/>
      <dgm:spPr/>
      <dgm:t>
        <a:bodyPr/>
        <a:lstStyle/>
        <a:p>
          <a:endParaRPr lang="ru-RU"/>
        </a:p>
      </dgm:t>
    </dgm:pt>
    <dgm:pt modelId="{1AB889FD-31E2-444A-BC62-B41FE0473850}" type="pres">
      <dgm:prSet presAssocID="{9F7F7F8E-54D5-41D5-B813-74CD353802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854A8-9436-4B4C-A69C-39F6AE84A5E1}" type="pres">
      <dgm:prSet presAssocID="{5143DFC3-CAB5-4225-ACE8-54353EFC0FE9}" presName="composite" presStyleCnt="0"/>
      <dgm:spPr/>
    </dgm:pt>
    <dgm:pt modelId="{43E57FD1-E5BB-4E58-820F-0320741B0007}" type="pres">
      <dgm:prSet presAssocID="{5143DFC3-CAB5-4225-ACE8-54353EFC0FE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1021E-C148-4CBB-AA39-8193B46894DE}" type="pres">
      <dgm:prSet presAssocID="{5143DFC3-CAB5-4225-ACE8-54353EFC0FE9}" presName="desTx" presStyleLbl="alignAccFollowNode1" presStyleIdx="0" presStyleCnt="2" custScaleY="100000" custLinFactNeighborX="-1313" custLinFactNeighborY="10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BE4D2-1461-4BCB-83FA-4720D6144EFB}" type="pres">
      <dgm:prSet presAssocID="{E394A249-BD28-4272-B956-B2354F499E44}" presName="space" presStyleCnt="0"/>
      <dgm:spPr/>
    </dgm:pt>
    <dgm:pt modelId="{F8666D8A-AB34-4C13-830D-4AFDC537EE73}" type="pres">
      <dgm:prSet presAssocID="{852E99E6-1953-42AD-BF8D-C3AE39CA7DFA}" presName="composite" presStyleCnt="0"/>
      <dgm:spPr/>
    </dgm:pt>
    <dgm:pt modelId="{9B7A3630-B653-44D5-9210-92D2D681DD1F}" type="pres">
      <dgm:prSet presAssocID="{852E99E6-1953-42AD-BF8D-C3AE39CA7DF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7A3B1-9538-4A07-9CFC-A733059955F2}" type="pres">
      <dgm:prSet presAssocID="{852E99E6-1953-42AD-BF8D-C3AE39CA7DFA}" presName="desTx" presStyleLbl="alignAccFollowNode1" presStyleIdx="1" presStyleCnt="2" custLinFactNeighborX="1774" custLinFactNeighborY="8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3B6CF-FCA8-48B6-AB07-02CB9B9D6470}" type="presOf" srcId="{418E80AD-1256-4E54-9C8F-A4A6190C8AC2}" destId="{D077A3B1-9538-4A07-9CFC-A733059955F2}" srcOrd="0" destOrd="1" presId="urn:microsoft.com/office/officeart/2005/8/layout/hList1"/>
    <dgm:cxn modelId="{6A3FEEAD-F3BD-4C8B-AC3F-B5E18AA7CF14}" srcId="{9F7F7F8E-54D5-41D5-B813-74CD353802F6}" destId="{5143DFC3-CAB5-4225-ACE8-54353EFC0FE9}" srcOrd="0" destOrd="0" parTransId="{1C21E319-687A-4ECB-AC66-7AA3B94372DF}" sibTransId="{E394A249-BD28-4272-B956-B2354F499E44}"/>
    <dgm:cxn modelId="{0626D1EC-CF6B-4C72-B20A-07784E017301}" srcId="{852E99E6-1953-42AD-BF8D-C3AE39CA7DFA}" destId="{418E80AD-1256-4E54-9C8F-A4A6190C8AC2}" srcOrd="1" destOrd="0" parTransId="{0DE376A8-8E35-4696-B1A2-B61146D7BE26}" sibTransId="{37CBDADB-A93C-4FD4-81D6-61E96266ADF3}"/>
    <dgm:cxn modelId="{E0C23893-FF89-4A23-BBD0-8357D123569D}" srcId="{852E99E6-1953-42AD-BF8D-C3AE39CA7DFA}" destId="{734C4ABF-9941-4FC2-B88B-6A44F81C025D}" srcOrd="0" destOrd="0" parTransId="{7024BBE7-79D7-4B67-89E7-EC150865A6C6}" sibTransId="{7BDD6D70-931F-41FC-B36B-CAE4AA4A929C}"/>
    <dgm:cxn modelId="{67E250E2-E5F0-4E57-BB82-0D0E175CC9EB}" type="presOf" srcId="{852E99E6-1953-42AD-BF8D-C3AE39CA7DFA}" destId="{9B7A3630-B653-44D5-9210-92D2D681DD1F}" srcOrd="0" destOrd="0" presId="urn:microsoft.com/office/officeart/2005/8/layout/hList1"/>
    <dgm:cxn modelId="{BD87AFB6-A2FC-422E-A565-120258131E81}" srcId="{9F7F7F8E-54D5-41D5-B813-74CD353802F6}" destId="{852E99E6-1953-42AD-BF8D-C3AE39CA7DFA}" srcOrd="1" destOrd="0" parTransId="{8A9B3ED0-93FD-4CC3-A30D-529094814870}" sibTransId="{8EA57519-2EFE-4DF6-BF07-F4FAA522F69B}"/>
    <dgm:cxn modelId="{68AF8FE1-4893-43B3-9E74-B584C28BC7D3}" srcId="{5143DFC3-CAB5-4225-ACE8-54353EFC0FE9}" destId="{20CC33D1-3386-4422-89E9-1BAFA2B3E710}" srcOrd="0" destOrd="0" parTransId="{7147AF23-C6FB-46CA-A054-C9991FC3B469}" sibTransId="{24964468-2010-4383-9211-890C6C7DD23C}"/>
    <dgm:cxn modelId="{2552ACA8-3902-4C93-9D19-B491FDFF5044}" type="presOf" srcId="{5143DFC3-CAB5-4225-ACE8-54353EFC0FE9}" destId="{43E57FD1-E5BB-4E58-820F-0320741B0007}" srcOrd="0" destOrd="0" presId="urn:microsoft.com/office/officeart/2005/8/layout/hList1"/>
    <dgm:cxn modelId="{5701090C-509E-42EF-9B28-B706CF550C3F}" type="presOf" srcId="{734C4ABF-9941-4FC2-B88B-6A44F81C025D}" destId="{D077A3B1-9538-4A07-9CFC-A733059955F2}" srcOrd="0" destOrd="0" presId="urn:microsoft.com/office/officeart/2005/8/layout/hList1"/>
    <dgm:cxn modelId="{432C522B-948F-4C9D-859E-64500D2827F9}" type="presOf" srcId="{20CC33D1-3386-4422-89E9-1BAFA2B3E710}" destId="{C2A1021E-C148-4CBB-AA39-8193B46894DE}" srcOrd="0" destOrd="0" presId="urn:microsoft.com/office/officeart/2005/8/layout/hList1"/>
    <dgm:cxn modelId="{CAEE67DB-B654-4087-A8BA-B4AE151928ED}" type="presOf" srcId="{9F7F7F8E-54D5-41D5-B813-74CD353802F6}" destId="{1AB889FD-31E2-444A-BC62-B41FE0473850}" srcOrd="0" destOrd="0" presId="urn:microsoft.com/office/officeart/2005/8/layout/hList1"/>
    <dgm:cxn modelId="{71EA46C1-611A-4379-BBDA-9CE24C2C56EA}" type="presParOf" srcId="{1AB889FD-31E2-444A-BC62-B41FE0473850}" destId="{B87854A8-9436-4B4C-A69C-39F6AE84A5E1}" srcOrd="0" destOrd="0" presId="urn:microsoft.com/office/officeart/2005/8/layout/hList1"/>
    <dgm:cxn modelId="{6817B7FC-D33D-4841-9737-89BB647FD592}" type="presParOf" srcId="{B87854A8-9436-4B4C-A69C-39F6AE84A5E1}" destId="{43E57FD1-E5BB-4E58-820F-0320741B0007}" srcOrd="0" destOrd="0" presId="urn:microsoft.com/office/officeart/2005/8/layout/hList1"/>
    <dgm:cxn modelId="{27FA4D15-CAD6-4392-88DB-D20A5205F6D5}" type="presParOf" srcId="{B87854A8-9436-4B4C-A69C-39F6AE84A5E1}" destId="{C2A1021E-C148-4CBB-AA39-8193B46894DE}" srcOrd="1" destOrd="0" presId="urn:microsoft.com/office/officeart/2005/8/layout/hList1"/>
    <dgm:cxn modelId="{E0CF0AE8-6A2A-42FC-B294-718029F99F8A}" type="presParOf" srcId="{1AB889FD-31E2-444A-BC62-B41FE0473850}" destId="{157BE4D2-1461-4BCB-83FA-4720D6144EFB}" srcOrd="1" destOrd="0" presId="urn:microsoft.com/office/officeart/2005/8/layout/hList1"/>
    <dgm:cxn modelId="{68CC5595-F448-4FE0-A09E-72647BD6604E}" type="presParOf" srcId="{1AB889FD-31E2-444A-BC62-B41FE0473850}" destId="{F8666D8A-AB34-4C13-830D-4AFDC537EE73}" srcOrd="2" destOrd="0" presId="urn:microsoft.com/office/officeart/2005/8/layout/hList1"/>
    <dgm:cxn modelId="{3C352644-497D-4B01-9526-3CC00C193545}" type="presParOf" srcId="{F8666D8A-AB34-4C13-830D-4AFDC537EE73}" destId="{9B7A3630-B653-44D5-9210-92D2D681DD1F}" srcOrd="0" destOrd="0" presId="urn:microsoft.com/office/officeart/2005/8/layout/hList1"/>
    <dgm:cxn modelId="{5DD4AD7B-9F7C-4D1D-861E-612AFCD4909F}" type="presParOf" srcId="{F8666D8A-AB34-4C13-830D-4AFDC537EE73}" destId="{D077A3B1-9538-4A07-9CFC-A733059955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DE3EF-6E3B-41B1-A16C-EE9A5EEACF41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F82A7-AD5B-406C-A3B4-357EE2821D5B}">
      <dgm:prSet phldrT="[Текст]" custT="1"/>
      <dgm:spPr/>
      <dgm:t>
        <a:bodyPr/>
        <a:lstStyle/>
        <a:p>
          <a:r>
            <a:rPr lang="ru-RU" sz="1600" dirty="0"/>
            <a:t>1. Сформирована команда профессионалов, разработан контент-план, намечены цели.</a:t>
          </a:r>
        </a:p>
      </dgm:t>
    </dgm:pt>
    <dgm:pt modelId="{CE4A4B99-6CF3-4A1C-A57F-10278B9B5BA3}" type="parTrans" cxnId="{443C12DB-2EE1-42D2-A484-0E2FA228833A}">
      <dgm:prSet/>
      <dgm:spPr/>
      <dgm:t>
        <a:bodyPr/>
        <a:lstStyle/>
        <a:p>
          <a:endParaRPr lang="ru-RU"/>
        </a:p>
      </dgm:t>
    </dgm:pt>
    <dgm:pt modelId="{78C5B79C-8A51-4338-9CE0-A234D6DF196B}" type="sibTrans" cxnId="{443C12DB-2EE1-42D2-A484-0E2FA228833A}">
      <dgm:prSet/>
      <dgm:spPr/>
      <dgm:t>
        <a:bodyPr/>
        <a:lstStyle/>
        <a:p>
          <a:endParaRPr lang="ru-RU"/>
        </a:p>
      </dgm:t>
    </dgm:pt>
    <dgm:pt modelId="{3D7B8962-9907-4770-A333-0E3CDD938727}">
      <dgm:prSet phldrT="[Текст]" custT="1"/>
      <dgm:spPr/>
      <dgm:t>
        <a:bodyPr/>
        <a:lstStyle/>
        <a:p>
          <a:r>
            <a:rPr lang="ru-RU" sz="1600" dirty="0"/>
            <a:t>3. Проект полностью завершен и уже работает с июня 2022</a:t>
          </a:r>
          <a:r>
            <a:rPr lang="en-US" sz="1600" dirty="0"/>
            <a:t> </a:t>
          </a:r>
          <a:r>
            <a:rPr lang="ru-RU" sz="1600" dirty="0"/>
            <a:t>г.</a:t>
          </a:r>
        </a:p>
      </dgm:t>
    </dgm:pt>
    <dgm:pt modelId="{1D081996-FE36-4F47-A83A-495FCC26A792}" type="parTrans" cxnId="{3CDBBA1A-28D1-4712-8620-1F81E409BB65}">
      <dgm:prSet/>
      <dgm:spPr/>
      <dgm:t>
        <a:bodyPr/>
        <a:lstStyle/>
        <a:p>
          <a:endParaRPr lang="ru-RU"/>
        </a:p>
      </dgm:t>
    </dgm:pt>
    <dgm:pt modelId="{7A9A8FC3-1DFC-4F0B-AE84-5B8747A735E5}" type="sibTrans" cxnId="{3CDBBA1A-28D1-4712-8620-1F81E409BB65}">
      <dgm:prSet/>
      <dgm:spPr/>
      <dgm:t>
        <a:bodyPr/>
        <a:lstStyle/>
        <a:p>
          <a:endParaRPr lang="ru-RU"/>
        </a:p>
      </dgm:t>
    </dgm:pt>
    <dgm:pt modelId="{D931245B-7D1D-4F78-9358-8CA5A6269560}">
      <dgm:prSet phldrT="[Текст]" custT="1"/>
      <dgm:spPr>
        <a:solidFill>
          <a:srgbClr val="C5355E"/>
        </a:solidFill>
      </dgm:spPr>
      <dgm:t>
        <a:bodyPr/>
        <a:lstStyle/>
        <a:p>
          <a:r>
            <a:rPr lang="ru-RU" sz="1600" b="1" dirty="0"/>
            <a:t>4. Остается комплексное продвижение в интернете, на что и будут вложены средства инвестора.</a:t>
          </a:r>
        </a:p>
      </dgm:t>
    </dgm:pt>
    <dgm:pt modelId="{6A5AA47E-C5B6-490E-B39B-A763668AC124}" type="parTrans" cxnId="{802D4865-8219-407F-9E05-CACEED412F9E}">
      <dgm:prSet/>
      <dgm:spPr/>
      <dgm:t>
        <a:bodyPr/>
        <a:lstStyle/>
        <a:p>
          <a:endParaRPr lang="ru-RU"/>
        </a:p>
      </dgm:t>
    </dgm:pt>
    <dgm:pt modelId="{0F8E1F23-889D-4F93-A540-4DFA6315B836}" type="sibTrans" cxnId="{802D4865-8219-407F-9E05-CACEED412F9E}">
      <dgm:prSet/>
      <dgm:spPr/>
      <dgm:t>
        <a:bodyPr/>
        <a:lstStyle/>
        <a:p>
          <a:endParaRPr lang="ru-RU"/>
        </a:p>
      </dgm:t>
    </dgm:pt>
    <dgm:pt modelId="{9629EA14-2AA6-4621-AB79-6A7262638C19}">
      <dgm:prSet custT="1"/>
      <dgm:spPr/>
      <dgm:t>
        <a:bodyPr/>
        <a:lstStyle/>
        <a:p>
          <a:r>
            <a:rPr lang="ru-RU" sz="1600" dirty="0"/>
            <a:t>2. Сайт готов к приему посетителей, </a:t>
          </a:r>
          <a:r>
            <a:rPr lang="en-US" sz="1600" dirty="0"/>
            <a:t>telegram-</a:t>
          </a:r>
          <a:r>
            <a:rPr lang="ru-RU" sz="1600" dirty="0"/>
            <a:t>канал ежедневно наполняется контентом, закрытые каналы и чат работают. </a:t>
          </a:r>
        </a:p>
      </dgm:t>
    </dgm:pt>
    <dgm:pt modelId="{5A2E97C5-5C9F-47EF-8D06-33F76BFA12CE}" type="parTrans" cxnId="{EB897581-AA2F-4E58-A702-6E17C929B7FC}">
      <dgm:prSet/>
      <dgm:spPr/>
      <dgm:t>
        <a:bodyPr/>
        <a:lstStyle/>
        <a:p>
          <a:endParaRPr lang="ru-RU"/>
        </a:p>
      </dgm:t>
    </dgm:pt>
    <dgm:pt modelId="{0D9B719C-5DF4-4CE9-932C-844A6FCE7259}" type="sibTrans" cxnId="{EB897581-AA2F-4E58-A702-6E17C929B7FC}">
      <dgm:prSet/>
      <dgm:spPr/>
      <dgm:t>
        <a:bodyPr/>
        <a:lstStyle/>
        <a:p>
          <a:endParaRPr lang="ru-RU"/>
        </a:p>
      </dgm:t>
    </dgm:pt>
    <dgm:pt modelId="{A2BD5A4E-D3F0-4DFE-AEA7-9FD8F97DB324}" type="pres">
      <dgm:prSet presAssocID="{6BADE3EF-6E3B-41B1-A16C-EE9A5EEACF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579C4-9CA2-4128-B566-C0815C426205}" type="pres">
      <dgm:prSet presAssocID="{6BADE3EF-6E3B-41B1-A16C-EE9A5EEACF41}" presName="dummyMaxCanvas" presStyleCnt="0">
        <dgm:presLayoutVars/>
      </dgm:prSet>
      <dgm:spPr/>
    </dgm:pt>
    <dgm:pt modelId="{94180472-4EAD-45CB-98D7-27F48B89E703}" type="pres">
      <dgm:prSet presAssocID="{6BADE3EF-6E3B-41B1-A16C-EE9A5EEACF4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06AE2-7CB3-4B44-B160-452E0A8FE58F}" type="pres">
      <dgm:prSet presAssocID="{6BADE3EF-6E3B-41B1-A16C-EE9A5EEACF4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7FB1E-C56A-49E2-BF3F-6D69EA0CE44D}" type="pres">
      <dgm:prSet presAssocID="{6BADE3EF-6E3B-41B1-A16C-EE9A5EEACF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DE92-ECED-4A23-803E-2C660AE61C19}" type="pres">
      <dgm:prSet presAssocID="{6BADE3EF-6E3B-41B1-A16C-EE9A5EEACF4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DFCEB-7BB0-46BA-8504-D22E824CE46F}" type="pres">
      <dgm:prSet presAssocID="{6BADE3EF-6E3B-41B1-A16C-EE9A5EEACF4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C4144-5E2D-4AFB-BE0D-ACAB29B53363}" type="pres">
      <dgm:prSet presAssocID="{6BADE3EF-6E3B-41B1-A16C-EE9A5EEACF4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DD7FD-673A-48DE-98E4-152309B12FA3}" type="pres">
      <dgm:prSet presAssocID="{6BADE3EF-6E3B-41B1-A16C-EE9A5EEACF4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DA37E-147B-4C41-AF98-AB65EFAC150F}" type="pres">
      <dgm:prSet presAssocID="{6BADE3EF-6E3B-41B1-A16C-EE9A5EEACF4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01688-812C-4642-AA6F-A4D72FE65F2E}" type="pres">
      <dgm:prSet presAssocID="{6BADE3EF-6E3B-41B1-A16C-EE9A5EEACF4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C136A-F955-42E0-BBF5-B10E63B0680F}" type="pres">
      <dgm:prSet presAssocID="{6BADE3EF-6E3B-41B1-A16C-EE9A5EEACF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1D791-7FBD-4D00-9837-342670B0FDEA}" type="pres">
      <dgm:prSet presAssocID="{6BADE3EF-6E3B-41B1-A16C-EE9A5EEACF4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3F0F2-8761-46C0-9F5F-A3954DBCFE00}" type="presOf" srcId="{D931245B-7D1D-4F78-9358-8CA5A6269560}" destId="{3681D791-7FBD-4D00-9837-342670B0FDEA}" srcOrd="1" destOrd="0" presId="urn:microsoft.com/office/officeart/2005/8/layout/vProcess5"/>
    <dgm:cxn modelId="{7C47D266-32C8-429F-8637-246B7D69AC5C}" type="presOf" srcId="{9629EA14-2AA6-4621-AB79-6A7262638C19}" destId="{93301688-812C-4642-AA6F-A4D72FE65F2E}" srcOrd="1" destOrd="0" presId="urn:microsoft.com/office/officeart/2005/8/layout/vProcess5"/>
    <dgm:cxn modelId="{3CDBBA1A-28D1-4712-8620-1F81E409BB65}" srcId="{6BADE3EF-6E3B-41B1-A16C-EE9A5EEACF41}" destId="{3D7B8962-9907-4770-A333-0E3CDD938727}" srcOrd="2" destOrd="0" parTransId="{1D081996-FE36-4F47-A83A-495FCC26A792}" sibTransId="{7A9A8FC3-1DFC-4F0B-AE84-5B8747A735E5}"/>
    <dgm:cxn modelId="{443C12DB-2EE1-42D2-A484-0E2FA228833A}" srcId="{6BADE3EF-6E3B-41B1-A16C-EE9A5EEACF41}" destId="{B82F82A7-AD5B-406C-A3B4-357EE2821D5B}" srcOrd="0" destOrd="0" parTransId="{CE4A4B99-6CF3-4A1C-A57F-10278B9B5BA3}" sibTransId="{78C5B79C-8A51-4338-9CE0-A234D6DF196B}"/>
    <dgm:cxn modelId="{C8ED0EAC-8255-4155-9B19-01BC7B3DF19E}" type="presOf" srcId="{B82F82A7-AD5B-406C-A3B4-357EE2821D5B}" destId="{94180472-4EAD-45CB-98D7-27F48B89E703}" srcOrd="0" destOrd="0" presId="urn:microsoft.com/office/officeart/2005/8/layout/vProcess5"/>
    <dgm:cxn modelId="{AA2A835B-EDBC-486D-A03E-45A470AB7992}" type="presOf" srcId="{0D9B719C-5DF4-4CE9-932C-844A6FCE7259}" destId="{6A1C4144-5E2D-4AFB-BE0D-ACAB29B53363}" srcOrd="0" destOrd="0" presId="urn:microsoft.com/office/officeart/2005/8/layout/vProcess5"/>
    <dgm:cxn modelId="{802D4865-8219-407F-9E05-CACEED412F9E}" srcId="{6BADE3EF-6E3B-41B1-A16C-EE9A5EEACF41}" destId="{D931245B-7D1D-4F78-9358-8CA5A6269560}" srcOrd="3" destOrd="0" parTransId="{6A5AA47E-C5B6-490E-B39B-A763668AC124}" sibTransId="{0F8E1F23-889D-4F93-A540-4DFA6315B836}"/>
    <dgm:cxn modelId="{56300DC8-8001-4FD0-9E45-FB0B6372C464}" type="presOf" srcId="{78C5B79C-8A51-4338-9CE0-A234D6DF196B}" destId="{C00DFCEB-7BB0-46BA-8504-D22E824CE46F}" srcOrd="0" destOrd="0" presId="urn:microsoft.com/office/officeart/2005/8/layout/vProcess5"/>
    <dgm:cxn modelId="{F6A3FFAE-CA69-4F3F-B189-75544EB11ABE}" type="presOf" srcId="{9629EA14-2AA6-4621-AB79-6A7262638C19}" destId="{C9606AE2-7CB3-4B44-B160-452E0A8FE58F}" srcOrd="0" destOrd="0" presId="urn:microsoft.com/office/officeart/2005/8/layout/vProcess5"/>
    <dgm:cxn modelId="{BDECB6B7-31CF-4380-8448-A0983E18BEFF}" type="presOf" srcId="{B82F82A7-AD5B-406C-A3B4-357EE2821D5B}" destId="{78FDA37E-147B-4C41-AF98-AB65EFAC150F}" srcOrd="1" destOrd="0" presId="urn:microsoft.com/office/officeart/2005/8/layout/vProcess5"/>
    <dgm:cxn modelId="{EB897581-AA2F-4E58-A702-6E17C929B7FC}" srcId="{6BADE3EF-6E3B-41B1-A16C-EE9A5EEACF41}" destId="{9629EA14-2AA6-4621-AB79-6A7262638C19}" srcOrd="1" destOrd="0" parTransId="{5A2E97C5-5C9F-47EF-8D06-33F76BFA12CE}" sibTransId="{0D9B719C-5DF4-4CE9-932C-844A6FCE7259}"/>
    <dgm:cxn modelId="{12A54CB6-142A-443F-9DC6-C3364996314E}" type="presOf" srcId="{7A9A8FC3-1DFC-4F0B-AE84-5B8747A735E5}" destId="{920DD7FD-673A-48DE-98E4-152309B12FA3}" srcOrd="0" destOrd="0" presId="urn:microsoft.com/office/officeart/2005/8/layout/vProcess5"/>
    <dgm:cxn modelId="{BE583513-23E5-4C82-8F86-7C8BBE4CEB81}" type="presOf" srcId="{3D7B8962-9907-4770-A333-0E3CDD938727}" destId="{574C136A-F955-42E0-BBF5-B10E63B0680F}" srcOrd="1" destOrd="0" presId="urn:microsoft.com/office/officeart/2005/8/layout/vProcess5"/>
    <dgm:cxn modelId="{DE15F2C1-9E58-43A1-8044-A5EDBA95A303}" type="presOf" srcId="{3D7B8962-9907-4770-A333-0E3CDD938727}" destId="{4B57FB1E-C56A-49E2-BF3F-6D69EA0CE44D}" srcOrd="0" destOrd="0" presId="urn:microsoft.com/office/officeart/2005/8/layout/vProcess5"/>
    <dgm:cxn modelId="{EB8701B0-A6D3-4AFF-A517-5AB4E9B2DC3B}" type="presOf" srcId="{D931245B-7D1D-4F78-9358-8CA5A6269560}" destId="{E2CFDE92-ECED-4A23-803E-2C660AE61C19}" srcOrd="0" destOrd="0" presId="urn:microsoft.com/office/officeart/2005/8/layout/vProcess5"/>
    <dgm:cxn modelId="{4AA38B83-F798-4F4B-938A-EDCF34FD49B4}" type="presOf" srcId="{6BADE3EF-6E3B-41B1-A16C-EE9A5EEACF41}" destId="{A2BD5A4E-D3F0-4DFE-AEA7-9FD8F97DB324}" srcOrd="0" destOrd="0" presId="urn:microsoft.com/office/officeart/2005/8/layout/vProcess5"/>
    <dgm:cxn modelId="{6733ADE3-C5BC-4C04-BAC9-5C00B5346EFC}" type="presParOf" srcId="{A2BD5A4E-D3F0-4DFE-AEA7-9FD8F97DB324}" destId="{BAA579C4-9CA2-4128-B566-C0815C426205}" srcOrd="0" destOrd="0" presId="urn:microsoft.com/office/officeart/2005/8/layout/vProcess5"/>
    <dgm:cxn modelId="{754DCCF0-5684-40D7-96A7-35CD96D18A50}" type="presParOf" srcId="{A2BD5A4E-D3F0-4DFE-AEA7-9FD8F97DB324}" destId="{94180472-4EAD-45CB-98D7-27F48B89E703}" srcOrd="1" destOrd="0" presId="urn:microsoft.com/office/officeart/2005/8/layout/vProcess5"/>
    <dgm:cxn modelId="{EB34D91E-8A5C-4216-A3D7-E26CD05A6361}" type="presParOf" srcId="{A2BD5A4E-D3F0-4DFE-AEA7-9FD8F97DB324}" destId="{C9606AE2-7CB3-4B44-B160-452E0A8FE58F}" srcOrd="2" destOrd="0" presId="urn:microsoft.com/office/officeart/2005/8/layout/vProcess5"/>
    <dgm:cxn modelId="{16335BD7-6726-4B00-9006-F06354FB9969}" type="presParOf" srcId="{A2BD5A4E-D3F0-4DFE-AEA7-9FD8F97DB324}" destId="{4B57FB1E-C56A-49E2-BF3F-6D69EA0CE44D}" srcOrd="3" destOrd="0" presId="urn:microsoft.com/office/officeart/2005/8/layout/vProcess5"/>
    <dgm:cxn modelId="{54716BEB-7151-4A33-ADEF-1D51221785C0}" type="presParOf" srcId="{A2BD5A4E-D3F0-4DFE-AEA7-9FD8F97DB324}" destId="{E2CFDE92-ECED-4A23-803E-2C660AE61C19}" srcOrd="4" destOrd="0" presId="urn:microsoft.com/office/officeart/2005/8/layout/vProcess5"/>
    <dgm:cxn modelId="{D0F59044-82DE-44A4-A576-442899253B9A}" type="presParOf" srcId="{A2BD5A4E-D3F0-4DFE-AEA7-9FD8F97DB324}" destId="{C00DFCEB-7BB0-46BA-8504-D22E824CE46F}" srcOrd="5" destOrd="0" presId="urn:microsoft.com/office/officeart/2005/8/layout/vProcess5"/>
    <dgm:cxn modelId="{4F88DBA3-80F7-48C3-B60F-41035C2BAB79}" type="presParOf" srcId="{A2BD5A4E-D3F0-4DFE-AEA7-9FD8F97DB324}" destId="{6A1C4144-5E2D-4AFB-BE0D-ACAB29B53363}" srcOrd="6" destOrd="0" presId="urn:microsoft.com/office/officeart/2005/8/layout/vProcess5"/>
    <dgm:cxn modelId="{1A809AB3-1940-4A8F-9037-261E0450EEC7}" type="presParOf" srcId="{A2BD5A4E-D3F0-4DFE-AEA7-9FD8F97DB324}" destId="{920DD7FD-673A-48DE-98E4-152309B12FA3}" srcOrd="7" destOrd="0" presId="urn:microsoft.com/office/officeart/2005/8/layout/vProcess5"/>
    <dgm:cxn modelId="{21AEA5BD-11F5-4A11-A279-E4004CD96771}" type="presParOf" srcId="{A2BD5A4E-D3F0-4DFE-AEA7-9FD8F97DB324}" destId="{78FDA37E-147B-4C41-AF98-AB65EFAC150F}" srcOrd="8" destOrd="0" presId="urn:microsoft.com/office/officeart/2005/8/layout/vProcess5"/>
    <dgm:cxn modelId="{59186725-4F4C-4875-B223-83D5D4E5191B}" type="presParOf" srcId="{A2BD5A4E-D3F0-4DFE-AEA7-9FD8F97DB324}" destId="{93301688-812C-4642-AA6F-A4D72FE65F2E}" srcOrd="9" destOrd="0" presId="urn:microsoft.com/office/officeart/2005/8/layout/vProcess5"/>
    <dgm:cxn modelId="{EBD5EA56-5538-4955-927D-B728985987B5}" type="presParOf" srcId="{A2BD5A4E-D3F0-4DFE-AEA7-9FD8F97DB324}" destId="{574C136A-F955-42E0-BBF5-B10E63B0680F}" srcOrd="10" destOrd="0" presId="urn:microsoft.com/office/officeart/2005/8/layout/vProcess5"/>
    <dgm:cxn modelId="{92482303-BE88-41E7-8DDB-7BA03D9BF62E}" type="presParOf" srcId="{A2BD5A4E-D3F0-4DFE-AEA7-9FD8F97DB324}" destId="{3681D791-7FBD-4D00-9837-342670B0FD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3380-5EDC-40DD-A801-4A0F5FE11A8E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F68A-0F36-4CB6-B136-48C200E39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F68A-0F36-4CB6-B136-48C200E395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5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F68A-0F36-4CB6-B136-48C200E395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9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F68A-0F36-4CB6-B136-48C200E395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3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0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8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50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08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3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4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7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7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7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2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3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3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3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F65B-1BE9-4447-B453-69C4D31EA65F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81B751-1340-4D7D-ABAF-F9F13F5C5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26160" y="2749983"/>
            <a:ext cx="5567680" cy="968893"/>
          </a:xfrm>
          <a:effectLst>
            <a:reflection blurRad="1270000" stA="45000" endPos="650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CRYPTONIUM</a:t>
            </a:r>
            <a:endParaRPr lang="ru-RU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6160" y="3942665"/>
            <a:ext cx="8514076" cy="73895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Презентация для потенциального инвестора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60" y="5515277"/>
            <a:ext cx="332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CEO</a:t>
            </a:r>
            <a:r>
              <a:rPr lang="ru-RU" dirty="0"/>
              <a:t> проекта</a:t>
            </a:r>
            <a:r>
              <a:rPr lang="en-US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Артем Кожаев</a:t>
            </a:r>
            <a:br>
              <a:rPr lang="ru-RU" dirty="0"/>
            </a:br>
            <a:r>
              <a:rPr lang="en-US" dirty="0"/>
              <a:t>@CRYPTONIUMIST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0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КАКАЯ ЦЕЛЬ СТОИТ ПО ПРИБЫЛИ?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4160"/>
            <a:ext cx="8596668" cy="5212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Наша цель – наработать постоянных клиентов (подписчиков) для массового подхода, через подписку, от ста и более, а также работать индивидуально с десятком очень обеспеченных клиентов индивидуально. </a:t>
            </a:r>
          </a:p>
          <a:p>
            <a:pPr marL="0" indent="0">
              <a:buNone/>
            </a:pPr>
            <a:r>
              <a:rPr lang="ru-RU" sz="2400" dirty="0"/>
              <a:t>По прибыли, в первый год работы мы выйдем на 300-400 постоянных клиентов по подписке (месячная подписка – 10000 руб.), получается около 3-4 миллионов в месяц +  5-10 постоянных клиентов по индивидуальному подходу, что даст нам от 5 миллионов в месяц и более, благодаря </a:t>
            </a:r>
            <a:r>
              <a:rPr lang="ru-RU" sz="2400" dirty="0" err="1"/>
              <a:t>таргетированной</a:t>
            </a:r>
            <a:r>
              <a:rPr lang="ru-RU" sz="2400" dirty="0"/>
              <a:t> и контекстной рекламе, работающей только по ключевым запросам пользователей, чтобы привлекать только целевую аудиторию.</a:t>
            </a:r>
          </a:p>
        </p:txBody>
      </p:sp>
    </p:spTree>
    <p:extLst>
      <p:ext uri="{BB962C8B-B14F-4D97-AF65-F5344CB8AC3E}">
        <p14:creationId xmlns:p14="http://schemas.microsoft.com/office/powerpoint/2010/main" val="305159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КАКОЙ СТАДИИ НАХОДИТСЯ ПРОЕКТ?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FEBC242-8F57-0DB3-E0AA-4DAE8384C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873592"/>
              </p:ext>
            </p:extLst>
          </p:nvPr>
        </p:nvGraphicFramePr>
        <p:xfrm>
          <a:off x="901700" y="1993900"/>
          <a:ext cx="7620000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14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ЧТО НАМ НУЖНО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108" y="1398337"/>
            <a:ext cx="7437120" cy="5175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Нам нужны инвестиции в размере от 100 000 ₽</a:t>
            </a:r>
            <a:r>
              <a:rPr lang="ru-RU" sz="2400" b="0" i="0" dirty="0">
                <a:solidFill>
                  <a:srgbClr val="111111"/>
                </a:solidFill>
                <a:effectLst/>
              </a:rPr>
              <a:t> </a:t>
            </a:r>
            <a:r>
              <a:rPr lang="ru-RU" sz="2400" dirty="0"/>
              <a:t>до </a:t>
            </a:r>
            <a:r>
              <a:rPr lang="en-US" sz="2400" dirty="0"/>
              <a:t>1</a:t>
            </a:r>
            <a:r>
              <a:rPr lang="ru-RU" sz="2400" dirty="0"/>
              <a:t> </a:t>
            </a:r>
            <a:r>
              <a:rPr lang="en-US" sz="2400" dirty="0"/>
              <a:t>000000</a:t>
            </a:r>
            <a:r>
              <a:rPr lang="ru-RU" sz="2400" dirty="0"/>
              <a:t> ₽ на комплексное продвижение нашей платформы, чтобы я и моя команда могли полностью сосредоточиться на качественном выполнении своих прямых обязанностей.</a:t>
            </a:r>
          </a:p>
          <a:p>
            <a:pPr marL="0" indent="0">
              <a:buNone/>
            </a:pPr>
            <a:r>
              <a:rPr lang="ru-RU" sz="2400" dirty="0"/>
              <a:t>Средства инвестора будут потрачены исключительно на </a:t>
            </a:r>
            <a:r>
              <a:rPr lang="ru-RU" sz="2400" b="1" dirty="0"/>
              <a:t>маркетинг</a:t>
            </a:r>
            <a:r>
              <a:rPr lang="ru-RU" sz="2400" dirty="0"/>
              <a:t> (продвижение в интернете). Таргетированная и контекстная реклама, преимущественно в </a:t>
            </a:r>
            <a:r>
              <a:rPr lang="ru-RU" sz="2400" dirty="0" err="1"/>
              <a:t>Яндекс.Директ</a:t>
            </a:r>
            <a:r>
              <a:rPr lang="ru-RU" sz="24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561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ЧТО ВЫ ПОЛУЧИТЕ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23" y="2468584"/>
            <a:ext cx="6003357" cy="396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Форма сотрудничества</a:t>
            </a:r>
            <a:r>
              <a:rPr lang="ru-RU" sz="2400" dirty="0"/>
              <a:t>: доля в бизнесе. Начиная от 20% от прибыли до момента возврата средств, а после возврата своих инвестиций – 10% ежемесячно.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Дисконтированный срок окупаемости (</a:t>
            </a:r>
            <a:r>
              <a:rPr lang="ru-RU" sz="2400" b="1" dirty="0"/>
              <a:t>DPP</a:t>
            </a:r>
            <a:r>
              <a:rPr lang="ru-RU" sz="2400" dirty="0"/>
              <a:t>) – от 4 до 8 месяцев, в зависимости от вложений.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1155ED9-1E7B-52DD-897C-9D3DEEDA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5368" y="2801545"/>
            <a:ext cx="5832075" cy="26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C0269E1-AD55-8647-8DDB-5CBCB535C101}"/>
              </a:ext>
            </a:extLst>
          </p:cNvPr>
          <p:cNvSpPr txBox="1">
            <a:spLocks/>
          </p:cNvSpPr>
          <p:nvPr/>
        </p:nvSpPr>
        <p:spPr>
          <a:xfrm>
            <a:off x="478724" y="1467070"/>
            <a:ext cx="9300276" cy="2295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/>
              <a:t>Инвестор будет получать пассивно от 10-20% общей прибыли платформы каждый месяц.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435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НАША КОМАНДА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92" y="2892671"/>
            <a:ext cx="5684208" cy="498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Халид</a:t>
            </a:r>
            <a:r>
              <a:rPr lang="ru-RU" sz="2400" dirty="0"/>
              <a:t> – администратор публичного канала и сетки закрытых каналов.</a:t>
            </a:r>
          </a:p>
          <a:p>
            <a:pPr marL="0" indent="0">
              <a:buNone/>
            </a:pPr>
            <a:r>
              <a:rPr lang="ru-RU" sz="2400" b="1" dirty="0"/>
              <a:t>Александр</a:t>
            </a:r>
            <a:r>
              <a:rPr lang="ru-RU" sz="2400" dirty="0"/>
              <a:t> – контент менеджер, копирайтер и </a:t>
            </a:r>
            <a:r>
              <a:rPr lang="ru-RU" sz="2400" dirty="0" err="1"/>
              <a:t>рерайтер</a:t>
            </a:r>
            <a:r>
              <a:rPr lang="ru-RU" sz="2400" dirty="0"/>
              <a:t>.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628B285-19C3-A5CD-3879-41DF058A523B}"/>
              </a:ext>
            </a:extLst>
          </p:cNvPr>
          <p:cNvSpPr txBox="1">
            <a:spLocks/>
          </p:cNvSpPr>
          <p:nvPr/>
        </p:nvSpPr>
        <p:spPr>
          <a:xfrm>
            <a:off x="297492" y="1787880"/>
            <a:ext cx="9227508" cy="1529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600" dirty="0"/>
              <a:t>На данном этапе наша команда состоит из 3-х человек.</a:t>
            </a:r>
          </a:p>
          <a:p>
            <a:pPr marL="0" indent="0">
              <a:buNone/>
            </a:pPr>
            <a:r>
              <a:rPr lang="ru-RU" sz="2600" b="1" dirty="0"/>
              <a:t>Артем</a:t>
            </a:r>
            <a:r>
              <a:rPr lang="ru-RU" sz="2600" dirty="0"/>
              <a:t> – </a:t>
            </a:r>
            <a:r>
              <a:rPr lang="en-US" sz="2600" dirty="0"/>
              <a:t>CEO</a:t>
            </a:r>
            <a:r>
              <a:rPr lang="ru-RU" sz="2600" dirty="0"/>
              <a:t> проекта, трейдер, инвестор, консультант, специалист по </a:t>
            </a:r>
            <a:r>
              <a:rPr lang="ru-RU" sz="2600" dirty="0" err="1"/>
              <a:t>крипторынку</a:t>
            </a:r>
            <a:r>
              <a:rPr lang="ru-RU" sz="2600" dirty="0"/>
              <a:t> с 4-летнем стажем </a:t>
            </a:r>
          </a:p>
          <a:p>
            <a:pPr marL="0" indent="0">
              <a:buFont typeface="Wingdings 3" charset="2"/>
              <a:buNone/>
            </a:pPr>
            <a:r>
              <a:rPr lang="ru-RU" sz="2400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4A2151-9083-D2A7-361C-CAA0E45D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687052"/>
            <a:ext cx="5152811" cy="34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50E37B-2D65-EB03-FC85-2B1FEA12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2424854"/>
            <a:ext cx="7766936" cy="1646302"/>
          </a:xfrm>
        </p:spPr>
        <p:txBody>
          <a:bodyPr/>
          <a:lstStyle/>
          <a:p>
            <a:pPr algn="l"/>
            <a:r>
              <a:rPr lang="ru-RU" sz="4000" dirty="0"/>
              <a:t>СПАСИБО ЗА ВНИМАНИЕ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F454751-768C-F7BC-9B16-F69127215E63}"/>
              </a:ext>
            </a:extLst>
          </p:cNvPr>
          <p:cNvSpPr txBox="1">
            <a:spLocks/>
          </p:cNvSpPr>
          <p:nvPr/>
        </p:nvSpPr>
        <p:spPr>
          <a:xfrm>
            <a:off x="677334" y="4582161"/>
            <a:ext cx="6373706" cy="1852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accent1"/>
                </a:solidFill>
                <a:latin typeface="+mj-lt"/>
              </a:rPr>
              <a:t>НАШИ КОНТАКТЫ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:</a:t>
            </a:r>
            <a:endParaRPr lang="ru-RU" sz="240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 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cryptonium.su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 CEO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проекта 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@CRYPTONIUMIST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(Артем)</a:t>
            </a:r>
          </a:p>
          <a:p>
            <a:pPr algn="l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Tg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администрации 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@CRYPTONIUMIST2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(Халид)</a:t>
            </a:r>
          </a:p>
        </p:txBody>
      </p:sp>
    </p:spTree>
    <p:extLst>
      <p:ext uri="{BB962C8B-B14F-4D97-AF65-F5344CB8AC3E}">
        <p14:creationId xmlns:p14="http://schemas.microsoft.com/office/powerpoint/2010/main" val="216233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9187"/>
            <a:ext cx="8893386" cy="491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Мы оказываем полный спектр услуг на </a:t>
            </a:r>
            <a:r>
              <a:rPr lang="ru-RU" sz="2400" dirty="0" err="1"/>
              <a:t>крипторынке</a:t>
            </a:r>
            <a:r>
              <a:rPr lang="en-US" sz="2400" dirty="0"/>
              <a:t>:</a:t>
            </a:r>
            <a:endParaRPr lang="ru-RU" sz="2400" dirty="0"/>
          </a:p>
          <a:p>
            <a:r>
              <a:rPr lang="ru-RU" sz="2400" dirty="0"/>
              <a:t>Обучение трейдингу и инвестициям в сфере криптовалют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Предоставление платного контента, в том числе «сигналов» на </a:t>
            </a:r>
            <a:r>
              <a:rPr lang="ru-RU" sz="2400" dirty="0" err="1"/>
              <a:t>спотовом</a:t>
            </a:r>
            <a:r>
              <a:rPr lang="ru-RU" sz="2400" dirty="0"/>
              <a:t> и фьючерсном рынках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Консультационное доверительное управление активами клиента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Участие в раннем инвестировании в перспективные проекты.</a:t>
            </a:r>
          </a:p>
          <a:p>
            <a:pPr marL="0" indent="0">
              <a:buNone/>
            </a:pPr>
            <a:r>
              <a:rPr lang="ru-RU" sz="2400" dirty="0"/>
              <a:t>И многое другое.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DB7C5F8-0EFD-A412-55B0-72C0310C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ЧЕМ ВЫ ЗАНИМАЕТЕСЬ?</a:t>
            </a:r>
          </a:p>
        </p:txBody>
      </p:sp>
    </p:spTree>
    <p:extLst>
      <p:ext uri="{BB962C8B-B14F-4D97-AF65-F5344CB8AC3E}">
        <p14:creationId xmlns:p14="http://schemas.microsoft.com/office/powerpoint/2010/main" val="72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КАКУЮ ПРОБЛЕМУ ВЫ ХОТИТЕ РЕШИТЬ?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Мы решаем проблему людей, которые интересуются новым видом инвестиций и хотят зарабатывать на рынке криптовалют. </a:t>
            </a:r>
          </a:p>
          <a:p>
            <a:pPr marL="0" indent="0">
              <a:buNone/>
            </a:pPr>
            <a:r>
              <a:rPr lang="ru-RU" sz="2400" dirty="0"/>
              <a:t>В настоящее время, подавляющее большинство людей невежественны в этой сфере, а те, кто желает изучить ее, сталкиваются со </a:t>
            </a:r>
            <a:r>
              <a:rPr lang="ru-RU" sz="2400" dirty="0" err="1"/>
              <a:t>скамом</a:t>
            </a:r>
            <a:r>
              <a:rPr lang="ru-RU" sz="2400" dirty="0"/>
              <a:t> и дефицитом настоящих профессионалов в этой области. </a:t>
            </a:r>
          </a:p>
          <a:p>
            <a:pPr marL="0" indent="0">
              <a:buNone/>
            </a:pPr>
            <a:r>
              <a:rPr lang="ru-RU" sz="2400" dirty="0"/>
              <a:t>Мы занимаемся просвещением и помогаем людям приумножать свой капитал в сфере </a:t>
            </a:r>
            <a:r>
              <a:rPr lang="ru-RU" sz="2400" dirty="0" err="1"/>
              <a:t>криптовалют</a:t>
            </a:r>
            <a:r>
              <a:rPr lang="ru-RU" sz="2400" dirty="0"/>
              <a:t> и </a:t>
            </a:r>
            <a:r>
              <a:rPr lang="en-US" sz="2400" dirty="0"/>
              <a:t>NFT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ВЫ РЕШАЕТЕ ЭТУ ПРОБЛЕМУ?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1949"/>
            <a:ext cx="6658186" cy="3701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Мы решаем проблему просвещения, публикуя на нашем основном публичном Телеграм канале образовательный и полезный контент,  а также привлекаем новых подписчиков, наших потенциальных клиентов. </a:t>
            </a:r>
          </a:p>
          <a:p>
            <a:pPr marL="0" indent="0">
              <a:buNone/>
            </a:pPr>
            <a:r>
              <a:rPr lang="ru-RU" sz="2400" dirty="0"/>
              <a:t>Проблему заработка на инвестициях и </a:t>
            </a:r>
            <a:r>
              <a:rPr lang="ru-RU" sz="2400" dirty="0" err="1"/>
              <a:t>трейдинге</a:t>
            </a:r>
            <a:r>
              <a:rPr lang="ru-RU" sz="2400" dirty="0"/>
              <a:t> мы решаем сеткой из 3 закрытых платных каналов и чата, доступных по подписке, где публикуем «сигналы» по торговле и другой авторский контент, напрямую помогая зарабатывать на рынке.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3BC6AF-B4D9-DC67-9153-C8286C8E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87" y="2402840"/>
            <a:ext cx="4113111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ЧЕМ ВЫ ОТЛИЧАЕТЕСЬ ОТ КОНКУРЕНТОВ?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Начнем с того, что прямых конкурентов у нас нет. Есть косвенные. Это ютуберы и блогеры, у которых есть свои </a:t>
            </a:r>
            <a:r>
              <a:rPr lang="ru-RU" sz="2400" dirty="0" err="1"/>
              <a:t>телеграм</a:t>
            </a:r>
            <a:r>
              <a:rPr lang="ru-RU" sz="2400" dirty="0"/>
              <a:t>-каналы и есть свой «</a:t>
            </a:r>
            <a:r>
              <a:rPr lang="en-US" sz="2400" dirty="0"/>
              <a:t>VIP</a:t>
            </a:r>
            <a:r>
              <a:rPr lang="ru-RU" sz="2400" dirty="0"/>
              <a:t> канал или чат», в котором они публикуют платный контент, обычно все те же «сигналы» и новости, происходящие в сфере </a:t>
            </a:r>
            <a:r>
              <a:rPr lang="ru-RU" sz="2400" dirty="0" err="1"/>
              <a:t>криптовалют</a:t>
            </a:r>
            <a:r>
              <a:rPr lang="ru-RU" sz="2400" dirty="0"/>
              <a:t>. Обычно это молодые парни одиночки, которые торгуют сами и делятся своими результатами с подписчиками. Качество такого контента находится на низком или среднем уровне, но из-за низкой конкуренции, они очень хорошо зарабатывают на своих «</a:t>
            </a:r>
            <a:r>
              <a:rPr lang="en-US" sz="2400" dirty="0"/>
              <a:t>VIP-</a:t>
            </a:r>
            <a:r>
              <a:rPr lang="ru-RU" sz="2400" dirty="0"/>
              <a:t>ах».</a:t>
            </a:r>
          </a:p>
        </p:txBody>
      </p:sp>
    </p:spTree>
    <p:extLst>
      <p:ext uri="{BB962C8B-B14F-4D97-AF65-F5344CB8AC3E}">
        <p14:creationId xmlns:p14="http://schemas.microsoft.com/office/powerpoint/2010/main" val="31522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ЧЕМ ВЫ ОТЛИЧАЕТЕСЬ ОТ КОНКУРЕНТОВ?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614" y="1930400"/>
            <a:ext cx="8769388" cy="4724400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ru-RU" sz="2000" dirty="0"/>
              <a:t>Мы – команда, которая предоставляет полный спектр услуг на </a:t>
            </a:r>
            <a:r>
              <a:rPr lang="ru-RU" sz="2000" dirty="0" err="1"/>
              <a:t>крипторынке</a:t>
            </a:r>
            <a:r>
              <a:rPr lang="ru-RU" sz="2000" dirty="0"/>
              <a:t>, этого не делает никто на данный момент.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sz="2000" dirty="0"/>
              <a:t>У нас самое высокое качество контента в Российском сегменте интернета.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sz="2000" dirty="0"/>
              <a:t>У нас создана готовая и работающая экосистема, состоящая из сайта, открытого канала и сетки из 3 закрытых каналов и чата, в которых публикуется закрытый платный контент.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sz="2000" dirty="0"/>
              <a:t>80% контента – это авторские статьи и видение рынка, свои фишки и бонусы для своей аудитории, а не </a:t>
            </a:r>
            <a:r>
              <a:rPr lang="ru-RU" sz="2000" dirty="0" err="1"/>
              <a:t>рерайт</a:t>
            </a:r>
            <a:r>
              <a:rPr lang="ru-RU" sz="2000" dirty="0"/>
              <a:t> с других каналов.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sz="2000" dirty="0"/>
              <a:t>Мы честны со своими подписчиками и стараемся оберегать их от высоких и ненужных рисков, мы оберегаем капитал и депозиты своих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180721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КАКОЙ ОБЪЕМ РЫНКА?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2880"/>
            <a:ext cx="8954346" cy="5262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Согласно отчету Михаила </a:t>
            </a:r>
            <a:r>
              <a:rPr lang="ru-RU" sz="2400" dirty="0" err="1"/>
              <a:t>Мишустина</a:t>
            </a:r>
            <a:r>
              <a:rPr lang="ru-RU" sz="2400" dirty="0"/>
              <a:t>, россияне в совокупности держат более 10 триллионов рублей или почти 130 миллиардов долларов в </a:t>
            </a:r>
            <a:r>
              <a:rPr lang="ru-RU" sz="2400" dirty="0" err="1"/>
              <a:t>криптовалютах</a:t>
            </a:r>
            <a:r>
              <a:rPr lang="ru-RU" sz="2400" dirty="0"/>
              <a:t>. Об этом премьер-министр России заявил на презентации годового отчёта российского правительства (апрель 2022г). Процент россиян, владеющих </a:t>
            </a:r>
            <a:r>
              <a:rPr lang="ru-RU" sz="2400" dirty="0" err="1"/>
              <a:t>криптовалютой</a:t>
            </a:r>
            <a:r>
              <a:rPr lang="ru-RU" sz="2400" dirty="0"/>
              <a:t> оценивается в 8,6</a:t>
            </a:r>
            <a:r>
              <a:rPr lang="en-US" sz="2400" dirty="0"/>
              <a:t>%</a:t>
            </a:r>
            <a:r>
              <a:rPr lang="ru-RU" sz="2400" dirty="0"/>
              <a:t> населения страны. (2022г)</a:t>
            </a:r>
          </a:p>
          <a:p>
            <a:pPr marL="0" indent="0">
              <a:buNone/>
            </a:pPr>
            <a:r>
              <a:rPr lang="ru-RU" sz="2400" dirty="0"/>
              <a:t>С каждым днем количество людей, интересующихся данным видом инвестиций увеличивается, а это значит, что наша платформа будет пользоваться все большим спросом. Будущее узаконивание сферы </a:t>
            </a:r>
            <a:r>
              <a:rPr lang="ru-RU" sz="2400" dirty="0" err="1"/>
              <a:t>криптовалют</a:t>
            </a:r>
            <a:r>
              <a:rPr lang="ru-RU" sz="2400" dirty="0"/>
              <a:t> еще больше подогреет интерес и откроет новые потоки денежных средств.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0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КАКАЯ У ВАС ЦЕЛЕВАЯ АУДИТОРИЯ?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84400"/>
            <a:ext cx="8596668" cy="468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Наша целевая аудитория – это средний и высший класс, люди, располагающие достаточным количеством свободных средств для </a:t>
            </a:r>
            <a:r>
              <a:rPr lang="ru-RU" sz="2400" dirty="0" err="1"/>
              <a:t>трейдинга</a:t>
            </a:r>
            <a:r>
              <a:rPr lang="ru-RU" sz="2400" dirty="0"/>
              <a:t> и инвестирования. </a:t>
            </a:r>
          </a:p>
          <a:p>
            <a:pPr marL="0" indent="0">
              <a:buNone/>
            </a:pPr>
            <a:r>
              <a:rPr lang="ru-RU" sz="2400" dirty="0"/>
              <a:t>У нас предусмотрен массовый и индивидуальный подход к клиенту. Массовый – это месячная подписка на нашу сетку закрытых каналов, а индивидуальный – консультационное управление активами клиента. Обучение также есть массовое и индивидуальное, с </a:t>
            </a:r>
            <a:r>
              <a:rPr lang="ru-RU" sz="2400" dirty="0" err="1"/>
              <a:t>менторством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843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КАКИМ ОБРАЗОМ ПРОЕКТ МОНЕТИЗИРУЕТСЯ?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70FC8C3-C84B-1050-0137-C3875B800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193757"/>
              </p:ext>
            </p:extLst>
          </p:nvPr>
        </p:nvGraphicFramePr>
        <p:xfrm>
          <a:off x="1663508" y="1930400"/>
          <a:ext cx="6624320" cy="457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5C026E7D-230F-6A5D-5C10-D2D2944729B3}"/>
              </a:ext>
            </a:extLst>
          </p:cNvPr>
          <p:cNvGrpSpPr/>
          <p:nvPr/>
        </p:nvGrpSpPr>
        <p:grpSpPr>
          <a:xfrm>
            <a:off x="6604000" y="3251200"/>
            <a:ext cx="462782" cy="498341"/>
            <a:chOff x="5454916" y="755402"/>
            <a:chExt cx="641083" cy="641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Стрелка: вниз 10">
              <a:extLst>
                <a:ext uri="{FF2B5EF4-FFF2-40B4-BE49-F238E27FC236}">
                  <a16:creationId xmlns:a16="http://schemas.microsoft.com/office/drawing/2014/main" xmlns="" id="{20D78CBA-2CBD-88A6-1841-27251B3A33F2}"/>
                </a:ext>
              </a:extLst>
            </p:cNvPr>
            <p:cNvSpPr/>
            <p:nvPr/>
          </p:nvSpPr>
          <p:spPr>
            <a:xfrm>
              <a:off x="5454916" y="755402"/>
              <a:ext cx="641083" cy="641083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: вниз 4">
              <a:extLst>
                <a:ext uri="{FF2B5EF4-FFF2-40B4-BE49-F238E27FC236}">
                  <a16:creationId xmlns:a16="http://schemas.microsoft.com/office/drawing/2014/main" xmlns="" id="{2FFB157D-C7AE-FD05-1588-010D113CD15C}"/>
                </a:ext>
              </a:extLst>
            </p:cNvPr>
            <p:cNvSpPr txBox="1"/>
            <p:nvPr/>
          </p:nvSpPr>
          <p:spPr>
            <a:xfrm>
              <a:off x="5599160" y="755402"/>
              <a:ext cx="352595" cy="4824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600" kern="120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C9C5CF8-D92E-71E9-5C75-601FDD73016A}"/>
              </a:ext>
            </a:extLst>
          </p:cNvPr>
          <p:cNvGrpSpPr/>
          <p:nvPr/>
        </p:nvGrpSpPr>
        <p:grpSpPr>
          <a:xfrm>
            <a:off x="2956560" y="3270602"/>
            <a:ext cx="462782" cy="498341"/>
            <a:chOff x="5454916" y="755402"/>
            <a:chExt cx="641083" cy="641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xmlns="" id="{71F82A8E-D301-33B5-F0D3-053CC15B1C3F}"/>
                </a:ext>
              </a:extLst>
            </p:cNvPr>
            <p:cNvSpPr/>
            <p:nvPr/>
          </p:nvSpPr>
          <p:spPr>
            <a:xfrm>
              <a:off x="5454916" y="755402"/>
              <a:ext cx="641083" cy="641083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: вниз 4">
              <a:extLst>
                <a:ext uri="{FF2B5EF4-FFF2-40B4-BE49-F238E27FC236}">
                  <a16:creationId xmlns:a16="http://schemas.microsoft.com/office/drawing/2014/main" xmlns="" id="{E4F5918D-FBE9-0C93-E52E-9BB38170C8F9}"/>
                </a:ext>
              </a:extLst>
            </p:cNvPr>
            <p:cNvSpPr txBox="1"/>
            <p:nvPr/>
          </p:nvSpPr>
          <p:spPr>
            <a:xfrm>
              <a:off x="5599160" y="755402"/>
              <a:ext cx="352595" cy="4824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220192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2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856</TotalTime>
  <Words>953</Words>
  <Application>Microsoft Office PowerPoint</Application>
  <PresentationFormat>Широкоэкранный</PresentationFormat>
  <Paragraphs>65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Open Sans Extrabold</vt:lpstr>
      <vt:lpstr>Wingdings 3</vt:lpstr>
      <vt:lpstr>Аспект</vt:lpstr>
      <vt:lpstr>CRYPTONIUM</vt:lpstr>
      <vt:lpstr>ЧЕМ ВЫ ЗАНИМАЕТЕСЬ?</vt:lpstr>
      <vt:lpstr>КАКУЮ ПРОБЛЕМУ ВЫ ХОТИТЕ РЕШИТЬ?</vt:lpstr>
      <vt:lpstr>КАК ВЫ РЕШАЕТЕ ЭТУ ПРОБЛЕМУ?</vt:lpstr>
      <vt:lpstr>ЧЕМ ВЫ ОТЛИЧАЕТЕСЬ ОТ КОНКУРЕНТОВ?</vt:lpstr>
      <vt:lpstr>ЧЕМ ВЫ ОТЛИЧАЕТЕСЬ ОТ КОНКУРЕНТОВ?</vt:lpstr>
      <vt:lpstr>КАКОЙ ОБЪЕМ РЫНКА?</vt:lpstr>
      <vt:lpstr>КАКАЯ У ВАС ЦЕЛЕВАЯ АУДИТОРИЯ?</vt:lpstr>
      <vt:lpstr>КАКИМ ОБРАЗОМ ПРОЕКТ МОНЕТИЗИРУЕТСЯ?</vt:lpstr>
      <vt:lpstr>КАКАЯ ЦЕЛЬ СТОИТ ПО ПРИБЫЛИ?</vt:lpstr>
      <vt:lpstr>НА КАКОЙ СТАДИИ НАХОДИТСЯ ПРОЕКТ?</vt:lpstr>
      <vt:lpstr>ЧТО НАМ НУЖНО:</vt:lpstr>
      <vt:lpstr>ЧТО ВЫ ПОЛУЧИТЕ:</vt:lpstr>
      <vt:lpstr>НАША КОМАНДА: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CRYPTONIUM</dc:title>
  <dc:creator>Учетная запись Майкрософт</dc:creator>
  <cp:lastModifiedBy>Учетная запись Майкрософт</cp:lastModifiedBy>
  <cp:revision>28</cp:revision>
  <dcterms:created xsi:type="dcterms:W3CDTF">2022-08-04T11:17:30Z</dcterms:created>
  <dcterms:modified xsi:type="dcterms:W3CDTF">2022-08-06T07:45:27Z</dcterms:modified>
</cp:coreProperties>
</file>