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57" r:id="rId4"/>
    <p:sldId id="259" r:id="rId5"/>
    <p:sldId id="260" r:id="rId6"/>
    <p:sldId id="261" r:id="rId7"/>
    <p:sldId id="267" r:id="rId8"/>
    <p:sldId id="268" r:id="rId9"/>
    <p:sldId id="265" r:id="rId10"/>
    <p:sldId id="258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3" autoAdjust="0"/>
    <p:restoredTop sz="94648" autoAdjust="0"/>
  </p:normalViewPr>
  <p:slideViewPr>
    <p:cSldViewPr>
      <p:cViewPr varScale="1">
        <p:scale>
          <a:sx n="107" d="100"/>
          <a:sy n="107" d="100"/>
        </p:scale>
        <p:origin x="-1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9565B-2648-4885-A1A4-257DE0E7CE7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C0FD9FE-039B-439C-8DFF-21D2E37BDCAB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531E75F-2947-4E36-8D69-F7AAFA766250}" type="parTrans" cxnId="{200FF0AB-EACB-4B3C-9EF0-F9A53A870ACB}">
      <dgm:prSet/>
      <dgm:spPr/>
      <dgm:t>
        <a:bodyPr/>
        <a:lstStyle/>
        <a:p>
          <a:endParaRPr lang="ru-RU"/>
        </a:p>
      </dgm:t>
    </dgm:pt>
    <dgm:pt modelId="{F1EB26E7-A7C7-48E8-A897-EF8C93665764}" type="sibTrans" cxnId="{200FF0AB-EACB-4B3C-9EF0-F9A53A870ACB}">
      <dgm:prSet/>
      <dgm:spPr/>
      <dgm:t>
        <a:bodyPr/>
        <a:lstStyle/>
        <a:p>
          <a:endParaRPr lang="ru-RU"/>
        </a:p>
      </dgm:t>
    </dgm:pt>
    <dgm:pt modelId="{4B2EA755-3CA3-4ED7-AC7F-5D6999E8CB4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F09CFDA-182C-44EB-AFD4-B3E0CE311209}" type="parTrans" cxnId="{60BF5FBF-6A11-4FFF-9621-15091F352388}">
      <dgm:prSet/>
      <dgm:spPr/>
      <dgm:t>
        <a:bodyPr/>
        <a:lstStyle/>
        <a:p>
          <a:endParaRPr lang="ru-RU"/>
        </a:p>
      </dgm:t>
    </dgm:pt>
    <dgm:pt modelId="{CFDF250D-FEBE-4D44-BB2F-A81D67378740}" type="sibTrans" cxnId="{60BF5FBF-6A11-4FFF-9621-15091F352388}">
      <dgm:prSet/>
      <dgm:spPr/>
      <dgm:t>
        <a:bodyPr/>
        <a:lstStyle/>
        <a:p>
          <a:endParaRPr lang="ru-RU"/>
        </a:p>
      </dgm:t>
    </dgm:pt>
    <dgm:pt modelId="{B7C7CA4B-CCFC-47EA-8AF4-C3E092263007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FF0F9A8C-7E8D-4B7C-A2BA-2667379B52AF}" type="parTrans" cxnId="{55AF723A-D9D6-495C-9D11-FC6925602A24}">
      <dgm:prSet/>
      <dgm:spPr/>
      <dgm:t>
        <a:bodyPr/>
        <a:lstStyle/>
        <a:p>
          <a:endParaRPr lang="ru-RU"/>
        </a:p>
      </dgm:t>
    </dgm:pt>
    <dgm:pt modelId="{6BB91D94-1E2A-40A6-AE89-98B2E63ADDEA}" type="sibTrans" cxnId="{55AF723A-D9D6-495C-9D11-FC6925602A24}">
      <dgm:prSet/>
      <dgm:spPr/>
      <dgm:t>
        <a:bodyPr/>
        <a:lstStyle/>
        <a:p>
          <a:endParaRPr lang="ru-RU"/>
        </a:p>
      </dgm:t>
    </dgm:pt>
    <dgm:pt modelId="{002CFF17-1784-478E-93D1-71B31C66E668}" type="pres">
      <dgm:prSet presAssocID="{9569565B-2648-4885-A1A4-257DE0E7CE7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05403A-25C9-488E-ABDE-2E684FE90314}" type="pres">
      <dgm:prSet presAssocID="{7C0FD9FE-039B-439C-8DFF-21D2E37BDCA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5BF98-F829-40E9-A871-5128D40783AB}" type="pres">
      <dgm:prSet presAssocID="{7C0FD9FE-039B-439C-8DFF-21D2E37BDCAB}" presName="gear1srcNode" presStyleLbl="node1" presStyleIdx="0" presStyleCnt="3"/>
      <dgm:spPr/>
      <dgm:t>
        <a:bodyPr/>
        <a:lstStyle/>
        <a:p>
          <a:endParaRPr lang="ru-RU"/>
        </a:p>
      </dgm:t>
    </dgm:pt>
    <dgm:pt modelId="{9D0BC3A3-C004-4B3F-A0D4-0E2308C899B2}" type="pres">
      <dgm:prSet presAssocID="{7C0FD9FE-039B-439C-8DFF-21D2E37BDCAB}" presName="gear1dstNode" presStyleLbl="node1" presStyleIdx="0" presStyleCnt="3"/>
      <dgm:spPr/>
      <dgm:t>
        <a:bodyPr/>
        <a:lstStyle/>
        <a:p>
          <a:endParaRPr lang="ru-RU"/>
        </a:p>
      </dgm:t>
    </dgm:pt>
    <dgm:pt modelId="{B21523CC-4807-47DC-BC38-329AB6B2848F}" type="pres">
      <dgm:prSet presAssocID="{4B2EA755-3CA3-4ED7-AC7F-5D6999E8CB4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5D4A0-BEA5-44D2-9515-E7BE4F244711}" type="pres">
      <dgm:prSet presAssocID="{4B2EA755-3CA3-4ED7-AC7F-5D6999E8CB46}" presName="gear2srcNode" presStyleLbl="node1" presStyleIdx="1" presStyleCnt="3"/>
      <dgm:spPr/>
      <dgm:t>
        <a:bodyPr/>
        <a:lstStyle/>
        <a:p>
          <a:endParaRPr lang="ru-RU"/>
        </a:p>
      </dgm:t>
    </dgm:pt>
    <dgm:pt modelId="{6343EBDF-A4A0-4E23-9AF0-EDC529AF0014}" type="pres">
      <dgm:prSet presAssocID="{4B2EA755-3CA3-4ED7-AC7F-5D6999E8CB46}" presName="gear2dstNode" presStyleLbl="node1" presStyleIdx="1" presStyleCnt="3"/>
      <dgm:spPr/>
      <dgm:t>
        <a:bodyPr/>
        <a:lstStyle/>
        <a:p>
          <a:endParaRPr lang="ru-RU"/>
        </a:p>
      </dgm:t>
    </dgm:pt>
    <dgm:pt modelId="{457069A3-8303-4B74-BE6B-807F7A04965A}" type="pres">
      <dgm:prSet presAssocID="{B7C7CA4B-CCFC-47EA-8AF4-C3E092263007}" presName="gear3" presStyleLbl="node1" presStyleIdx="2" presStyleCnt="3"/>
      <dgm:spPr/>
      <dgm:t>
        <a:bodyPr/>
        <a:lstStyle/>
        <a:p>
          <a:endParaRPr lang="ru-RU"/>
        </a:p>
      </dgm:t>
    </dgm:pt>
    <dgm:pt modelId="{AD7457A7-AE87-43D6-81CA-5D1721F225BF}" type="pres">
      <dgm:prSet presAssocID="{B7C7CA4B-CCFC-47EA-8AF4-C3E0922630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5BC04-6907-4662-A6F6-0193D51591FB}" type="pres">
      <dgm:prSet presAssocID="{B7C7CA4B-CCFC-47EA-8AF4-C3E092263007}" presName="gear3srcNode" presStyleLbl="node1" presStyleIdx="2" presStyleCnt="3"/>
      <dgm:spPr/>
      <dgm:t>
        <a:bodyPr/>
        <a:lstStyle/>
        <a:p>
          <a:endParaRPr lang="ru-RU"/>
        </a:p>
      </dgm:t>
    </dgm:pt>
    <dgm:pt modelId="{C11DA10B-9C3A-48D2-B61C-D82E77F3D75F}" type="pres">
      <dgm:prSet presAssocID="{B7C7CA4B-CCFC-47EA-8AF4-C3E092263007}" presName="gear3dstNode" presStyleLbl="node1" presStyleIdx="2" presStyleCnt="3"/>
      <dgm:spPr/>
      <dgm:t>
        <a:bodyPr/>
        <a:lstStyle/>
        <a:p>
          <a:endParaRPr lang="ru-RU"/>
        </a:p>
      </dgm:t>
    </dgm:pt>
    <dgm:pt modelId="{D131DF54-BC28-4503-B6D1-DFAD0FE1A691}" type="pres">
      <dgm:prSet presAssocID="{F1EB26E7-A7C7-48E8-A897-EF8C9366576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C08CFEB-81F9-46B0-A802-8216B6E3A3BD}" type="pres">
      <dgm:prSet presAssocID="{CFDF250D-FEBE-4D44-BB2F-A81D67378740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3C6CCC3-D4D6-446B-B095-E1B59A65C805}" type="pres">
      <dgm:prSet presAssocID="{6BB91D94-1E2A-40A6-AE89-98B2E63ADDE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0BF5FBF-6A11-4FFF-9621-15091F352388}" srcId="{9569565B-2648-4885-A1A4-257DE0E7CE76}" destId="{4B2EA755-3CA3-4ED7-AC7F-5D6999E8CB46}" srcOrd="1" destOrd="0" parTransId="{9F09CFDA-182C-44EB-AFD4-B3E0CE311209}" sibTransId="{CFDF250D-FEBE-4D44-BB2F-A81D67378740}"/>
    <dgm:cxn modelId="{9B744528-7C74-48C4-84D8-966F84BCF950}" type="presOf" srcId="{4B2EA755-3CA3-4ED7-AC7F-5D6999E8CB46}" destId="{CA45D4A0-BEA5-44D2-9515-E7BE4F244711}" srcOrd="1" destOrd="0" presId="urn:microsoft.com/office/officeart/2005/8/layout/gear1"/>
    <dgm:cxn modelId="{55AF723A-D9D6-495C-9D11-FC6925602A24}" srcId="{9569565B-2648-4885-A1A4-257DE0E7CE76}" destId="{B7C7CA4B-CCFC-47EA-8AF4-C3E092263007}" srcOrd="2" destOrd="0" parTransId="{FF0F9A8C-7E8D-4B7C-A2BA-2667379B52AF}" sibTransId="{6BB91D94-1E2A-40A6-AE89-98B2E63ADDEA}"/>
    <dgm:cxn modelId="{77B6EF18-6646-441C-B036-EB0B78657D73}" type="presOf" srcId="{7C0FD9FE-039B-439C-8DFF-21D2E37BDCAB}" destId="{5455BF98-F829-40E9-A871-5128D40783AB}" srcOrd="1" destOrd="0" presId="urn:microsoft.com/office/officeart/2005/8/layout/gear1"/>
    <dgm:cxn modelId="{44165A05-0F03-4E5A-9045-278E07E32DC9}" type="presOf" srcId="{B7C7CA4B-CCFC-47EA-8AF4-C3E092263007}" destId="{AD7457A7-AE87-43D6-81CA-5D1721F225BF}" srcOrd="1" destOrd="0" presId="urn:microsoft.com/office/officeart/2005/8/layout/gear1"/>
    <dgm:cxn modelId="{10491E1B-BD34-4608-835F-1208E8AB9694}" type="presOf" srcId="{4B2EA755-3CA3-4ED7-AC7F-5D6999E8CB46}" destId="{6343EBDF-A4A0-4E23-9AF0-EDC529AF0014}" srcOrd="2" destOrd="0" presId="urn:microsoft.com/office/officeart/2005/8/layout/gear1"/>
    <dgm:cxn modelId="{D050923C-DE94-455E-A9E4-A97CFB175150}" type="presOf" srcId="{CFDF250D-FEBE-4D44-BB2F-A81D67378740}" destId="{EC08CFEB-81F9-46B0-A802-8216B6E3A3BD}" srcOrd="0" destOrd="0" presId="urn:microsoft.com/office/officeart/2005/8/layout/gear1"/>
    <dgm:cxn modelId="{74B3EE3C-8B22-4E6D-A0EF-37B45819B1A1}" type="presOf" srcId="{7C0FD9FE-039B-439C-8DFF-21D2E37BDCAB}" destId="{9D0BC3A3-C004-4B3F-A0D4-0E2308C899B2}" srcOrd="2" destOrd="0" presId="urn:microsoft.com/office/officeart/2005/8/layout/gear1"/>
    <dgm:cxn modelId="{CC6105A9-5D2A-481F-AAF8-BC182F358864}" type="presOf" srcId="{6BB91D94-1E2A-40A6-AE89-98B2E63ADDEA}" destId="{D3C6CCC3-D4D6-446B-B095-E1B59A65C805}" srcOrd="0" destOrd="0" presId="urn:microsoft.com/office/officeart/2005/8/layout/gear1"/>
    <dgm:cxn modelId="{8589FA3F-2FFF-40D9-9746-D2E85BDA7799}" type="presOf" srcId="{B7C7CA4B-CCFC-47EA-8AF4-C3E092263007}" destId="{457069A3-8303-4B74-BE6B-807F7A04965A}" srcOrd="0" destOrd="0" presId="urn:microsoft.com/office/officeart/2005/8/layout/gear1"/>
    <dgm:cxn modelId="{575C842A-6078-4A5D-B636-FAF62770AD46}" type="presOf" srcId="{7C0FD9FE-039B-439C-8DFF-21D2E37BDCAB}" destId="{AF05403A-25C9-488E-ABDE-2E684FE90314}" srcOrd="0" destOrd="0" presId="urn:microsoft.com/office/officeart/2005/8/layout/gear1"/>
    <dgm:cxn modelId="{C7882E05-B71F-40F6-93AE-AB5DC8FCACAB}" type="presOf" srcId="{9569565B-2648-4885-A1A4-257DE0E7CE76}" destId="{002CFF17-1784-478E-93D1-71B31C66E668}" srcOrd="0" destOrd="0" presId="urn:microsoft.com/office/officeart/2005/8/layout/gear1"/>
    <dgm:cxn modelId="{A89E5DA8-18BE-4B4C-846C-E9EFE122F0B8}" type="presOf" srcId="{B7C7CA4B-CCFC-47EA-8AF4-C3E092263007}" destId="{F0C5BC04-6907-4662-A6F6-0193D51591FB}" srcOrd="2" destOrd="0" presId="urn:microsoft.com/office/officeart/2005/8/layout/gear1"/>
    <dgm:cxn modelId="{17F0D46D-891E-488B-98A5-47AD562C741C}" type="presOf" srcId="{F1EB26E7-A7C7-48E8-A897-EF8C93665764}" destId="{D131DF54-BC28-4503-B6D1-DFAD0FE1A691}" srcOrd="0" destOrd="0" presId="urn:microsoft.com/office/officeart/2005/8/layout/gear1"/>
    <dgm:cxn modelId="{200FF0AB-EACB-4B3C-9EF0-F9A53A870ACB}" srcId="{9569565B-2648-4885-A1A4-257DE0E7CE76}" destId="{7C0FD9FE-039B-439C-8DFF-21D2E37BDCAB}" srcOrd="0" destOrd="0" parTransId="{6531E75F-2947-4E36-8D69-F7AAFA766250}" sibTransId="{F1EB26E7-A7C7-48E8-A897-EF8C93665764}"/>
    <dgm:cxn modelId="{197D2B1D-A5FD-4C3B-AE70-79AC948031BF}" type="presOf" srcId="{B7C7CA4B-CCFC-47EA-8AF4-C3E092263007}" destId="{C11DA10B-9C3A-48D2-B61C-D82E77F3D75F}" srcOrd="3" destOrd="0" presId="urn:microsoft.com/office/officeart/2005/8/layout/gear1"/>
    <dgm:cxn modelId="{9326F106-6999-441C-A416-853AD3C91E76}" type="presOf" srcId="{4B2EA755-3CA3-4ED7-AC7F-5D6999E8CB46}" destId="{B21523CC-4807-47DC-BC38-329AB6B2848F}" srcOrd="0" destOrd="0" presId="urn:microsoft.com/office/officeart/2005/8/layout/gear1"/>
    <dgm:cxn modelId="{017B12FD-E422-4BF8-8026-2E1ADCBEA235}" type="presParOf" srcId="{002CFF17-1784-478E-93D1-71B31C66E668}" destId="{AF05403A-25C9-488E-ABDE-2E684FE90314}" srcOrd="0" destOrd="0" presId="urn:microsoft.com/office/officeart/2005/8/layout/gear1"/>
    <dgm:cxn modelId="{21D93F5C-032D-4F31-9B51-E515CF784779}" type="presParOf" srcId="{002CFF17-1784-478E-93D1-71B31C66E668}" destId="{5455BF98-F829-40E9-A871-5128D40783AB}" srcOrd="1" destOrd="0" presId="urn:microsoft.com/office/officeart/2005/8/layout/gear1"/>
    <dgm:cxn modelId="{CF7EC8F6-0BD6-43CC-8C23-C3FD26B76B79}" type="presParOf" srcId="{002CFF17-1784-478E-93D1-71B31C66E668}" destId="{9D0BC3A3-C004-4B3F-A0D4-0E2308C899B2}" srcOrd="2" destOrd="0" presId="urn:microsoft.com/office/officeart/2005/8/layout/gear1"/>
    <dgm:cxn modelId="{D1436C26-DE60-450F-8EE1-70B43E287E55}" type="presParOf" srcId="{002CFF17-1784-478E-93D1-71B31C66E668}" destId="{B21523CC-4807-47DC-BC38-329AB6B2848F}" srcOrd="3" destOrd="0" presId="urn:microsoft.com/office/officeart/2005/8/layout/gear1"/>
    <dgm:cxn modelId="{BB2D19F5-52C1-48ED-BA88-72E99CBC9F2E}" type="presParOf" srcId="{002CFF17-1784-478E-93D1-71B31C66E668}" destId="{CA45D4A0-BEA5-44D2-9515-E7BE4F244711}" srcOrd="4" destOrd="0" presId="urn:microsoft.com/office/officeart/2005/8/layout/gear1"/>
    <dgm:cxn modelId="{7499D4F6-C69F-48C3-8A3C-4F0AAA241B4D}" type="presParOf" srcId="{002CFF17-1784-478E-93D1-71B31C66E668}" destId="{6343EBDF-A4A0-4E23-9AF0-EDC529AF0014}" srcOrd="5" destOrd="0" presId="urn:microsoft.com/office/officeart/2005/8/layout/gear1"/>
    <dgm:cxn modelId="{3D4B4F86-AC8C-421F-ADD8-307762EE8323}" type="presParOf" srcId="{002CFF17-1784-478E-93D1-71B31C66E668}" destId="{457069A3-8303-4B74-BE6B-807F7A04965A}" srcOrd="6" destOrd="0" presId="urn:microsoft.com/office/officeart/2005/8/layout/gear1"/>
    <dgm:cxn modelId="{827D48B4-B538-41F3-A52A-2D574EE40236}" type="presParOf" srcId="{002CFF17-1784-478E-93D1-71B31C66E668}" destId="{AD7457A7-AE87-43D6-81CA-5D1721F225BF}" srcOrd="7" destOrd="0" presId="urn:microsoft.com/office/officeart/2005/8/layout/gear1"/>
    <dgm:cxn modelId="{3DF0D36F-2C5E-4895-A8B0-3F6FD93DC7EC}" type="presParOf" srcId="{002CFF17-1784-478E-93D1-71B31C66E668}" destId="{F0C5BC04-6907-4662-A6F6-0193D51591FB}" srcOrd="8" destOrd="0" presId="urn:microsoft.com/office/officeart/2005/8/layout/gear1"/>
    <dgm:cxn modelId="{A0EB7E0B-DABE-4DF6-9B46-FF424C62C1A9}" type="presParOf" srcId="{002CFF17-1784-478E-93D1-71B31C66E668}" destId="{C11DA10B-9C3A-48D2-B61C-D82E77F3D75F}" srcOrd="9" destOrd="0" presId="urn:microsoft.com/office/officeart/2005/8/layout/gear1"/>
    <dgm:cxn modelId="{D9C42C45-8E24-4631-8F0C-F665086FA572}" type="presParOf" srcId="{002CFF17-1784-478E-93D1-71B31C66E668}" destId="{D131DF54-BC28-4503-B6D1-DFAD0FE1A691}" srcOrd="10" destOrd="0" presId="urn:microsoft.com/office/officeart/2005/8/layout/gear1"/>
    <dgm:cxn modelId="{03CB7D4F-E2EA-4C55-B11F-A507CB1D1004}" type="presParOf" srcId="{002CFF17-1784-478E-93D1-71B31C66E668}" destId="{EC08CFEB-81F9-46B0-A802-8216B6E3A3BD}" srcOrd="11" destOrd="0" presId="urn:microsoft.com/office/officeart/2005/8/layout/gear1"/>
    <dgm:cxn modelId="{99185374-B0F0-433A-BD36-CF14085DB67F}" type="presParOf" srcId="{002CFF17-1784-478E-93D1-71B31C66E668}" destId="{D3C6CCC3-D4D6-446B-B095-E1B59A65C8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5403A-25C9-488E-ABDE-2E684FE90314}">
      <dsp:nvSpPr>
        <dsp:cNvPr id="0" name=""/>
        <dsp:cNvSpPr/>
      </dsp:nvSpPr>
      <dsp:spPr>
        <a:xfrm>
          <a:off x="1870727" y="1351437"/>
          <a:ext cx="1651757" cy="165175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 </a:t>
          </a:r>
        </a:p>
      </dsp:txBody>
      <dsp:txXfrm>
        <a:off x="2202804" y="1738353"/>
        <a:ext cx="987603" cy="849037"/>
      </dsp:txXfrm>
    </dsp:sp>
    <dsp:sp modelId="{B21523CC-4807-47DC-BC38-329AB6B2848F}">
      <dsp:nvSpPr>
        <dsp:cNvPr id="0" name=""/>
        <dsp:cNvSpPr/>
      </dsp:nvSpPr>
      <dsp:spPr>
        <a:xfrm>
          <a:off x="909705" y="961022"/>
          <a:ext cx="1201278" cy="12012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 </a:t>
          </a:r>
        </a:p>
      </dsp:txBody>
      <dsp:txXfrm>
        <a:off x="1212130" y="1265275"/>
        <a:ext cx="596428" cy="592772"/>
      </dsp:txXfrm>
    </dsp:sp>
    <dsp:sp modelId="{457069A3-8303-4B74-BE6B-807F7A04965A}">
      <dsp:nvSpPr>
        <dsp:cNvPr id="0" name=""/>
        <dsp:cNvSpPr/>
      </dsp:nvSpPr>
      <dsp:spPr>
        <a:xfrm rot="20700000">
          <a:off x="1582543" y="132263"/>
          <a:ext cx="1177007" cy="11770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 </a:t>
          </a:r>
        </a:p>
      </dsp:txBody>
      <dsp:txXfrm rot="-20700000">
        <a:off x="1840695" y="390415"/>
        <a:ext cx="660702" cy="660702"/>
      </dsp:txXfrm>
    </dsp:sp>
    <dsp:sp modelId="{D131DF54-BC28-4503-B6D1-DFAD0FE1A691}">
      <dsp:nvSpPr>
        <dsp:cNvPr id="0" name=""/>
        <dsp:cNvSpPr/>
      </dsp:nvSpPr>
      <dsp:spPr>
        <a:xfrm>
          <a:off x="1731104" y="1109283"/>
          <a:ext cx="2114249" cy="2114249"/>
        </a:xfrm>
        <a:prstGeom prst="circularArrow">
          <a:avLst>
            <a:gd name="adj1" fmla="val 4688"/>
            <a:gd name="adj2" fmla="val 299029"/>
            <a:gd name="adj3" fmla="val 2478876"/>
            <a:gd name="adj4" fmla="val 1594408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8CFEB-81F9-46B0-A802-8216B6E3A3BD}">
      <dsp:nvSpPr>
        <dsp:cNvPr id="0" name=""/>
        <dsp:cNvSpPr/>
      </dsp:nvSpPr>
      <dsp:spPr>
        <a:xfrm>
          <a:off x="696961" y="700336"/>
          <a:ext cx="1536134" cy="15361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6CCC3-D4D6-446B-B095-E1B59A65C805}">
      <dsp:nvSpPr>
        <dsp:cNvPr id="0" name=""/>
        <dsp:cNvSpPr/>
      </dsp:nvSpPr>
      <dsp:spPr>
        <a:xfrm>
          <a:off x="1310289" y="-120433"/>
          <a:ext cx="1656262" cy="16562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1251-6E2F-4BCD-B3C6-6AFDEAD38CE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7F93-331F-4C90-BC29-3F1CC83BCE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66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7F93-331F-4C90-BC29-3F1CC83BCE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68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ADE1-72B1-45D5-A0B1-F0601058937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C3C2A-C17D-4C33-B6A6-393C639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96F13-341A-41FA-8E25-85CB5399E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Механизм, создающий вращательный момент (МСВМ)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634C2B-6366-45A8-B2E5-9394AC7D6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72008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2022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77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7C4631B-8807-4370-890F-D7CF3144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41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/>
              <a:t>Рабочий </a:t>
            </a:r>
            <a:r>
              <a:rPr lang="ru-RU" sz="2800" b="0" dirty="0" smtClean="0"/>
              <a:t>макет №1</a:t>
            </a:r>
            <a:endParaRPr lang="ru-RU" sz="2800" b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6B9FF9-498A-42D2-9701-3F8B9EDC9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283" y="785794"/>
            <a:ext cx="3714775" cy="5857915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/>
              <a:t>На сегодняшний день система находится в состоянии </a:t>
            </a:r>
            <a:r>
              <a:rPr lang="en-US" sz="1500" dirty="0"/>
              <a:t>MVP (</a:t>
            </a:r>
            <a:r>
              <a:rPr lang="ru-RU" sz="1500" dirty="0"/>
              <a:t>минимально жизнеспособный продукт). </a:t>
            </a:r>
          </a:p>
          <a:p>
            <a:r>
              <a:rPr lang="ru-RU" sz="1500" dirty="0"/>
              <a:t>На рабочем макете было проверено наличие эффекта и подтверждена работоспособность устройства. </a:t>
            </a:r>
          </a:p>
          <a:p>
            <a:r>
              <a:rPr lang="ru-RU" sz="1500" dirty="0"/>
              <a:t>Данный макет полностью автономен (питание батарейное, контроллер на борту) и создаёт вращательный момент в одной плоскости.</a:t>
            </a:r>
          </a:p>
          <a:p>
            <a:r>
              <a:rPr lang="ru-RU" sz="1500" dirty="0"/>
              <a:t>Имитация невесомости – подвес на нити, имеющей минимальное крутильное сопротивление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Второй вариант – два металлических шарика, притянутых магнитами, что даёт точечный контакт подвеса и устройства, но полностью исключает момент закручивания.</a:t>
            </a:r>
            <a:endParaRPr lang="ru-RU" sz="1500" dirty="0"/>
          </a:p>
          <a:p>
            <a:endParaRPr lang="ru-RU" sz="1500" dirty="0"/>
          </a:p>
          <a:p>
            <a:r>
              <a:rPr lang="ru-RU" sz="1500" b="1" dirty="0"/>
              <a:t>Ориентировочные параметры:</a:t>
            </a:r>
            <a:endParaRPr lang="en-US" sz="1500" b="1" dirty="0"/>
          </a:p>
          <a:p>
            <a:r>
              <a:rPr lang="ru-RU" sz="1500" dirty="0"/>
              <a:t>Вес макета			550г</a:t>
            </a:r>
          </a:p>
          <a:p>
            <a:r>
              <a:rPr lang="ru-RU" sz="1500" dirty="0"/>
              <a:t>Время инициализации	</a:t>
            </a:r>
            <a:r>
              <a:rPr lang="ru-RU" sz="1500" dirty="0" smtClean="0"/>
              <a:t>	3сек</a:t>
            </a:r>
            <a:endParaRPr lang="ru-RU" sz="1500" dirty="0"/>
          </a:p>
          <a:p>
            <a:r>
              <a:rPr lang="ru-RU" sz="1500" dirty="0"/>
              <a:t>Скорость вращения		7сек на оборот (50град/сек</a:t>
            </a:r>
            <a:r>
              <a:rPr lang="ru-RU" sz="1500" dirty="0" smtClean="0"/>
              <a:t>)</a:t>
            </a:r>
          </a:p>
          <a:p>
            <a:r>
              <a:rPr lang="ru-RU" sz="1500" dirty="0" smtClean="0"/>
              <a:t>Создаваемый момент		70г/см</a:t>
            </a:r>
            <a:endParaRPr lang="ru-RU" sz="1500" dirty="0"/>
          </a:p>
          <a:p>
            <a:r>
              <a:rPr lang="ru-RU" sz="1500" dirty="0"/>
              <a:t>Напряжение питания		7.2В</a:t>
            </a:r>
          </a:p>
          <a:p>
            <a:r>
              <a:rPr lang="ru-RU" sz="1500" dirty="0"/>
              <a:t>Ток потребления		400 – 500мА</a:t>
            </a:r>
          </a:p>
        </p:txBody>
      </p:sp>
      <p:pic>
        <p:nvPicPr>
          <p:cNvPr id="6" name="Maket2">
            <a:hlinkClick r:id="" action="ppaction://media"/>
            <a:extLst>
              <a:ext uri="{FF2B5EF4-FFF2-40B4-BE49-F238E27FC236}">
                <a16:creationId xmlns:a16="http://schemas.microsoft.com/office/drawing/2014/main" xmlns="" id="{67374AE3-C3CC-488A-A593-DABF9A4B119B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 l="33588" r="33715"/>
          <a:stretch/>
        </p:blipFill>
        <p:spPr>
          <a:xfrm>
            <a:off x="3929058" y="1285860"/>
            <a:ext cx="2428892" cy="4500594"/>
          </a:xfrm>
        </p:spPr>
      </p:pic>
      <p:pic>
        <p:nvPicPr>
          <p:cNvPr id="7" name="Рисунок 6" descr="шарик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1285860"/>
            <a:ext cx="2486018" cy="450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Рабочий макет №2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3214710" cy="4572032"/>
          </a:xfrm>
        </p:spPr>
        <p:txBody>
          <a:bodyPr>
            <a:normAutofit/>
          </a:bodyPr>
          <a:lstStyle/>
          <a:p>
            <a:r>
              <a:rPr lang="ru-RU" sz="1200" b="0" dirty="0" smtClean="0"/>
              <a:t>На рабочем макете было проверено наличие эффекта и подтверждена работоспособность устройства. </a:t>
            </a:r>
          </a:p>
          <a:p>
            <a:r>
              <a:rPr lang="ru-RU" sz="1200" b="0" dirty="0" smtClean="0"/>
              <a:t>Данный макет полностью автономен (питание батарейное, контроллер на борту) и создаёт вращательный момент в одной плоскости.</a:t>
            </a:r>
          </a:p>
          <a:p>
            <a:r>
              <a:rPr lang="ru-RU" sz="1200" b="0" dirty="0" smtClean="0"/>
              <a:t>Связь с основанием – подшипниковый узел, имеющей минимальное крутильное сопротивление. В другом варианте - шариковый подвес.</a:t>
            </a:r>
          </a:p>
          <a:p>
            <a:endParaRPr lang="ru-RU" sz="1200" b="0" dirty="0" smtClean="0"/>
          </a:p>
          <a:p>
            <a:r>
              <a:rPr lang="ru-RU" sz="1200" b="0" dirty="0" smtClean="0"/>
              <a:t>Ориентировочные параметры:</a:t>
            </a:r>
            <a:endParaRPr lang="en-US" sz="1200" b="0" dirty="0" smtClean="0"/>
          </a:p>
          <a:p>
            <a:r>
              <a:rPr lang="ru-RU" sz="1200" b="0" dirty="0" smtClean="0"/>
              <a:t>Вес макета		800г</a:t>
            </a:r>
          </a:p>
          <a:p>
            <a:r>
              <a:rPr lang="ru-RU" sz="1200" b="0" dirty="0" smtClean="0"/>
              <a:t>Время инициализации	3сек</a:t>
            </a:r>
          </a:p>
          <a:p>
            <a:r>
              <a:rPr lang="ru-RU" sz="1200" b="0" dirty="0" smtClean="0"/>
              <a:t>Скорость вращения	1сек на оборот (360град/сек)</a:t>
            </a:r>
          </a:p>
          <a:p>
            <a:r>
              <a:rPr lang="ru-RU" sz="1200" b="0" dirty="0" smtClean="0"/>
              <a:t>Создаваемый момент	</a:t>
            </a:r>
            <a:r>
              <a:rPr lang="en-US" sz="1200" b="0" dirty="0" smtClean="0"/>
              <a:t>8</a:t>
            </a:r>
            <a:r>
              <a:rPr lang="ru-RU" sz="1200" b="0" dirty="0" smtClean="0"/>
              <a:t>00г/см</a:t>
            </a:r>
          </a:p>
          <a:p>
            <a:r>
              <a:rPr lang="ru-RU" sz="1200" b="0" dirty="0" smtClean="0"/>
              <a:t>Напряжение питания	12В</a:t>
            </a:r>
          </a:p>
          <a:p>
            <a:r>
              <a:rPr lang="ru-RU" sz="1200" b="0" dirty="0" smtClean="0"/>
              <a:t>Ток потребления	700мА</a:t>
            </a:r>
          </a:p>
          <a:p>
            <a:endParaRPr lang="ru-RU" sz="1200" b="0" dirty="0" smtClean="0"/>
          </a:p>
          <a:p>
            <a:endParaRPr lang="ru-RU" sz="800" b="0" dirty="0"/>
          </a:p>
        </p:txBody>
      </p:sp>
      <p:pic>
        <p:nvPicPr>
          <p:cNvPr id="7" name="Содержимое 6" descr="Макет2_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07329" y="1285860"/>
            <a:ext cx="5622389" cy="54471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4C53B02A-5D54-4C6D-8DE0-67E1338B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ФИНАНСОВЫЕ ПОКАЗАТЕЛИ ПРОЕКТА</a:t>
            </a: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49CFEBCC-1DAC-43DD-9E84-F41E6EDF4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910" y="1071546"/>
            <a:ext cx="8032679" cy="10715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0" dirty="0"/>
              <a:t>Предварительная </a:t>
            </a:r>
            <a:r>
              <a:rPr lang="ru-RU" b="0" dirty="0" smtClean="0"/>
              <a:t>себестоимость </a:t>
            </a:r>
            <a:r>
              <a:rPr lang="ru-RU" b="0" dirty="0"/>
              <a:t>предлагаемого устройства </a:t>
            </a:r>
            <a:r>
              <a:rPr lang="ru-RU" b="0" dirty="0" smtClean="0"/>
              <a:t>невелика, поскольку оно состоит из стандартных узлов и механизмов, не содержит в себе уникальных технологий, прецизионных деталей и дорогих материалов.</a:t>
            </a:r>
            <a:endParaRPr lang="ru-RU" b="0" dirty="0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xmlns="" id="{6D04A31A-1A1A-41FB-9223-D6152D723AB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57951647"/>
              </p:ext>
            </p:extLst>
          </p:nvPr>
        </p:nvGraphicFramePr>
        <p:xfrm>
          <a:off x="2500298" y="2357430"/>
          <a:ext cx="328614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Текст 23">
            <a:extLst>
              <a:ext uri="{FF2B5EF4-FFF2-40B4-BE49-F238E27FC236}">
                <a16:creationId xmlns:a16="http://schemas.microsoft.com/office/drawing/2014/main" xmlns="" id="{CAF43242-37EE-4D94-9B7D-6F2CDFCD0CDA}"/>
              </a:ext>
            </a:extLst>
          </p:cNvPr>
          <p:cNvSpPr txBox="1">
            <a:spLocks/>
          </p:cNvSpPr>
          <p:nvPr/>
        </p:nvSpPr>
        <p:spPr>
          <a:xfrm>
            <a:off x="428596" y="4357694"/>
            <a:ext cx="8220657" cy="2357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/>
              <a:t>Количество наноспутников, запускаемых ежегодно, исчисляется сотнями и непрерывно </a:t>
            </a:r>
            <a:r>
              <a:rPr lang="ru-RU" sz="1600" b="0" dirty="0" smtClean="0"/>
              <a:t>растёт в геометрической прогрессии. </a:t>
            </a:r>
          </a:p>
          <a:p>
            <a:r>
              <a:rPr lang="ru-RU" sz="1600" b="0" dirty="0" smtClean="0"/>
              <a:t>Количество вертолётов в эксплуатации исчисляется десятками тысяч, и, к сожалению, аварийность, связанная с повреждением рулевых винтов и хвостовых балок не уменьшается, как и не сильно упростилась их конструкция за последние годы даже в малой авиации.</a:t>
            </a:r>
          </a:p>
          <a:p>
            <a:r>
              <a:rPr lang="ru-RU" sz="1600" b="0" dirty="0" smtClean="0"/>
              <a:t>Количество подводных устройств, где бы данное устройство могло быть применено в открытой печати не представлено, но можно предположить, что оно не мало.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xmlns="" val="255481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247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проекта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84784"/>
            <a:ext cx="8358246" cy="52565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Разработка </a:t>
            </a:r>
            <a:r>
              <a:rPr lang="ru-RU" sz="2000" dirty="0" smtClean="0">
                <a:solidFill>
                  <a:schemeClr val="tx1"/>
                </a:solidFill>
              </a:rPr>
              <a:t>механизма, создающего вращательный момент, за счёт внутренних сил, основанного на электромеханических принципах и независимого от внешней среды.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Данное устройство должно создавать вращательный момент, который может использоваться для вращения, стабилизации и ориентации различных объектов – спутников, подводных аппаратов, аэростатов, а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также для компенсации реактивного момента вращения несущего винта вертолёта, как альтернатива рулевого винта, вращения грузов, подвешенных на тросе и т.д. Причём, этот момент плавно управляем, и может длиться неограниченное время, в отличие от </a:t>
            </a:r>
            <a:r>
              <a:rPr lang="ru-RU" sz="2000" dirty="0" err="1" smtClean="0">
                <a:solidFill>
                  <a:schemeClr val="tx1"/>
                </a:solidFill>
              </a:rPr>
              <a:t>мотор-маховиков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гиродинов</a:t>
            </a:r>
            <a:r>
              <a:rPr lang="ru-RU" sz="2000" dirty="0" smtClean="0">
                <a:solidFill>
                  <a:schemeClr val="tx1"/>
                </a:solidFill>
              </a:rPr>
              <a:t> и подобных устройств, требующих разгрузки (остановки и перезапуска).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Преимущества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586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Преимуществом данного решения является отсутствие необходимости в  реакции окружающей среды (твёрдой поверхности, воды, воздуха), отсутствие внешних конструктивных элементов – крыльев, лопастей, автономность, возможность исполнения в герметичном корпусе, радиационная стойкость и механическая прочность и, главное - непрерывность и долгосрочность действия.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BCFB02-D993-413F-AC6C-F0165207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 применения: МСВМ как альтернатива рулевого винта вертолёта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1F444-031E-4A47-BA3C-1CE9DA46E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271464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/>
              <a:t>Проблема реактивного момента характерна для одновинтовых (классических) схем вертолетов. Несущий винт вертолета вращается в одну сторону и создает реактивный момент, который стремится развернуть фюзеляж вертолета в другую сторону. Этот эффект следует из третьего закона Ньютона: "действие равно противодействию". У вертолетов реактивный момент несущего винта уравнивается компенсирующим моментом от тяги хвостового винта.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319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D6E67-2EF6-4F74-BC35-1CA26524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Реактивный момент несущего винта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EA5D2D-C86A-4619-8A9D-27A99278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691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Приведенный рисунок показывает направление вращения несущего винта, направление реактивного момента и положение рулевого (хвостового) винта. Рулевой винт установлен на конце хвостовой балки вертолета и предназначен для компенсации реактивного момента от несущего винта. Он вращается от привода основного двигателя вертолета с постоянной скоростью и создает силу, действующую в горизонтальной плоскости в направлении, противоположном реактивному моменту несущего винта.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059F5A-53CC-4ED7-9FB5-72985F1F7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00306"/>
            <a:ext cx="4917218" cy="42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44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B6FC61-F1D6-42AF-95CE-DAD4E1A24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457200">
              <a:spcBef>
                <a:spcPts val="1000"/>
              </a:spcBef>
              <a:buClr>
                <a:srgbClr val="0F6FC6"/>
              </a:buClr>
              <a:buSzPct val="80000"/>
              <a:buNone/>
            </a:pPr>
            <a:r>
              <a:rPr lang="ru-RU" sz="1600" dirty="0" smtClean="0"/>
              <a:t>Механизм, создающий вращательный момент, может быть выполнен в виде блока, устанавливаемого внутри корпуса вертолёта и имеющего автоматическое либо ручное управление. Механизм создаёт вращательный момент, направленный противоположно реактивному моменту несущего винта и компенсирующий его. Увеличивая или уменьшая действие МСВМ пилот может управлять поворотами вертолёта в нужную сторону.</a:t>
            </a:r>
          </a:p>
          <a:p>
            <a:pPr marL="0" lvl="0" indent="0" defTabSz="457200">
              <a:spcBef>
                <a:spcPts val="1000"/>
              </a:spcBef>
              <a:buClr>
                <a:srgbClr val="0F6FC6"/>
              </a:buClr>
              <a:buSzPct val="80000"/>
              <a:buNone/>
            </a:pPr>
            <a:r>
              <a:rPr lang="ru-RU" sz="1600" dirty="0" smtClean="0"/>
              <a:t>При этом отпадает необходимость в рулевом винте и хвостовой балке, упрощается конструкция вертолёта, повышается надёжность (по статистике, до 80% аварий вертолётов связаны с повреждением рулевого винта или хвостовой балки), кардинально уменьшается влияние состояния внешней среды – давления, температуры, влажности и т.д. на управляемость.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9101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Пример применения: МСВМ как часть системы стабилизации и ориентации спутников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47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Для ориентации и стабилизации массивных космических аппаратов на стационарных орбитах используются инерционные маховики и </a:t>
            </a:r>
            <a:r>
              <a:rPr lang="ru-RU" sz="1600" dirty="0" err="1" smtClean="0"/>
              <a:t>гиродины</a:t>
            </a:r>
            <a:r>
              <a:rPr lang="ru-RU" sz="1600" dirty="0" smtClean="0"/>
              <a:t>. Вращение маховика обычно обеспечивается электродвигателем. Система на базе инерционных маховиков особенно эффективна при знакопеременных возмущениях, если же возмущения однонаправлены, то через некоторое время достигается предел управляемости и необходимо вмешательство с помощью какой-либо ещё системы стабилизации, например, включение ракетного двигателя («разгрузка»), что является большим недостатком подобных систем.</a:t>
            </a:r>
          </a:p>
          <a:p>
            <a:pPr marL="0" indent="0">
              <a:buNone/>
            </a:pPr>
            <a:r>
              <a:rPr lang="ru-RU" sz="1600" dirty="0" smtClean="0"/>
              <a:t>Применительно к </a:t>
            </a:r>
            <a:r>
              <a:rPr lang="ru-RU" sz="1600" dirty="0" err="1" smtClean="0"/>
              <a:t>наноспутникам</a:t>
            </a:r>
            <a:r>
              <a:rPr lang="ru-RU" sz="1600" dirty="0" smtClean="0"/>
              <a:t>, разгрузка </a:t>
            </a:r>
            <a:r>
              <a:rPr lang="ru-RU" sz="1600" dirty="0" err="1" smtClean="0"/>
              <a:t>гиродинов</a:t>
            </a:r>
            <a:r>
              <a:rPr lang="ru-RU" sz="1600" dirty="0" smtClean="0"/>
              <a:t> или маховиков невозможна из-за отсутствия на борту возобновляемого запаса топлива для реактивных двигателей.</a:t>
            </a: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7059F5A-53CC-4ED7-9FB5-72985F1F7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3555"/>
            <a:ext cx="3923928" cy="2617260"/>
          </a:xfrm>
          <a:prstGeom prst="rect">
            <a:avLst/>
          </a:prstGeom>
        </p:spPr>
      </p:pic>
      <p:pic>
        <p:nvPicPr>
          <p:cNvPr id="5" name="Объект 8">
            <a:extLst>
              <a:ext uri="{FF2B5EF4-FFF2-40B4-BE49-F238E27FC236}">
                <a16:creationId xmlns="" xmlns:a16="http://schemas.microsoft.com/office/drawing/2014/main" id="{DB529730-6AF6-4E47-9190-E25A8EFF9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883322"/>
            <a:ext cx="3286148" cy="26026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Механизм, создающий вращательный момент, может быть выполнен в виде блока, устанавливаемого как внутри так и снаружи спутника и позволяет, за короткое время (секунды) ориентировать объекты в нужном направлении по трём осям как в кратковременном, так и в непрерывном режиме</a:t>
            </a:r>
            <a:r>
              <a:rPr lang="en-US" dirty="0" smtClean="0"/>
              <a:t> </a:t>
            </a:r>
            <a:r>
              <a:rPr lang="ru-RU" dirty="0" smtClean="0"/>
              <a:t>и не требует «разгрузки». Данная система особенно может быть востребована </a:t>
            </a:r>
            <a:r>
              <a:rPr lang="ru-RU" dirty="0" err="1" smtClean="0"/>
              <a:t>наноспутниками</a:t>
            </a:r>
            <a:r>
              <a:rPr lang="ru-RU" dirty="0" smtClean="0"/>
              <a:t>, так как проблема ориентации стоит остро, а их физические возможности малы.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400" b="1" dirty="0" smtClean="0">
              <a:solidFill>
                <a:srgbClr val="0F6FC6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0F6FC6"/>
              </a:buClr>
              <a:buSzPct val="80000"/>
              <a:buNone/>
            </a:pPr>
            <a:r>
              <a:rPr lang="ru-RU" sz="2800" b="1" dirty="0" smtClean="0">
                <a:cs typeface="Arial" pitchFamily="34" charset="0"/>
              </a:rPr>
              <a:t>ВОЗМОЖНОСТИ СИСТЕМЫ:</a:t>
            </a:r>
          </a:p>
          <a:p>
            <a:pPr>
              <a:buFontTx/>
              <a:buChar char="-"/>
            </a:pPr>
            <a:r>
              <a:rPr lang="ru-RU" dirty="0" smtClean="0"/>
              <a:t>Создание вращательного момента по любой из трёх осей или одновременно по нескольким.</a:t>
            </a:r>
          </a:p>
          <a:p>
            <a:pPr>
              <a:buFontTx/>
              <a:buChar char="-"/>
            </a:pPr>
            <a:r>
              <a:rPr lang="ru-RU" dirty="0" smtClean="0"/>
              <a:t>МСВМ может создавать как кратковременный так и непрерывный вращательный момент</a:t>
            </a:r>
            <a:r>
              <a:rPr lang="ru-RU" dirty="0" smtClean="0">
                <a:cs typeface="Arial" pitchFamily="34" charset="0"/>
              </a:rPr>
              <a:t>, по времени ограниченный источником питания и </a:t>
            </a:r>
            <a:r>
              <a:rPr lang="ru-RU" u="sng" dirty="0" smtClean="0">
                <a:cs typeface="Arial" pitchFamily="34" charset="0"/>
              </a:rPr>
              <a:t>не требующий «разгрузки»</a:t>
            </a:r>
            <a:r>
              <a:rPr lang="ru-RU" dirty="0" smtClean="0"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При увеличении массогабаритных параметров возможно усиление вращательного момента для управления крупными объектами.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применения МСВМ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8186766" cy="335758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Космос: </a:t>
            </a:r>
            <a:r>
              <a:rPr lang="ru-RU" sz="1600" b="0" dirty="0" smtClean="0"/>
              <a:t>Спутники, особенно малых размеров (</a:t>
            </a:r>
            <a:r>
              <a:rPr lang="ru-RU" sz="1600" b="0" dirty="0" err="1" smtClean="0"/>
              <a:t>кубсаты</a:t>
            </a:r>
            <a:r>
              <a:rPr lang="ru-RU" sz="1600" b="0" dirty="0" smtClean="0"/>
              <a:t>), не имеющие запасов топлива и возможности его пополнения. На базе данного устройства становится возможным создание системы стабилизации и ориентации, обеспечивающей быстрое и непрерывное изменение углового положения спутника в пространстве, направление его на заданный объект.</a:t>
            </a:r>
          </a:p>
          <a:p>
            <a:pPr>
              <a:buFontTx/>
              <a:buChar char="-"/>
            </a:pPr>
            <a:r>
              <a:rPr lang="ru-RU" sz="1600" b="0" dirty="0" smtClean="0"/>
              <a:t> </a:t>
            </a:r>
            <a:r>
              <a:rPr lang="ru-RU" sz="1600" dirty="0" smtClean="0"/>
              <a:t>Гидросфера:</a:t>
            </a:r>
            <a:r>
              <a:rPr lang="ru-RU" sz="1600" b="0" dirty="0" smtClean="0"/>
              <a:t> Подводные аппараты, для вращения на месте или изменения курса которых не потребуются устройства использующие  винты, водомёты, крылья и т.д.</a:t>
            </a:r>
          </a:p>
          <a:p>
            <a:pPr>
              <a:buFontTx/>
              <a:buChar char="-"/>
            </a:pPr>
            <a:r>
              <a:rPr lang="ru-RU" sz="1600" b="0" dirty="0" smtClean="0"/>
              <a:t> </a:t>
            </a:r>
            <a:r>
              <a:rPr lang="ru-RU" sz="1600" dirty="0" smtClean="0"/>
              <a:t>Атмосфера:</a:t>
            </a:r>
            <a:r>
              <a:rPr lang="ru-RU" sz="1600" b="0" dirty="0" smtClean="0"/>
              <a:t> Вертолёты, воздушные шары, аэростаты, зонды и другие объекты, угловое положение которых в пространстве можно изменять с помощью данного устройства.</a:t>
            </a:r>
          </a:p>
          <a:p>
            <a:pPr>
              <a:buFontTx/>
              <a:buChar char="-"/>
            </a:pPr>
            <a:r>
              <a:rPr lang="ru-RU" sz="1600" dirty="0" smtClean="0"/>
              <a:t> Наземное применение:  </a:t>
            </a:r>
            <a:r>
              <a:rPr lang="ru-RU" sz="1600" b="0" dirty="0" smtClean="0"/>
              <a:t>Поскольку, как правило, объекты имеющие механическую связь  с поверхностью земли достаточно эффективны, наземное применение данного устройства может быть ограничено специальными условиями.</a:t>
            </a:r>
            <a:endParaRPr lang="ru-RU" sz="16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953</Words>
  <Application>Microsoft Office PowerPoint</Application>
  <PresentationFormat>Экран (4:3)</PresentationFormat>
  <Paragraphs>64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Механизм, создающий вращательный момент (МСВМ)</vt:lpstr>
      <vt:lpstr>Цель проекта</vt:lpstr>
      <vt:lpstr>Преимущества</vt:lpstr>
      <vt:lpstr>Пример применения: МСВМ как альтернатива рулевого винта вертолёта</vt:lpstr>
      <vt:lpstr>Реактивный момент несущего винта </vt:lpstr>
      <vt:lpstr>Слайд 6</vt:lpstr>
      <vt:lpstr>Пример применения: МСВМ как часть системы стабилизации и ориентации спутников</vt:lpstr>
      <vt:lpstr>Слайд 8</vt:lpstr>
      <vt:lpstr>Возможные применения МСВМ</vt:lpstr>
      <vt:lpstr>Рабочий макет №1</vt:lpstr>
      <vt:lpstr>Рабочий макет №2</vt:lpstr>
      <vt:lpstr>ФИНАНСОВЫЕ ПОКАЗАТЕЛИ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стабилизации и ориентации кубсатов</dc:title>
  <dc:creator>akaGreg</dc:creator>
  <cp:lastModifiedBy>akaGreg</cp:lastModifiedBy>
  <cp:revision>98</cp:revision>
  <dcterms:created xsi:type="dcterms:W3CDTF">2021-08-03T18:04:44Z</dcterms:created>
  <dcterms:modified xsi:type="dcterms:W3CDTF">2022-09-16T08:29:12Z</dcterms:modified>
</cp:coreProperties>
</file>