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4" r:id="rId4"/>
  </p:sldMasterIdLst>
  <p:sldIdLst>
    <p:sldId id="256" r:id="rId5"/>
    <p:sldId id="257" r:id="rId6"/>
    <p:sldId id="258" r:id="rId7"/>
    <p:sldId id="259" r:id="rId8"/>
    <p:sldId id="267" r:id="rId9"/>
    <p:sldId id="260" r:id="rId10"/>
    <p:sldId id="261" r:id="rId11"/>
    <p:sldId id="262" r:id="rId12"/>
    <p:sldId id="266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7;&#1088;&#1075;&#1077;&#1081;\Downloads\Fast_fu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Возврат вложений (месяцы)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'P&amp;L'!$T$4</c:f>
              <c:strCache>
                <c:ptCount val="1"/>
                <c:pt idx="0">
                  <c:v>Накопления с прибыли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'P&amp;L'!$U$3:$AO$3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'P&amp;L'!$U$4:$AO$4</c:f>
              <c:numCache>
                <c:formatCode>#,##0</c:formatCode>
                <c:ptCount val="21"/>
                <c:pt idx="0">
                  <c:v>25000</c:v>
                </c:pt>
                <c:pt idx="1">
                  <c:v>83000</c:v>
                </c:pt>
                <c:pt idx="2">
                  <c:v>174000</c:v>
                </c:pt>
                <c:pt idx="3">
                  <c:v>298000</c:v>
                </c:pt>
                <c:pt idx="4">
                  <c:v>455000</c:v>
                </c:pt>
                <c:pt idx="5">
                  <c:v>645000</c:v>
                </c:pt>
                <c:pt idx="6">
                  <c:v>868000</c:v>
                </c:pt>
                <c:pt idx="7">
                  <c:v>1124000</c:v>
                </c:pt>
                <c:pt idx="8">
                  <c:v>1413000</c:v>
                </c:pt>
                <c:pt idx="9">
                  <c:v>1735000</c:v>
                </c:pt>
                <c:pt idx="10">
                  <c:v>2090000</c:v>
                </c:pt>
                <c:pt idx="11">
                  <c:v>2478000</c:v>
                </c:pt>
                <c:pt idx="12">
                  <c:v>2899000</c:v>
                </c:pt>
                <c:pt idx="13">
                  <c:v>3353000</c:v>
                </c:pt>
                <c:pt idx="14">
                  <c:v>3840000</c:v>
                </c:pt>
                <c:pt idx="15">
                  <c:v>4360000</c:v>
                </c:pt>
                <c:pt idx="16">
                  <c:v>4913000</c:v>
                </c:pt>
                <c:pt idx="17">
                  <c:v>5499000</c:v>
                </c:pt>
                <c:pt idx="18">
                  <c:v>6118000</c:v>
                </c:pt>
                <c:pt idx="19">
                  <c:v>6770000</c:v>
                </c:pt>
                <c:pt idx="20">
                  <c:v>7455000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5B-42F2-9950-B3BD49921269}"/>
            </c:ext>
          </c:extLst>
        </c:ser>
        <c:ser>
          <c:idx val="1"/>
          <c:order val="1"/>
          <c:tx>
            <c:strRef>
              <c:f>'P&amp;L'!$T$5</c:f>
              <c:strCache>
                <c:ptCount val="1"/>
                <c:pt idx="0">
                  <c:v>Инвестиции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'P&amp;L'!$U$3:$AO$3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'P&amp;L'!$U$5:$AO$5</c:f>
              <c:numCache>
                <c:formatCode>#,##0</c:formatCode>
                <c:ptCount val="21"/>
                <c:pt idx="0">
                  <c:v>6820000</c:v>
                </c:pt>
                <c:pt idx="1">
                  <c:v>6820000</c:v>
                </c:pt>
                <c:pt idx="2">
                  <c:v>6820000</c:v>
                </c:pt>
                <c:pt idx="3">
                  <c:v>6820000</c:v>
                </c:pt>
                <c:pt idx="4">
                  <c:v>6820000</c:v>
                </c:pt>
                <c:pt idx="5">
                  <c:v>6820000</c:v>
                </c:pt>
                <c:pt idx="6">
                  <c:v>6820000</c:v>
                </c:pt>
                <c:pt idx="7">
                  <c:v>6820000</c:v>
                </c:pt>
                <c:pt idx="8">
                  <c:v>6820000</c:v>
                </c:pt>
                <c:pt idx="9">
                  <c:v>6820000</c:v>
                </c:pt>
                <c:pt idx="10">
                  <c:v>6820001</c:v>
                </c:pt>
                <c:pt idx="11">
                  <c:v>6820002</c:v>
                </c:pt>
                <c:pt idx="12">
                  <c:v>6820003</c:v>
                </c:pt>
                <c:pt idx="13">
                  <c:v>6820004</c:v>
                </c:pt>
                <c:pt idx="14">
                  <c:v>6820005</c:v>
                </c:pt>
                <c:pt idx="15">
                  <c:v>6820006</c:v>
                </c:pt>
                <c:pt idx="16">
                  <c:v>6820007</c:v>
                </c:pt>
                <c:pt idx="17">
                  <c:v>6820008</c:v>
                </c:pt>
                <c:pt idx="18">
                  <c:v>6820009</c:v>
                </c:pt>
                <c:pt idx="19">
                  <c:v>6820010</c:v>
                </c:pt>
                <c:pt idx="20">
                  <c:v>6820011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5B-42F2-9950-B3BD49921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707983"/>
        <c:axId val="391697999"/>
      </c:lineChart>
      <c:catAx>
        <c:axId val="3917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697999"/>
        <c:crosses val="autoZero"/>
        <c:auto val="1"/>
        <c:lblAlgn val="ctr"/>
        <c:lblOffset val="100"/>
        <c:noMultiLvlLbl val="0"/>
      </c:catAx>
      <c:valAx>
        <c:axId val="39169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7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0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67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5399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2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82071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2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77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78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1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822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47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939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39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76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22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24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97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55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60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95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3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578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13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3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57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09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9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39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57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47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76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7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20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71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20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324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92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2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0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0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6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56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34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538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8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8D2052-E0A1-449E-9F76-3082AC809F77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6EB579-9D74-4F0E-893C-CCE4078F933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2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7E7F82-6775-4B20-8258-9AFDC008F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1367406"/>
            <a:ext cx="8637072" cy="304520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dirty="0"/>
              <a:t>Бизнес план премиальной кофейни</a:t>
            </a:r>
          </a:p>
          <a:p>
            <a:pPr algn="ctr"/>
            <a:r>
              <a:rPr lang="ru-RU" sz="3200" dirty="0"/>
              <a:t> </a:t>
            </a:r>
            <a:r>
              <a:rPr lang="en-US" sz="3200" dirty="0"/>
              <a:t>‘</a:t>
            </a:r>
            <a:r>
              <a:rPr lang="en-US" sz="3200" dirty="0" err="1"/>
              <a:t>hapand</a:t>
            </a:r>
            <a:r>
              <a:rPr lang="en-US" sz="3200" dirty="0"/>
              <a:t>’</a:t>
            </a:r>
            <a:endParaRPr lang="ru-RU" sz="3200" dirty="0"/>
          </a:p>
          <a:p>
            <a:pPr algn="ctr"/>
            <a:endParaRPr lang="ru-RU" sz="3200" dirty="0"/>
          </a:p>
          <a:p>
            <a:pPr algn="ctr"/>
            <a:r>
              <a:rPr lang="ru-RU" sz="3200" dirty="0"/>
              <a:t>                                                            </a:t>
            </a:r>
            <a:r>
              <a:rPr lang="en-US" sz="3200" dirty="0"/>
              <a:t>   </a:t>
            </a:r>
            <a:endParaRPr lang="ru-RU" sz="3200" dirty="0"/>
          </a:p>
          <a:p>
            <a:pPr algn="ctr"/>
            <a:r>
              <a:rPr lang="ru-RU" sz="1700" dirty="0"/>
              <a:t>                                                                                                                          </a:t>
            </a:r>
            <a:r>
              <a:rPr lang="en-US" sz="1700" dirty="0"/>
              <a:t>Presented by</a:t>
            </a:r>
          </a:p>
          <a:p>
            <a:pPr algn="ctr"/>
            <a:r>
              <a:rPr lang="en-US" sz="1700" dirty="0"/>
              <a:t>                                                                                                                            </a:t>
            </a:r>
            <a:r>
              <a:rPr lang="en-US" sz="1700" dirty="0" err="1"/>
              <a:t>Stepnov</a:t>
            </a:r>
            <a:r>
              <a:rPr lang="en-US" sz="1700" dirty="0"/>
              <a:t> </a:t>
            </a:r>
            <a:r>
              <a:rPr lang="en-US" sz="1700" dirty="0" err="1"/>
              <a:t>sergey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13052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90073-5EE0-4162-BB7E-E9048A31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143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Возврат вложений инвестором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559D235-00AB-449E-A148-6622D9E81D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14001"/>
              </p:ext>
            </p:extLst>
          </p:nvPr>
        </p:nvGraphicFramePr>
        <p:xfrm>
          <a:off x="2909232" y="2007066"/>
          <a:ext cx="6373536" cy="423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09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7DF4D-598E-4F9B-AD8D-8CC3AB00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Маркетинг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3F478-6CF4-46DD-BD5A-38E33EE4D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HAPAND </a:t>
            </a:r>
            <a:r>
              <a:rPr lang="ru-RU" dirty="0"/>
              <a:t>– медийная кофейня, поэтому мы сразу же </a:t>
            </a:r>
          </a:p>
          <a:p>
            <a:pPr marL="457200" indent="-457200">
              <a:buAutoNum type="arabicParenR"/>
            </a:pPr>
            <a:r>
              <a:rPr lang="ru-RU" dirty="0"/>
              <a:t>Создадим странички в основных социальных сетях, где регулярно будут проводиться розыгрыши призов</a:t>
            </a:r>
          </a:p>
          <a:p>
            <a:pPr marL="457200" indent="-457200">
              <a:buAutoNum type="arabicParenR"/>
            </a:pPr>
            <a:r>
              <a:rPr lang="ru-RU" dirty="0"/>
              <a:t>Обязательно регулярное ведение </a:t>
            </a:r>
            <a:r>
              <a:rPr lang="ru-RU" dirty="0" err="1"/>
              <a:t>тиктока</a:t>
            </a:r>
            <a:endParaRPr lang="ru-RU" dirty="0"/>
          </a:p>
          <a:p>
            <a:pPr marL="457200" indent="-457200">
              <a:buAutoNum type="arabicParenR"/>
            </a:pPr>
            <a:r>
              <a:rPr lang="ru-RU" dirty="0"/>
              <a:t>Приглашение </a:t>
            </a:r>
            <a:r>
              <a:rPr lang="ru-RU" dirty="0" err="1"/>
              <a:t>фуд</a:t>
            </a:r>
            <a:r>
              <a:rPr lang="ru-RU" dirty="0"/>
              <a:t> блогеров в гости</a:t>
            </a:r>
          </a:p>
        </p:txBody>
      </p:sp>
    </p:spTree>
    <p:extLst>
      <p:ext uri="{BB962C8B-B14F-4D97-AF65-F5344CB8AC3E}">
        <p14:creationId xmlns:p14="http://schemas.microsoft.com/office/powerpoint/2010/main" val="367143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2404DB-5199-4558-BCF2-B490292D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1079"/>
            <a:ext cx="9720073" cy="4936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HAPAND </a:t>
            </a:r>
            <a:r>
              <a:rPr lang="ru-RU" sz="2800" dirty="0"/>
              <a:t>подарит клиентам особую атмосферу , в которой обычный приём кофе превратится в съёмки сериала. Мы создадим бренд, пользованием которого люди будут гордиться и хвастаться. Надеемся за время этой презентации Вы почувствовали дух этой кофейни и присоединитесь к команде!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dirty="0"/>
              <a:t>                                                                         </a:t>
            </a:r>
            <a:r>
              <a:rPr lang="en-US" sz="2800" dirty="0" err="1"/>
              <a:t>Stepnov</a:t>
            </a:r>
            <a:r>
              <a:rPr lang="en-US" sz="2800" dirty="0"/>
              <a:t> Sergey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63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4392D-8AFA-44B7-8B3D-72A166BB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1939"/>
          </a:xfrm>
        </p:spPr>
        <p:txBody>
          <a:bodyPr/>
          <a:lstStyle/>
          <a:p>
            <a:pPr algn="ctr"/>
            <a:r>
              <a:rPr lang="ru-RU" dirty="0"/>
              <a:t>В чём задумка </a:t>
            </a:r>
            <a:r>
              <a:rPr lang="en-US" dirty="0"/>
              <a:t>HAPAND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70FBD-B912-4D25-A8B3-FA5D7A549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03633"/>
            <a:ext cx="9601200" cy="4063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В нашей кофейне мы создадим уютную эстетичную атмосферу, в которой люди будут чувствовать себя элитой. Мы создадим продукт, которым люди захотят хвастаться, выкладывать в социальные сети. Раньше люди гордо ходили по улице со стаканом Старбакс, а теперь будут гордиться не только посудой кофейни, но и самим нахождением в ней</a:t>
            </a:r>
            <a:r>
              <a:rPr lang="en-US" sz="2400" dirty="0"/>
              <a:t>:</a:t>
            </a:r>
            <a:r>
              <a:rPr lang="ru-RU" sz="2400" dirty="0"/>
              <a:t> искусный интерьер на каждый праздник, современная музыка из мировых топ чартов, мило беседующие харизматичные сотрудники, десерты, от одного вида которых чувствуешь себя в фильме или сериале.</a:t>
            </a:r>
            <a:r>
              <a:rPr lang="en-US" sz="2400" dirty="0"/>
              <a:t> HAPAND </a:t>
            </a:r>
            <a:r>
              <a:rPr lang="ru-RU" sz="2400" dirty="0"/>
              <a:t>– это бренд, который заполонит </a:t>
            </a:r>
            <a:r>
              <a:rPr lang="ru-RU" sz="2400" dirty="0" err="1"/>
              <a:t>сторис</a:t>
            </a:r>
            <a:r>
              <a:rPr lang="ru-RU" sz="2400" dirty="0"/>
              <a:t> блогеров и </a:t>
            </a:r>
            <a:r>
              <a:rPr lang="ru-RU" sz="2400" dirty="0" err="1"/>
              <a:t>паблики</a:t>
            </a:r>
            <a:r>
              <a:rPr lang="ru-RU" sz="2400" dirty="0"/>
              <a:t> про эстетику. </a:t>
            </a:r>
          </a:p>
        </p:txBody>
      </p:sp>
    </p:spTree>
    <p:extLst>
      <p:ext uri="{BB962C8B-B14F-4D97-AF65-F5344CB8AC3E}">
        <p14:creationId xmlns:p14="http://schemas.microsoft.com/office/powerpoint/2010/main" val="318121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C1C69-74E7-4011-AF84-17A9D3F6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1336"/>
            <a:ext cx="9601200" cy="78926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Прочувствуйте эту атмосферу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0685D0-F4AF-4ECC-8180-F3E27429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79" y="901116"/>
            <a:ext cx="2726419" cy="27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19FFCE3-3D52-41F8-9C30-0FE6CFEE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48" y="3843902"/>
            <a:ext cx="2812060" cy="28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A8D34F7-42B2-41DB-9726-0F52023A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23" y="901116"/>
            <a:ext cx="2730205" cy="27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E514E09-E554-4992-BD11-8F4C1012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53" y="897617"/>
            <a:ext cx="2183934" cy="272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D20B895-60CE-42D7-B372-950000E22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17" y="3843902"/>
            <a:ext cx="2812060" cy="28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191743B1-EBB1-47FB-A467-D75E97CD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79" y="3843902"/>
            <a:ext cx="2812060" cy="28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6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C1C69-74E7-4011-AF84-17A9D3F6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1336"/>
            <a:ext cx="9601200" cy="78926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Прочувствуйте эту атмосферу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42A1816-607F-44E7-9E61-4F6E3525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02" y="901116"/>
            <a:ext cx="2181135" cy="27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579138-6061-4EDE-8992-EAB97A2F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96" y="901117"/>
            <a:ext cx="2181136" cy="27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C96ADF1-B9AC-4683-97FC-0F4AF0D6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16" y="901116"/>
            <a:ext cx="2391928" cy="27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C1BC9FD-6327-406C-88CC-302C2C89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16" y="3951971"/>
            <a:ext cx="2744598" cy="26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7573DF3-5221-4BFA-BDDC-C9A8BDCE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59" y="3951972"/>
            <a:ext cx="2683718" cy="26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08252BA-9501-4E9C-8B61-5E642359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96" y="3951971"/>
            <a:ext cx="2451378" cy="26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2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DE9DF-587F-456B-946F-31733CE8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26890"/>
          </a:xfrm>
        </p:spPr>
        <p:txBody>
          <a:bodyPr/>
          <a:lstStyle/>
          <a:p>
            <a:pPr algn="ctr"/>
            <a:r>
              <a:rPr lang="ru-RU" dirty="0"/>
              <a:t>Праздники каждый день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7C00A-2711-483D-AA4B-46B3FFBD0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8131"/>
            <a:ext cx="9601200" cy="43622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Зимой в нашем кафе будут играть песни Френка Синатры, сотрудники ходить в пижамах, на экранах фильм «один дома», в меню рождественские пряники и печенья, интерьер украшен в соответствующем стиле.</a:t>
            </a:r>
          </a:p>
          <a:p>
            <a:pPr marL="0" indent="0">
              <a:buNone/>
            </a:pPr>
            <a:r>
              <a:rPr lang="ru-RU" dirty="0"/>
              <a:t>На день влюбленных пол усыпан лепестками роз, играют романтические песни, на каждом столе свечи, сотрудники в смокингах, тарелки в форме сердец.</a:t>
            </a:r>
          </a:p>
          <a:p>
            <a:pPr marL="0" indent="0">
              <a:buNone/>
            </a:pPr>
            <a:r>
              <a:rPr lang="ru-RU" dirty="0"/>
              <a:t>Хэллоуин встречает нас мрачной атмосферой, интерьер украшен страшными фигурами, сотрудники в маскарадный костюмах, в меню тыквенные пироги и </a:t>
            </a:r>
            <a:r>
              <a:rPr lang="ru-RU" dirty="0" err="1"/>
              <a:t>латте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Атмосфера, уют и обстановка – главный элемент притяжения в нашей кофейне. Нигде больше ваш приём кофе не станет таким особенным и эмоциональным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64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DB816-5BFC-4EBB-97EA-FEAEDCCC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323" y="383797"/>
            <a:ext cx="9601200" cy="167150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Станции метро рядом с крупными пешеходными и прогулочными зонами, подходящими для нашего расположения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96DC6-5845-4D26-8A95-2A39998D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071" y="2393658"/>
            <a:ext cx="9601200" cy="3979877"/>
          </a:xfrm>
        </p:spPr>
        <p:txBody>
          <a:bodyPr/>
          <a:lstStyle/>
          <a:p>
            <a:r>
              <a:rPr lang="ru-RU" dirty="0"/>
              <a:t>Арбатская/Александровский сад</a:t>
            </a:r>
          </a:p>
          <a:p>
            <a:r>
              <a:rPr lang="ru-RU" dirty="0"/>
              <a:t>Кузнецкий мост/Лубянка</a:t>
            </a:r>
          </a:p>
          <a:p>
            <a:r>
              <a:rPr lang="ru-RU" dirty="0"/>
              <a:t>Тверская/Пушкинская</a:t>
            </a:r>
          </a:p>
          <a:p>
            <a:r>
              <a:rPr lang="ru-RU" dirty="0"/>
              <a:t>Маяковская</a:t>
            </a:r>
          </a:p>
          <a:p>
            <a:r>
              <a:rPr lang="ru-RU" dirty="0"/>
              <a:t>Третьяковская</a:t>
            </a:r>
          </a:p>
          <a:p>
            <a:r>
              <a:rPr lang="ru-RU" dirty="0"/>
              <a:t>Китай-город</a:t>
            </a:r>
          </a:p>
          <a:p>
            <a:r>
              <a:rPr lang="ru-RU" dirty="0"/>
              <a:t>Охотный ряд/Театральная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79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CEDF0-E6E1-4C1D-906B-372391AD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Финансовый план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8649C6-436B-4DB3-8DC2-7D88C84DD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308" y="1954637"/>
            <a:ext cx="3066526" cy="4199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A74C9F-96D4-4752-8AD7-475DEBEAD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68" y="1954637"/>
            <a:ext cx="3120064" cy="41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2A77E-D9E7-492C-A5D5-E5899957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Вложения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FE7A51-1648-4264-86BA-DB1FAB97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2181530"/>
            <a:ext cx="54768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9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B1065-2C07-4C05-9241-0B3DBC7A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Участие инвестора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7FD87A-740C-461D-9B00-822F5A99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49073"/>
            <a:ext cx="10058400" cy="4023360"/>
          </a:xfrm>
        </p:spPr>
        <p:txBody>
          <a:bodyPr>
            <a:normAutofit/>
          </a:bodyPr>
          <a:lstStyle/>
          <a:p>
            <a:r>
              <a:rPr lang="ru-RU" sz="2800" dirty="0"/>
              <a:t>До полного возврата инвестиций инвестор будет получать 70% чистой прибыли.</a:t>
            </a:r>
          </a:p>
          <a:p>
            <a:r>
              <a:rPr lang="ru-RU" sz="2800" dirty="0"/>
              <a:t>Далее доля инвестора будет составлять 40% от чистой прибыли</a:t>
            </a:r>
          </a:p>
        </p:txBody>
      </p:sp>
    </p:spTree>
    <p:extLst>
      <p:ext uri="{BB962C8B-B14F-4D97-AF65-F5344CB8AC3E}">
        <p14:creationId xmlns:p14="http://schemas.microsoft.com/office/powerpoint/2010/main" val="159203859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750</TotalTime>
  <Words>385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Gill Sans MT</vt:lpstr>
      <vt:lpstr>Tw Cen MT</vt:lpstr>
      <vt:lpstr>Tw Cen MT Condensed</vt:lpstr>
      <vt:lpstr>Wingdings 3</vt:lpstr>
      <vt:lpstr>Галерея</vt:lpstr>
      <vt:lpstr>Уголки</vt:lpstr>
      <vt:lpstr>Ретро</vt:lpstr>
      <vt:lpstr>Интеграл</vt:lpstr>
      <vt:lpstr>Презентация PowerPoint</vt:lpstr>
      <vt:lpstr>В чём задумка HAPAND?</vt:lpstr>
      <vt:lpstr>Прочувствуйте эту атмосферу</vt:lpstr>
      <vt:lpstr>Прочувствуйте эту атмосферу</vt:lpstr>
      <vt:lpstr>Праздники каждый день</vt:lpstr>
      <vt:lpstr>Станции метро рядом с крупными пешеходными и прогулочными зонами, подходящими для нашего расположения</vt:lpstr>
      <vt:lpstr>Финансовый план</vt:lpstr>
      <vt:lpstr>Вложения</vt:lpstr>
      <vt:lpstr>Участие инвестора</vt:lpstr>
      <vt:lpstr>Возврат вложений инвестором</vt:lpstr>
      <vt:lpstr>Маркетинг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34</cp:revision>
  <dcterms:created xsi:type="dcterms:W3CDTF">2022-11-20T08:14:04Z</dcterms:created>
  <dcterms:modified xsi:type="dcterms:W3CDTF">2022-11-25T08:05:43Z</dcterms:modified>
</cp:coreProperties>
</file>