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481EC73-1C02-4E0B-B144-2D14B171051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2DC00AB-0C54-4BE4-BDA6-57F6B439E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4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EC73-1C02-4E0B-B144-2D14B171051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00AB-0C54-4BE4-BDA6-57F6B439E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481EC73-1C02-4E0B-B144-2D14B171051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00AB-0C54-4BE4-BDA6-57F6B439E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62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481EC73-1C02-4E0B-B144-2D14B171051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00AB-0C54-4BE4-BDA6-57F6B439E88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5081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481EC73-1C02-4E0B-B144-2D14B171051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00AB-0C54-4BE4-BDA6-57F6B439E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74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EC73-1C02-4E0B-B144-2D14B171051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00AB-0C54-4BE4-BDA6-57F6B439E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90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EC73-1C02-4E0B-B144-2D14B171051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00AB-0C54-4BE4-BDA6-57F6B439E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1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EC73-1C02-4E0B-B144-2D14B171051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00AB-0C54-4BE4-BDA6-57F6B439E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86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481EC73-1C02-4E0B-B144-2D14B171051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00AB-0C54-4BE4-BDA6-57F6B439E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4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EC73-1C02-4E0B-B144-2D14B171051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00AB-0C54-4BE4-BDA6-57F6B439E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67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481EC73-1C02-4E0B-B144-2D14B171051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00AB-0C54-4BE4-BDA6-57F6B439E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EC73-1C02-4E0B-B144-2D14B171051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00AB-0C54-4BE4-BDA6-57F6B439E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7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EC73-1C02-4E0B-B144-2D14B171051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00AB-0C54-4BE4-BDA6-57F6B439E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1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EC73-1C02-4E0B-B144-2D14B171051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00AB-0C54-4BE4-BDA6-57F6B439E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EC73-1C02-4E0B-B144-2D14B171051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00AB-0C54-4BE4-BDA6-57F6B439E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EC73-1C02-4E0B-B144-2D14B171051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00AB-0C54-4BE4-BDA6-57F6B439E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3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EC73-1C02-4E0B-B144-2D14B171051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00AB-0C54-4BE4-BDA6-57F6B439E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3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1EC73-1C02-4E0B-B144-2D14B171051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00AB-0C54-4BE4-BDA6-57F6B439E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48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F966169-3F47-E167-6053-0554D1C7DFD0}"/>
              </a:ext>
            </a:extLst>
          </p:cNvPr>
          <p:cNvSpPr txBox="1">
            <a:spLocks/>
          </p:cNvSpPr>
          <p:nvPr/>
        </p:nvSpPr>
        <p:spPr>
          <a:xfrm>
            <a:off x="1148388" y="127660"/>
            <a:ext cx="9895224" cy="34412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ПРЕЗЕНТАЦИЯ </a:t>
            </a:r>
            <a:br>
              <a:rPr lang="ru-RU" sz="4800" dirty="0"/>
            </a:br>
            <a:r>
              <a:rPr lang="ru-RU" sz="4800" b="1" dirty="0"/>
              <a:t>БИЗНЕС-ПЛАНА</a:t>
            </a:r>
            <a:br>
              <a:rPr lang="ru-RU" sz="3600" dirty="0"/>
            </a:br>
            <a:r>
              <a:rPr lang="ru-RU" sz="3600" b="1" dirty="0"/>
              <a:t>РЕАЛИЗАЦИИ ИНВЕСТИЦИОННОГО ПРОЕКТА СТРОИТЕЛЬСТВА РЫБНОГО ХОЗЯЙСТВА в УЗВ</a:t>
            </a:r>
            <a:endParaRPr lang="ru-RU" sz="3600" dirty="0"/>
          </a:p>
        </p:txBody>
      </p:sp>
      <p:pic>
        <p:nvPicPr>
          <p:cNvPr id="7" name="Рисунок 6" descr="Изображение выглядит как вода, плавание&#10;&#10;Автоматически созданное описание">
            <a:extLst>
              <a:ext uri="{FF2B5EF4-FFF2-40B4-BE49-F238E27FC236}">
                <a16:creationId xmlns:a16="http://schemas.microsoft.com/office/drawing/2014/main" id="{F89C8DDB-4333-F934-F91B-AD36848DD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3766782"/>
            <a:ext cx="3419434" cy="2111501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аб&#10;&#10;Автоматически созданное описание">
            <a:extLst>
              <a:ext uri="{FF2B5EF4-FFF2-40B4-BE49-F238E27FC236}">
                <a16:creationId xmlns:a16="http://schemas.microsoft.com/office/drawing/2014/main" id="{1FD45F71-57B0-00A6-8E88-5F1EE02E9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63" y="3766782"/>
            <a:ext cx="3170346" cy="21115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ыба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A7DB1759-61B2-442F-4742-4B04F459C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71" y="3766784"/>
            <a:ext cx="2122057" cy="212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6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4414B48-A9C5-4BC3-DAA7-DFD9A40E6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0"/>
            <a:ext cx="10325893" cy="955524"/>
          </a:xfrm>
        </p:spPr>
        <p:txBody>
          <a:bodyPr/>
          <a:lstStyle/>
          <a:p>
            <a:pPr algn="ctr"/>
            <a:r>
              <a:rPr lang="ru-RU" dirty="0"/>
              <a:t>Описание проекта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16B6885-1560-2AB6-07B8-23F5BC4BF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9" y="955524"/>
            <a:ext cx="11288485" cy="5608562"/>
          </a:xfrm>
        </p:spPr>
        <p:txBody>
          <a:bodyPr>
            <a:normAutofit/>
          </a:bodyPr>
          <a:lstStyle/>
          <a:p>
            <a:pPr indent="432000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продукт компании или фермы форелевого хозяйства — это выращивание и продажа форели в живом весе, поставляемый на потребительский рынок. Основными покупателями продукции, как планируется, должны быть:</a:t>
            </a:r>
          </a:p>
          <a:p>
            <a:pPr marL="285750" indent="4320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Розничные магазины, в том числе и сетевые супермаркеты — более 50% доли всего сбыта; 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4320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Предприятия и компании, занимающиеся переработкой форели — это производители консервов, рыбных полуфабрикатов, а также бизнесы, работающие на рынке общепита — суши-бары, рестораны, кафе. 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4320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Открытие собственных магазинов в разных локациях Москвы для самостоятельной розничной продажи рыбы.</a:t>
            </a:r>
          </a:p>
          <a:p>
            <a:pPr indent="432000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основной технологии разведения рыбы предполагается применять систему УЗВ или каскадного воспроизводства рыбы полного цикла. Приоритетным видом рыбы, которая будет разводиться в нашем хозяйстве — это радужная форель и осётр с товарной массой от 1.5 кг каждой особи. </a:t>
            </a:r>
          </a:p>
          <a:p>
            <a:pPr indent="432000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Проектом предусмотрено получение товарной массы рыбы на первом этапе работы фермы до 10 тонн в месяц каждой рыбы. На втором этапе предполагается увеличить мощность производства до 15-20 тонн в месяц. 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2000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оптовая цена форели и лосося, реализуемой потребителям, составляет 550-600 руб. за 1 кг, осетра – 600-800 руб. Доставка готовой продукции будет осуществляться в зависимости от объемов поставки: силами компании по графикам, согласованным с оптовыми покупателями и потребителями форели или покупателем лично.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0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3294AC7-6FB3-35C3-A1D2-CF1ABF6C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3045"/>
            <a:ext cx="10831286" cy="612541"/>
          </a:xfrm>
        </p:spPr>
        <p:txBody>
          <a:bodyPr/>
          <a:lstStyle/>
          <a:p>
            <a:pPr algn="ctr"/>
            <a:r>
              <a:rPr lang="ru-RU" dirty="0"/>
              <a:t>Цель проекта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4FA5A79-63EB-2909-A627-5771E3964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251857"/>
            <a:ext cx="10831286" cy="496682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Цель проекта</a:t>
            </a:r>
            <a:r>
              <a:rPr lang="ru-RU" dirty="0"/>
              <a:t> – обеспечение круглогодично качественного продукта в виде радужной форели, осётра и обработанной рыбы для нужд населения Московской области.</a:t>
            </a:r>
          </a:p>
          <a:p>
            <a:r>
              <a:rPr lang="ru-RU" dirty="0"/>
              <a:t>Сегодня, в век инновационных технологий, целью проекта </a:t>
            </a:r>
            <a:r>
              <a:rPr lang="ru-RU" u="sng" dirty="0" err="1"/>
              <a:t>переориентир</a:t>
            </a:r>
            <a:r>
              <a:rPr lang="ru-RU" u="sng" dirty="0"/>
              <a:t> на строительство инновационной фермы полного цикла.</a:t>
            </a:r>
            <a:r>
              <a:rPr lang="ru-RU" dirty="0"/>
              <a:t> Строительство рыбного комплекса позволит заботиться о здоровье и благополучии населения, поставляя городским жителям самые свежие овощи и зелень в течение всего года без сезонных колебаний цены.</a:t>
            </a:r>
          </a:p>
          <a:p>
            <a:r>
              <a:rPr lang="ru-RU" dirty="0"/>
              <a:t>В соответствии с планами часть объёма выращенной товарной рыбы (50%) будет реализовываться в живом виде, без применения заморозки, часть на разделку (25%) филе, стейки и суповые наборы и остаток (25%) для горячего копчения.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1800" b="1" u="sng" dirty="0"/>
              <a:t>ПРОЕКТ СТАВИТ ПЕРЕД СОБОЙ ГЛАВНЫЕ ЗАДАЧИ:</a:t>
            </a:r>
            <a:endParaRPr lang="ru-RU" sz="1800" b="1" dirty="0"/>
          </a:p>
          <a:p>
            <a:pPr marL="0" indent="0">
              <a:buNone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-развитие сельского хозяйства региона;</a:t>
            </a:r>
          </a:p>
          <a:p>
            <a:pPr marL="0" indent="0">
              <a:buNone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-обеспечение экологически чистой продукцией населения;</a:t>
            </a:r>
          </a:p>
          <a:p>
            <a:pPr marL="0" indent="0">
              <a:buNone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-создание рабочих мест;</a:t>
            </a:r>
          </a:p>
          <a:p>
            <a:pPr marL="0" indent="0">
              <a:buNone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-создание налоговой базы;</a:t>
            </a:r>
          </a:p>
          <a:p>
            <a:pPr marL="0" indent="0">
              <a:buNone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-развитие внутреннего рынка;</a:t>
            </a:r>
          </a:p>
          <a:p>
            <a:pPr marL="0" indent="0">
              <a:buNone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-повышение конкуренции, и в свою очередь, стремление к повышению качества продукции и максимального удовлетворения потребностей населения;</a:t>
            </a:r>
          </a:p>
          <a:p>
            <a:pPr marL="0" indent="0">
              <a:buNone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-реализация продукции по максимально низким ценам (с минимальными наценками);</a:t>
            </a:r>
          </a:p>
          <a:p>
            <a:pPr marL="0" indent="0">
              <a:buNone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-снижение потребления и зависимости региона от поставок импортной продукции.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62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EE5A3-2DFD-2690-3AE2-BAD938EC34D2}"/>
              </a:ext>
            </a:extLst>
          </p:cNvPr>
          <p:cNvSpPr txBox="1">
            <a:spLocks/>
          </p:cNvSpPr>
          <p:nvPr/>
        </p:nvSpPr>
        <p:spPr>
          <a:xfrm>
            <a:off x="677333" y="478971"/>
            <a:ext cx="11253408" cy="6650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Важность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741AA8-457B-3EA2-1298-2281852A9FB7}"/>
              </a:ext>
            </a:extLst>
          </p:cNvPr>
          <p:cNvSpPr txBox="1">
            <a:spLocks/>
          </p:cNvSpPr>
          <p:nvPr/>
        </p:nvSpPr>
        <p:spPr>
          <a:xfrm>
            <a:off x="677333" y="1274619"/>
            <a:ext cx="11253409" cy="55833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Эффективный агропромышленный комплекс по выращиванию рыбной продукции в Московской области решает </a:t>
            </a:r>
            <a:r>
              <a:rPr lang="ru-RU" u="sng" dirty="0"/>
              <a:t>назревшую проблему заполнения дефицита рынка из-за санкций и развития отрасли</a:t>
            </a:r>
            <a:r>
              <a:rPr lang="ru-RU" dirty="0"/>
              <a:t>, а также с целью реализации Концепции государственной политики в области продуктового импортозамещения Российской Федерации и стратегической цели государственной политики по продовольственной безопасности.</a:t>
            </a:r>
          </a:p>
          <a:p>
            <a:pPr algn="ctr"/>
            <a:r>
              <a:rPr lang="ru-RU" sz="3800" b="1" dirty="0"/>
              <a:t>Проект вносит вклад в улучшение благосостояния Московской области и повышает экономическую стабильность района.</a:t>
            </a:r>
            <a:endParaRPr lang="ru-RU" sz="3800" dirty="0"/>
          </a:p>
          <a:p>
            <a:r>
              <a:rPr lang="ru-RU" dirty="0"/>
              <a:t>Улучшая финансовое состояние региона, повышается его доходность, увеличиваются налоговые поступления, собираемые в региональный и федеральный бюджеты.</a:t>
            </a:r>
          </a:p>
          <a:p>
            <a:r>
              <a:rPr lang="ru-RU" dirty="0"/>
              <a:t>Проект реализации инвестиционного проекта агропромышленного комплекса является важным для населения области, учитывая то, что увеличилось количество нетрудоустроенного населения из-за ухода иностранных компаний из региона и в области не развито направление по производству рыбных культур, и существует большой интерес у местных заказчиков на данный продукт, а имеющаяся продукция привозится из Карелии и Приморского края, а также импортируется из Чили, что повышает закупочную цену из-за логистики. </a:t>
            </a:r>
          </a:p>
          <a:p>
            <a:r>
              <a:rPr lang="ru-RU" dirty="0"/>
              <a:t>Качественная рыба всегда востребована, так как содержит целый набор полезных веществ для населения разного возраста.</a:t>
            </a:r>
          </a:p>
          <a:p>
            <a:r>
              <a:rPr lang="ru-RU" dirty="0"/>
              <a:t>На сегодняшний день, здоровье граждан, это светлое и счастливое будущее страны. </a:t>
            </a:r>
          </a:p>
        </p:txBody>
      </p:sp>
    </p:spTree>
    <p:extLst>
      <p:ext uri="{BB962C8B-B14F-4D97-AF65-F5344CB8AC3E}">
        <p14:creationId xmlns:p14="http://schemas.microsoft.com/office/powerpoint/2010/main" val="380409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EE5A3-2DFD-2690-3AE2-BAD938EC34D2}"/>
              </a:ext>
            </a:extLst>
          </p:cNvPr>
          <p:cNvSpPr txBox="1">
            <a:spLocks/>
          </p:cNvSpPr>
          <p:nvPr/>
        </p:nvSpPr>
        <p:spPr>
          <a:xfrm>
            <a:off x="677333" y="381000"/>
            <a:ext cx="11253408" cy="6650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Продукты фермы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741AA8-457B-3EA2-1298-2281852A9FB7}"/>
              </a:ext>
            </a:extLst>
          </p:cNvPr>
          <p:cNvSpPr txBox="1">
            <a:spLocks/>
          </p:cNvSpPr>
          <p:nvPr/>
        </p:nvSpPr>
        <p:spPr>
          <a:xfrm>
            <a:off x="677333" y="1274619"/>
            <a:ext cx="11253409" cy="55833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Планируемая производительность рыбы в год: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Форель: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живая – 250 000 кг;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разделанная – 125 000 кг;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копченая – 125 000 кг.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ru-RU" dirty="0"/>
              <a:t>Осетрина: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dirty="0"/>
              <a:t>живая – 100 000 кг;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dirty="0"/>
              <a:t>разделанная – 50 000 кг;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dirty="0"/>
              <a:t>копченая – 50 000 кг.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Период выращивания: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Форель – 6-9 месяцев;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Осетрина – 9-12 месяцев.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744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95C7CC36-BB7E-A155-26DA-786405FFD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30629" y="596924"/>
            <a:ext cx="5377543" cy="548641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/>
              <a:t>План форелевого блока на ферме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93818D-2152-495A-E55B-2442D490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291130"/>
            <a:ext cx="11223171" cy="548641"/>
          </a:xfrm>
        </p:spPr>
        <p:txBody>
          <a:bodyPr/>
          <a:lstStyle/>
          <a:p>
            <a:r>
              <a:rPr lang="ru-RU" dirty="0"/>
              <a:t>План расстановки оборудования</a:t>
            </a:r>
          </a:p>
        </p:txBody>
      </p:sp>
      <p:pic>
        <p:nvPicPr>
          <p:cNvPr id="8" name="Рисунок 7" descr="Изображение выглядит как электроника, клавиатура&#10;&#10;Автоматически созданное описание">
            <a:extLst>
              <a:ext uri="{FF2B5EF4-FFF2-40B4-BE49-F238E27FC236}">
                <a16:creationId xmlns:a16="http://schemas.microsoft.com/office/drawing/2014/main" id="{22F767DF-25DC-F702-4B52-53EA85F2E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4" y="0"/>
            <a:ext cx="6991709" cy="274334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5ED1A9C-546E-6849-A01E-015D206B4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341"/>
            <a:ext cx="12242023" cy="41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5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4E9CB6F0-1840-6DDC-5369-4C7CF21E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457" y="-1"/>
            <a:ext cx="6945077" cy="597693"/>
          </a:xfrm>
        </p:spPr>
        <p:txBody>
          <a:bodyPr>
            <a:normAutofit/>
          </a:bodyPr>
          <a:lstStyle/>
          <a:p>
            <a:r>
              <a:rPr lang="ru-RU" dirty="0"/>
              <a:t>План блока осётра на ферме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0B275191-C3EC-76F6-1717-45AA8CC276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20" y="0"/>
            <a:ext cx="6118380" cy="2843209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946C9D11-01A8-8251-8290-39EBE72BB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92833" y="2019297"/>
            <a:ext cx="6259285" cy="823912"/>
          </a:xfrm>
        </p:spPr>
        <p:txBody>
          <a:bodyPr>
            <a:normAutofit/>
          </a:bodyPr>
          <a:lstStyle/>
          <a:p>
            <a:r>
              <a:rPr lang="ru-RU" dirty="0"/>
              <a:t>План расстановки оборудования</a:t>
            </a:r>
          </a:p>
        </p:txBody>
      </p:sp>
      <p:pic>
        <p:nvPicPr>
          <p:cNvPr id="13" name="Объект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58CFA40-B376-3BED-3A14-FA9C819202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43209"/>
            <a:ext cx="12214225" cy="4014792"/>
          </a:xfrm>
        </p:spPr>
      </p:pic>
    </p:spTree>
    <p:extLst>
      <p:ext uri="{BB962C8B-B14F-4D97-AF65-F5344CB8AC3E}">
        <p14:creationId xmlns:p14="http://schemas.microsoft.com/office/powerpoint/2010/main" val="299279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EE5A3-2DFD-2690-3AE2-BAD938EC34D2}"/>
              </a:ext>
            </a:extLst>
          </p:cNvPr>
          <p:cNvSpPr txBox="1">
            <a:spLocks/>
          </p:cNvSpPr>
          <p:nvPr/>
        </p:nvSpPr>
        <p:spPr>
          <a:xfrm>
            <a:off x="677334" y="304800"/>
            <a:ext cx="11253408" cy="6650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Место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741AA8-457B-3EA2-1298-2281852A9FB7}"/>
              </a:ext>
            </a:extLst>
          </p:cNvPr>
          <p:cNvSpPr txBox="1">
            <a:spLocks/>
          </p:cNvSpPr>
          <p:nvPr/>
        </p:nvSpPr>
        <p:spPr>
          <a:xfrm>
            <a:off x="677333" y="1241961"/>
            <a:ext cx="11253409" cy="55833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Реализация проекта строительства рыбного производства в УЗВ запланировано в Московской области. </a:t>
            </a:r>
          </a:p>
          <a:p>
            <a:endParaRPr lang="ru-RU" dirty="0"/>
          </a:p>
          <a:p>
            <a:r>
              <a:rPr lang="ru-RU" dirty="0"/>
              <a:t>Ориентировочная площадь территории от 10 га.</a:t>
            </a:r>
          </a:p>
          <a:p>
            <a:endParaRPr lang="ru-RU" dirty="0"/>
          </a:p>
          <a:p>
            <a:r>
              <a:rPr lang="ru-RU" dirty="0"/>
              <a:t>Данная площадь обусловлена планами на развитие и установки тепличного комплекса и фермы с животными и птицей.</a:t>
            </a:r>
          </a:p>
          <a:p>
            <a:endParaRPr lang="ru-RU" dirty="0"/>
          </a:p>
          <a:p>
            <a:r>
              <a:rPr lang="ru-RU" dirty="0"/>
              <a:t>Площадь под застройку рыбной фермы – 3 га, животноводческой фермы – 4 га и тепличного комплекса 3 га.</a:t>
            </a:r>
          </a:p>
        </p:txBody>
      </p:sp>
    </p:spTree>
    <p:extLst>
      <p:ext uri="{BB962C8B-B14F-4D97-AF65-F5344CB8AC3E}">
        <p14:creationId xmlns:p14="http://schemas.microsoft.com/office/powerpoint/2010/main" val="4199417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EE5A3-2DFD-2690-3AE2-BAD938EC34D2}"/>
              </a:ext>
            </a:extLst>
          </p:cNvPr>
          <p:cNvSpPr txBox="1">
            <a:spLocks/>
          </p:cNvSpPr>
          <p:nvPr/>
        </p:nvSpPr>
        <p:spPr>
          <a:xfrm>
            <a:off x="677334" y="457201"/>
            <a:ext cx="11253408" cy="6650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Объём финансирования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741AA8-457B-3EA2-1298-2281852A9FB7}"/>
              </a:ext>
            </a:extLst>
          </p:cNvPr>
          <p:cNvSpPr txBox="1">
            <a:spLocks/>
          </p:cNvSpPr>
          <p:nvPr/>
        </p:nvSpPr>
        <p:spPr>
          <a:xfrm>
            <a:off x="677333" y="1480457"/>
            <a:ext cx="11253409" cy="5377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Объем привлекаемых инвестиций для строительства и запуска полного комплекса составляет 3.5 млрд. руб.</a:t>
            </a:r>
          </a:p>
          <a:p>
            <a:endParaRPr lang="ru-RU" dirty="0"/>
          </a:p>
          <a:p>
            <a:r>
              <a:rPr lang="ru-RU" dirty="0"/>
              <a:t>Срок строительства 1 год для рыбной фермы, 1 год для фермы с животными и птицами, 1 год для строительства тепличного комплекса. </a:t>
            </a:r>
          </a:p>
          <a:p>
            <a:r>
              <a:rPr lang="ru-RU" dirty="0"/>
              <a:t>При учёте параллельного строительства полный срок составит 2 год.</a:t>
            </a:r>
          </a:p>
          <a:p>
            <a:endParaRPr lang="ru-RU" dirty="0"/>
          </a:p>
          <a:p>
            <a:r>
              <a:rPr lang="ru-RU" dirty="0"/>
              <a:t>Срок окупаемости проекта составляет 3 года.</a:t>
            </a:r>
          </a:p>
          <a:p>
            <a:endParaRPr lang="ru-RU" dirty="0"/>
          </a:p>
          <a:p>
            <a:r>
              <a:rPr lang="ru-RU" dirty="0"/>
              <a:t>Срок эксплуатации данного проекта от 20 лет.</a:t>
            </a:r>
          </a:p>
        </p:txBody>
      </p:sp>
    </p:spTree>
    <p:extLst>
      <p:ext uri="{BB962C8B-B14F-4D97-AF65-F5344CB8AC3E}">
        <p14:creationId xmlns:p14="http://schemas.microsoft.com/office/powerpoint/2010/main" val="3437641771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246</TotalTime>
  <Words>805</Words>
  <Application>Microsoft Office PowerPoint</Application>
  <PresentationFormat>Широкоэкранный</PresentationFormat>
  <Paragraphs>65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След самолета</vt:lpstr>
      <vt:lpstr>Презентация PowerPoint</vt:lpstr>
      <vt:lpstr>Описание проекта</vt:lpstr>
      <vt:lpstr>Цель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Порохова Анна Анатольевна</dc:creator>
  <cp:lastModifiedBy>Порохова Анна Анатольевна</cp:lastModifiedBy>
  <cp:revision>3</cp:revision>
  <dcterms:created xsi:type="dcterms:W3CDTF">2022-12-24T07:03:59Z</dcterms:created>
  <dcterms:modified xsi:type="dcterms:W3CDTF">2022-12-27T11:34:05Z</dcterms:modified>
</cp:coreProperties>
</file>