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6">
  <p:sldMasterIdLst>
    <p:sldMasterId id="2147483648" r:id="rId1"/>
    <p:sldMasterId id="2147483660" r:id="rId2"/>
  </p:sldMasterIdLst>
  <p:notesMasterIdLst>
    <p:notesMasterId r:id="rId51"/>
  </p:notesMasterIdLst>
  <p:sldIdLst>
    <p:sldId id="256" r:id="rId3"/>
    <p:sldId id="318" r:id="rId4"/>
    <p:sldId id="397" r:id="rId5"/>
    <p:sldId id="273" r:id="rId6"/>
    <p:sldId id="376" r:id="rId7"/>
    <p:sldId id="396" r:id="rId8"/>
    <p:sldId id="441" r:id="rId9"/>
    <p:sldId id="442" r:id="rId10"/>
    <p:sldId id="458" r:id="rId11"/>
    <p:sldId id="354" r:id="rId12"/>
    <p:sldId id="412" r:id="rId13"/>
    <p:sldId id="413" r:id="rId14"/>
    <p:sldId id="398" r:id="rId15"/>
    <p:sldId id="443" r:id="rId16"/>
    <p:sldId id="399" r:id="rId17"/>
    <p:sldId id="415" r:id="rId18"/>
    <p:sldId id="416" r:id="rId19"/>
    <p:sldId id="417" r:id="rId20"/>
    <p:sldId id="420" r:id="rId21"/>
    <p:sldId id="421" r:id="rId22"/>
    <p:sldId id="423" r:id="rId23"/>
    <p:sldId id="434" r:id="rId24"/>
    <p:sldId id="444" r:id="rId25"/>
    <p:sldId id="464" r:id="rId26"/>
    <p:sldId id="429" r:id="rId27"/>
    <p:sldId id="425" r:id="rId28"/>
    <p:sldId id="426" r:id="rId29"/>
    <p:sldId id="428" r:id="rId30"/>
    <p:sldId id="435" r:id="rId31"/>
    <p:sldId id="448" r:id="rId32"/>
    <p:sldId id="450" r:id="rId33"/>
    <p:sldId id="403" r:id="rId34"/>
    <p:sldId id="402" r:id="rId35"/>
    <p:sldId id="452" r:id="rId36"/>
    <p:sldId id="409" r:id="rId37"/>
    <p:sldId id="446" r:id="rId38"/>
    <p:sldId id="454" r:id="rId39"/>
    <p:sldId id="357" r:id="rId40"/>
    <p:sldId id="355" r:id="rId41"/>
    <p:sldId id="451" r:id="rId42"/>
    <p:sldId id="323" r:id="rId43"/>
    <p:sldId id="324" r:id="rId44"/>
    <p:sldId id="325" r:id="rId45"/>
    <p:sldId id="326" r:id="rId46"/>
    <p:sldId id="430" r:id="rId47"/>
    <p:sldId id="431" r:id="rId48"/>
    <p:sldId id="432" r:id="rId49"/>
    <p:sldId id="463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5337" autoAdjust="0"/>
  </p:normalViewPr>
  <p:slideViewPr>
    <p:cSldViewPr snapToGrid="0">
      <p:cViewPr varScale="1">
        <p:scale>
          <a:sx n="84" d="100"/>
          <a:sy n="84" d="100"/>
        </p:scale>
        <p:origin x="13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EACEC-8DCB-4015-A800-7C9900D426BA}" type="datetimeFigureOut">
              <a:rPr lang="ru-RU" smtClean="0"/>
              <a:t>08.07.2023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39873-A3F5-4069-90FD-FC7C6F657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7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АО «Карельский Габбро»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80197A-0AD3-48D2-85FC-F3CC3A2ED33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57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9873-A3F5-4069-90FD-FC7C6F6571F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8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39873-A3F5-4069-90FD-FC7C6F6571F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6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493D-4C99-4954-950F-1D65CFC90811}" type="datetimeFigureOut">
              <a:rPr lang="ru-RU" smtClean="0"/>
              <a:t>08.07.2023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45A6-6EFC-4066-8141-B97F5056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0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493D-4C99-4954-950F-1D65CFC90811}" type="datetimeFigureOut">
              <a:rPr lang="ru-RU" smtClean="0"/>
              <a:t>08.07.2023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45A6-6EFC-4066-8141-B97F5056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6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493D-4C99-4954-950F-1D65CFC90811}" type="datetimeFigureOut">
              <a:rPr lang="ru-RU" smtClean="0"/>
              <a:t>08.07.2023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45A6-6EFC-4066-8141-B97F5056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5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7004-82F4-46E7-842F-8571235D10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4A8-6FF0-4C10-BCE0-E76F492076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31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89CB-A077-479A-9B94-4ABD5B46CE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4A8-6FF0-4C10-BCE0-E76F492076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51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FA95-071B-4534-8E3F-65E26307408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4A8-6FF0-4C10-BCE0-E76F492076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52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BDF9-684B-4BB1-B67C-9673A4A480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4A8-6FF0-4C10-BCE0-E76F492076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35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CD2B-3AD7-4A23-A7C7-3F4A688B61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4A8-6FF0-4C10-BCE0-E76F492076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24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A322-D610-4CA7-9682-4A7AD1CD4E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4A8-6FF0-4C10-BCE0-E76F492076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3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3AA3-612C-45D9-8FAC-D4377436FD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4A8-6FF0-4C10-BCE0-E76F492076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41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4CF3-C2BD-4800-9F31-1FE3EECC26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4A8-6FF0-4C10-BCE0-E76F492076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9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493D-4C99-4954-950F-1D65CFC90811}" type="datetimeFigureOut">
              <a:rPr lang="ru-RU" smtClean="0"/>
              <a:t>08.07.2023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45A6-6EFC-4066-8141-B97F5056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61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3F33-2DDC-42B8-BB55-23468E2B74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4A8-6FF0-4C10-BCE0-E76F492076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07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21BB-2A6C-49C3-BD55-2909C0237D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4A8-6FF0-4C10-BCE0-E76F492076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8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3BB6-F282-444C-AF04-D93BB69A69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BF4A8-6FF0-4C10-BCE0-E76F492076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2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493D-4C99-4954-950F-1D65CFC90811}" type="datetimeFigureOut">
              <a:rPr lang="ru-RU" smtClean="0"/>
              <a:t>08.07.2023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45A6-6EFC-4066-8141-B97F5056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6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493D-4C99-4954-950F-1D65CFC90811}" type="datetimeFigureOut">
              <a:rPr lang="ru-RU" smtClean="0"/>
              <a:t>08.07.2023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45A6-6EFC-4066-8141-B97F5056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01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493D-4C99-4954-950F-1D65CFC90811}" type="datetimeFigureOut">
              <a:rPr lang="ru-RU" smtClean="0"/>
              <a:t>08.07.2023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45A6-6EFC-4066-8141-B97F5056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9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493D-4C99-4954-950F-1D65CFC90811}" type="datetimeFigureOut">
              <a:rPr lang="ru-RU" smtClean="0"/>
              <a:t>08.07.2023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45A6-6EFC-4066-8141-B97F5056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97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493D-4C99-4954-950F-1D65CFC90811}" type="datetimeFigureOut">
              <a:rPr lang="ru-RU" smtClean="0"/>
              <a:t>08.07.2023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45A6-6EFC-4066-8141-B97F5056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3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493D-4C99-4954-950F-1D65CFC90811}" type="datetimeFigureOut">
              <a:rPr lang="ru-RU" smtClean="0"/>
              <a:t>08.07.2023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45A6-6EFC-4066-8141-B97F5056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5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493D-4C99-4954-950F-1D65CFC90811}" type="datetimeFigureOut">
              <a:rPr lang="ru-RU" smtClean="0"/>
              <a:t>08.07.2023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945A6-6EFC-4066-8141-B97F5056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17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1493D-4C99-4954-950F-1D65CFC90811}" type="datetimeFigureOut">
              <a:rPr lang="ru-RU" smtClean="0"/>
              <a:t>08.07.2023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945A6-6EFC-4066-8141-B97F5056E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8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04E8-D836-4C54-9820-FCB6CB55A0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BF4A8-6FF0-4C10-BCE0-E76F492076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1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s://pandia.ru/text/category/kamneobrabotk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#_Toc128684201"/><Relationship Id="rId4" Type="http://schemas.openxmlformats.org/officeDocument/2006/relationships/hyperlink" Target="#_Toc128684200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excele.ru/load/dlja_biznesa/uchet_dokhodov_i_raskhodov_pp/5-1-0-15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fin.ru/business-plan/UNIDO-36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5.jpeg"/><Relationship Id="rId4" Type="http://schemas.openxmlformats.org/officeDocument/2006/relationships/image" Target="../media/image31.png"/><Relationship Id="rId9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4706" r="7336" b="14117"/>
          <a:stretch>
            <a:fillRect/>
          </a:stretch>
        </p:blipFill>
        <p:spPr bwMode="auto">
          <a:xfrm>
            <a:off x="6013270" y="173736"/>
            <a:ext cx="6178730" cy="67926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32123" y="2461450"/>
            <a:ext cx="9144000" cy="221725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БИЗНЕС – ПЛАН</a:t>
            </a:r>
            <a:br>
              <a:rPr lang="ru-RU" sz="4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о</a:t>
            </a:r>
            <a:r>
              <a:rPr lang="x-none" sz="3200" b="1" dirty="0" smtClean="0">
                <a:solidFill>
                  <a:srgbClr val="002060"/>
                </a:solidFill>
                <a:latin typeface="+mn-lt"/>
              </a:rPr>
              <a:t>рганизаци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я</a:t>
            </a:r>
            <a:r>
              <a:rPr lang="x-none" sz="3200" b="1" dirty="0" smtClean="0">
                <a:solidFill>
                  <a:srgbClr val="002060"/>
                </a:solidFill>
                <a:latin typeface="+mn-lt"/>
              </a:rPr>
              <a:t> добычи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каменных </a:t>
            </a:r>
            <a:r>
              <a:rPr lang="x-none" sz="3200" b="1" dirty="0" smtClean="0">
                <a:solidFill>
                  <a:srgbClr val="002060"/>
                </a:solidFill>
                <a:latin typeface="+mn-lt"/>
              </a:rPr>
              <a:t>блоков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x-none" sz="3200" b="1" dirty="0" smtClean="0">
                <a:solidFill>
                  <a:srgbClr val="002060"/>
                </a:solidFill>
                <a:latin typeface="+mn-lt"/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Республике Карелия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81"/>
            <a:ext cx="888274" cy="545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53" y="89477"/>
            <a:ext cx="4852837" cy="4938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26061" y="5978741"/>
            <a:ext cx="6453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Бизнес-план добычи каменных блоков в Республике Карелия  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28" name="Picture 4" descr="https://avatars.mds.yandex.net/i?id=f0179f30f8b94d1d655e5491e5d6cc2e060fb692-9151245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149" y="0"/>
            <a:ext cx="661851" cy="6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4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rs.mds.yandex.net/i?id=f0179f30f8b94d1d655e5491e5d6cc2e060fb692-9151245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0"/>
            <a:ext cx="548005" cy="635000"/>
          </a:xfrm>
          <a:prstGeom prst="rect">
            <a:avLst/>
          </a:prstGeom>
          <a:noFill/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34"/>
            <a:ext cx="801189" cy="635000"/>
          </a:xfrm>
          <a:prstGeom prst="rect">
            <a:avLst/>
          </a:prstGeom>
        </p:spPr>
      </p:pic>
      <p:sp>
        <p:nvSpPr>
          <p:cNvPr id="2" name="Загнутый угол 1"/>
          <p:cNvSpPr/>
          <p:nvPr/>
        </p:nvSpPr>
        <p:spPr>
          <a:xfrm>
            <a:off x="4355528" y="813817"/>
            <a:ext cx="2200362" cy="5220964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нутый угол 10"/>
          <p:cNvSpPr/>
          <p:nvPr/>
        </p:nvSpPr>
        <p:spPr>
          <a:xfrm>
            <a:off x="322291" y="813817"/>
            <a:ext cx="3771397" cy="5230368"/>
          </a:xfrm>
          <a:prstGeom prst="foldedCorne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нутый угол 11"/>
          <p:cNvSpPr/>
          <p:nvPr/>
        </p:nvSpPr>
        <p:spPr>
          <a:xfrm>
            <a:off x="6791465" y="813817"/>
            <a:ext cx="2306517" cy="5220964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нутый угол 12"/>
          <p:cNvSpPr/>
          <p:nvPr/>
        </p:nvSpPr>
        <p:spPr>
          <a:xfrm>
            <a:off x="9384222" y="813817"/>
            <a:ext cx="2652012" cy="5230368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73016" y="1163739"/>
            <a:ext cx="1177182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</a:t>
            </a:r>
            <a:endParaRPr lang="ru-RU" alt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4131" y="1620873"/>
            <a:ext cx="3325973" cy="4077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Основная цель – получение прибыли не менее 30 млн.</a:t>
            </a:r>
            <a:r>
              <a:rPr lang="en-US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USD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год за счет реализации инвестиционного проекта «Освоение </a:t>
            </a:r>
            <a:r>
              <a:rPr lang="ru-RU" alt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Палалахтинского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титанового месторождения Республика Карелия».</a:t>
            </a:r>
          </a:p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Задачи: </a:t>
            </a:r>
          </a:p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подготовительных работ и получения лицензии (через аукцион) на добычу полезных ископаемых;</a:t>
            </a:r>
          </a:p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рабочей группы проекта (дирекции по строительству);</a:t>
            </a:r>
          </a:p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геолого-разведочных работ;</a:t>
            </a:r>
          </a:p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бизнес-плана проекта и проектно-сметной документации горно-обогатительного комбината и получение заключения </a:t>
            </a:r>
            <a:r>
              <a:rPr lang="ru-RU" alt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госэкспертизы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объектов и инфраструктуры ГОКа;</a:t>
            </a:r>
          </a:p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Закупка и монтаж оборудования, закупка автотранспорта и спецтехники;</a:t>
            </a:r>
          </a:p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бизнес-процессов, планирование и подбор персонала;</a:t>
            </a:r>
          </a:p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Запуск в эксплуатацию ГОКа, настройки технологических процессов;</a:t>
            </a:r>
          </a:p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</a:pP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 предприятия на плановые показатели.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9835" y="1163738"/>
            <a:ext cx="1030603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сделано</a:t>
            </a:r>
            <a:endParaRPr lang="ru-RU" alt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3563" y="2209746"/>
            <a:ext cx="1788616" cy="2344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поисковые работы масштаба 1:10000, включающие: поисковые маршруты; наземные геофизические исследования (магниторазведка, электроразведка ДИП); бурение  поисковых скважин глубиной до 100 м. 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 бизнес-план инвестиционного проекта.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55028" y="1099383"/>
            <a:ext cx="1907895" cy="474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1200" b="1" kern="0" dirty="0">
                <a:solidFill>
                  <a:srgbClr val="085E6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Информация </a:t>
            </a:r>
            <a:endParaRPr lang="ru-RU" sz="1200" b="1" kern="0" dirty="0" smtClean="0">
              <a:solidFill>
                <a:srgbClr val="085E6B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350"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1200" b="1" kern="0" dirty="0" smtClean="0">
                <a:solidFill>
                  <a:srgbClr val="085E6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 </a:t>
            </a:r>
            <a:r>
              <a:rPr lang="ru-RU" sz="1200" b="1" kern="0" dirty="0">
                <a:solidFill>
                  <a:srgbClr val="085E6B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инициаторе  Проекта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042018" y="1250264"/>
            <a:ext cx="1280159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необходимо</a:t>
            </a:r>
            <a:endParaRPr lang="ru-RU" alt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486646" y="1688299"/>
            <a:ext cx="26675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инвестиций в рассматриваемый инвестиционный проект в сумме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 </a:t>
            </a:r>
            <a:r>
              <a:rPr lang="ru-RU" alt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млрд.руб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(в ценах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г.).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486646" y="2714702"/>
            <a:ext cx="2916934" cy="2733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04000"/>
              </a:lnSpc>
              <a:spcAft>
                <a:spcPts val="25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ru-RU" sz="1100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Необходимость </a:t>
            </a:r>
            <a:r>
              <a:rPr lang="ru-RU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лицензирования выпуска продукции </a:t>
            </a:r>
          </a:p>
          <a:p>
            <a:pPr marL="342900" lvl="0" indent="-342900" fontAlgn="base">
              <a:lnSpc>
                <a:spcPct val="104000"/>
              </a:lnSpc>
              <a:spcAft>
                <a:spcPts val="25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ru-RU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Степень готовности к выпуску и реализации продукции </a:t>
            </a:r>
          </a:p>
          <a:p>
            <a:pPr marL="342900" lvl="0" indent="-342900" fontAlgn="base">
              <a:lnSpc>
                <a:spcPct val="104000"/>
              </a:lnSpc>
              <a:spcAft>
                <a:spcPts val="25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Наличие</a:t>
            </a:r>
            <a:r>
              <a:rPr lang="en-US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сертификата</a:t>
            </a:r>
            <a:r>
              <a:rPr lang="en-US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качества</a:t>
            </a:r>
            <a:r>
              <a:rPr lang="en-US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на</a:t>
            </a:r>
            <a:r>
              <a:rPr lang="en-US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продукцию</a:t>
            </a:r>
            <a:r>
              <a:rPr lang="en-US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4000"/>
              </a:lnSpc>
              <a:spcAft>
                <a:spcPts val="25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ru-RU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Безопасность и </a:t>
            </a:r>
            <a:r>
              <a:rPr lang="ru-RU" sz="11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экологичность</a:t>
            </a:r>
            <a:r>
              <a:rPr lang="ru-RU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производства и эксплуатации продукции  </a:t>
            </a:r>
          </a:p>
          <a:p>
            <a:pPr marL="342900" lvl="0" indent="-342900" fontAlgn="base">
              <a:lnSpc>
                <a:spcPct val="104000"/>
              </a:lnSpc>
              <a:spcAft>
                <a:spcPts val="25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Условия</a:t>
            </a:r>
            <a:r>
              <a:rPr lang="en-US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поставки</a:t>
            </a:r>
            <a:r>
              <a:rPr lang="en-US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и </a:t>
            </a:r>
            <a:r>
              <a:rPr lang="en-US" sz="11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упаковка</a:t>
            </a:r>
            <a:r>
              <a:rPr lang="en-US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4000"/>
              </a:lnSpc>
              <a:spcAft>
                <a:spcPts val="25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Гарантии</a:t>
            </a:r>
            <a:r>
              <a:rPr lang="en-US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и </a:t>
            </a:r>
            <a:r>
              <a:rPr lang="en-US" sz="11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сервис</a:t>
            </a:r>
            <a:r>
              <a:rPr lang="en-US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4000"/>
              </a:lnSpc>
              <a:spcAft>
                <a:spcPts val="25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Эксплуатация</a:t>
            </a:r>
            <a:r>
              <a:rPr lang="en-US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1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условия</a:t>
            </a:r>
            <a:r>
              <a:rPr lang="en-US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и </a:t>
            </a:r>
            <a:r>
              <a:rPr lang="en-US" sz="11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характеристики</a:t>
            </a:r>
            <a:r>
              <a:rPr lang="en-US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endParaRPr lang="ru-RU" sz="11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4000"/>
              </a:lnSpc>
              <a:spcAft>
                <a:spcPts val="25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1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Утилизация</a:t>
            </a:r>
            <a:r>
              <a:rPr lang="en-US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после</a:t>
            </a:r>
            <a:r>
              <a:rPr lang="en-US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окончания</a:t>
            </a:r>
            <a:r>
              <a:rPr lang="en-US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эксплуатации</a:t>
            </a:r>
            <a:r>
              <a:rPr lang="en-US" sz="1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96447" y="2333412"/>
            <a:ext cx="1772650" cy="349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12000"/>
              </a:lnSpc>
              <a:spcAft>
                <a:spcPts val="850"/>
              </a:spcAft>
            </a:pPr>
            <a:r>
              <a:rPr lang="ru-RU" sz="1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6350" indent="-6350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Акционерное Общество «Карельский </a:t>
            </a:r>
            <a:r>
              <a:rPr lang="ru-RU" sz="1100" dirty="0" err="1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Габбро</a:t>
            </a:r>
            <a:r>
              <a:rPr lang="ru-RU" sz="1100" dirty="0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 </a:t>
            </a:r>
          </a:p>
          <a:p>
            <a:pPr marL="6350" indent="-6350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185026, </a:t>
            </a:r>
            <a:r>
              <a:rPr lang="ru-RU" sz="1100" dirty="0" err="1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респ</a:t>
            </a:r>
            <a:r>
              <a:rPr lang="ru-RU" sz="1100" dirty="0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Карелия, Петрозаводский </a:t>
            </a:r>
            <a:r>
              <a:rPr lang="ru-RU" sz="1100" dirty="0" err="1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г.о</a:t>
            </a:r>
            <a:r>
              <a:rPr lang="ru-RU" sz="1100" dirty="0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., Петрозаводск г., Энтузиастов ул., д. 15, кв. 276</a:t>
            </a:r>
          </a:p>
          <a:p>
            <a:pPr marL="6350" marR="170180" indent="-6350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ИНН 1000006501</a:t>
            </a:r>
          </a:p>
          <a:p>
            <a:pPr marL="6350" indent="-6350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ОГРН 1231000000439 </a:t>
            </a:r>
          </a:p>
          <a:p>
            <a:pPr marL="6350" indent="-6350">
              <a:lnSpc>
                <a:spcPct val="150000"/>
              </a:lnSpc>
              <a:spcAft>
                <a:spcPts val="0"/>
              </a:spcAft>
            </a:pPr>
            <a:r>
              <a:rPr lang="ru-RU" sz="1100" dirty="0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Генеральный </a:t>
            </a:r>
            <a:r>
              <a:rPr lang="ru-RU" sz="1100" dirty="0" smtClean="0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директор</a:t>
            </a:r>
          </a:p>
          <a:p>
            <a:pPr marL="6350" indent="-6350">
              <a:lnSpc>
                <a:spcPct val="150000"/>
              </a:lnSpc>
              <a:spcAft>
                <a:spcPts val="0"/>
              </a:spcAft>
            </a:pPr>
            <a:r>
              <a:rPr lang="ru-RU" sz="1100" dirty="0" smtClean="0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Баранов Михаил Павлович </a:t>
            </a:r>
            <a:endParaRPr lang="ru-RU" sz="11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957943" cy="579917"/>
          </a:xfrm>
          <a:prstGeom prst="rect">
            <a:avLst/>
          </a:prstGeom>
        </p:spPr>
      </p:pic>
      <p:pic>
        <p:nvPicPr>
          <p:cNvPr id="6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-43449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244916" y="622003"/>
            <a:ext cx="1933851" cy="492177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62836" y="564119"/>
            <a:ext cx="3928801" cy="51691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Технология добычи блочного камня и производства товарных блоков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x-none" dirty="0"/>
              <a:t>К вводу карьера в эксплуатацию предусматривается выполнение горно-капитальных работ, представляющих собой комплекс работ, обеспечивающих подготовку к началу разработки месторождения. </a:t>
            </a:r>
            <a:endParaRPr lang="ru-RU" dirty="0"/>
          </a:p>
          <a:p>
            <a:r>
              <a:rPr lang="x-none" dirty="0"/>
              <a:t>Виды и объемы горно-капитальных работ приведены в таблице</a:t>
            </a:r>
            <a:r>
              <a:rPr lang="ru-RU" dirty="0"/>
              <a:t>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9610" y="696061"/>
            <a:ext cx="1980779" cy="48477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Технология добычи блочного камня и производства товарных блоков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x-none" dirty="0"/>
              <a:t>К вводу карьера в </a:t>
            </a:r>
            <a:r>
              <a:rPr lang="x-none" sz="1200" dirty="0"/>
              <a:t>эксплуатацию предусматривается </a:t>
            </a:r>
            <a:r>
              <a:rPr lang="x-none" dirty="0"/>
              <a:t>выполнение горно-капитальных работ, представляющих собой комплекс работ, обеспечивающих подготовку к началу разработки месторождения. </a:t>
            </a:r>
            <a:endParaRPr lang="ru-RU" dirty="0"/>
          </a:p>
          <a:p>
            <a:r>
              <a:rPr lang="x-none" dirty="0"/>
              <a:t>Виды и объемы горно-капитальных работ приведены в таблице</a:t>
            </a:r>
            <a:r>
              <a:rPr lang="ru-RU" dirty="0"/>
              <a:t>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4718" y="1081019"/>
            <a:ext cx="172774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Технология </a:t>
            </a:r>
            <a:endPara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добычи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блочного камня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производства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товарных блоков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60000" algn="just">
              <a:spcAft>
                <a:spcPts val="0"/>
              </a:spcAft>
            </a:pPr>
            <a:r>
              <a:rPr lang="x-none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вводу карьера в эксплуатацию предусматривается выполнение горно-капитальных работ, представляющих собой комплекс работ, обеспечивающих подготовку к началу разработки месторождения.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0" algn="just">
              <a:spcAft>
                <a:spcPts val="0"/>
              </a:spcAft>
            </a:pPr>
            <a:r>
              <a:rPr lang="x-none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Виды и объемы горно-капитальных работ приведены в таблице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53551" y="696061"/>
            <a:ext cx="3103931" cy="49622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Технология добычи блочного камня и производства товарных блоков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x-none" dirty="0" smtClean="0"/>
              <a:t>К вводу карьера в эксплуатацию предусматривается выполнение горно-капитальных работ, представляющих собой комплекс работ, обеспечивающих подготовку к началу разработки месторождения. </a:t>
            </a:r>
            <a:endParaRPr lang="ru-RU" dirty="0" smtClean="0"/>
          </a:p>
          <a:p>
            <a:r>
              <a:rPr lang="x-none" dirty="0" smtClean="0"/>
              <a:t>Виды </a:t>
            </a:r>
            <a:r>
              <a:rPr lang="x-none" dirty="0"/>
              <a:t>и объемы </a:t>
            </a:r>
            <a:r>
              <a:rPr lang="x-none" dirty="0" smtClean="0"/>
              <a:t>горно-работ </a:t>
            </a:r>
            <a:r>
              <a:rPr lang="x-none" dirty="0"/>
              <a:t>приведены в таблице</a:t>
            </a:r>
            <a:r>
              <a:rPr lang="ru-RU" dirty="0"/>
              <a:t>: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892213" y="1049911"/>
            <a:ext cx="134566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 bmk="_Toc18937027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Вскрытие месторождения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6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36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Отработка месторождения предусматривается добычными уступами высотой 5 м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6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Вскрытие рабочих горизонтов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внутренними съездами.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60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Заезды и съезды на каждый горизонт выполняются с соблюдением следующих основных параметров: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ширина –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м;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уклон – до 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100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70748" y="1212753"/>
            <a:ext cx="248138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x-none" sz="12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производственные </a:t>
            </a:r>
            <a:r>
              <a:rPr lang="x-none" sz="1200" b="1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процессы</a:t>
            </a:r>
            <a:endParaRPr lang="ru-RU" sz="1200" b="1" kern="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12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Технология добычи горной массы и производства блоков включает в себя следующие основные технологические операции:</a:t>
            </a:r>
          </a:p>
          <a:p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удаление и транспортировка вскрышных пород погрузчиком на строящиеся объекты;</a:t>
            </a:r>
          </a:p>
          <a:p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отделение монолитов от массива;</a:t>
            </a:r>
          </a:p>
          <a:p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разделение монолита на заготовки;</a:t>
            </a:r>
          </a:p>
          <a:p>
            <a:pPr>
              <a:tabLst>
                <a:tab pos="-90170" algn="l"/>
                <a:tab pos="1506855" algn="l"/>
                <a:tab pos="2037080" algn="l"/>
                <a:tab pos="3049905" algn="l"/>
              </a:tabLs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производство товарных блоков;</a:t>
            </a:r>
          </a:p>
          <a:p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транспортировка товарных блоков фронтальным колесным погрузчиком на склад готовой продукции;</a:t>
            </a:r>
          </a:p>
          <a:p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погрузка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окола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в автосамосвалы</a:t>
            </a:r>
          </a:p>
          <a:p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транспортировка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окола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автосамосвалом на временный склад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окола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 погрузка готовой продукции колесным фронтальным погрузчиком в грузовой автотранспорт.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8074679" y="827104"/>
            <a:ext cx="3676649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 bmk="_Toc18937028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горных работ и производство блоков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 bmk="_Toc18937028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6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Отработка 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месторождения ведется сверху вниз уступами высотой 5,0 м. </a:t>
            </a:r>
            <a:endParaRPr lang="ru-RU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6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использованием алмазных канатных пил с помощью бурильной установки бурятся: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000">
              <a:buFontTx/>
              <a:buChar char="•"/>
            </a:pP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вертикальная скважина глубиной 5 м диаметром 90 мм (А);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000">
              <a:buFontTx/>
              <a:buChar char="•"/>
            </a:pP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горизонтальная скважина глубиной 6 м, диаметром 90 мм, перпендикулярно забою, на уровне подошвы отрабатываемого уступа (Б);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000">
              <a:buFontTx/>
              <a:buChar char="•"/>
            </a:pP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горизонтальная скважина глубиной 15 м, диаметром 90 мм, параллельно забою, на уровне подошвы отрабатываемого уступа (В</a:t>
            </a:r>
            <a:r>
              <a:rPr lang="ru-RU" alt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000"/>
            <a:r>
              <a:rPr lang="ru-RU" altLang="ru-RU" sz="1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Запасовка</a:t>
            </a:r>
            <a:r>
              <a:rPr lang="ru-RU" alt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алмазного каната осуществляется через скважины А и Б и производится вертикальный пропил (шириной 11 мм) в торце отрабатываемого монолита. Площадь данного пропила – 5 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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= 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30 </a:t>
            </a:r>
            <a:r>
              <a:rPr lang="ru-RU" alt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м</a:t>
            </a:r>
            <a:r>
              <a:rPr lang="ru-RU" altLang="ru-RU" sz="11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2</a:t>
            </a:r>
            <a:r>
              <a:rPr lang="ru-RU" alt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  <a:endParaRPr lang="ru-RU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lvl="0" indent="360000"/>
            <a:r>
              <a:rPr lang="ru-RU" alt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Второй 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вертикальный пропил осуществляется с использованием скважин А и В. Этим пропилом монолит отделяется по его длинной стороне от массива. Площадь пропила – 5 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= 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75 </a:t>
            </a:r>
            <a:r>
              <a:rPr lang="ru-RU" alt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м</a:t>
            </a:r>
            <a:r>
              <a:rPr lang="ru-RU" altLang="ru-RU" sz="1100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2</a:t>
            </a:r>
            <a:r>
              <a:rPr lang="ru-RU" alt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  <a:endParaRPr lang="ru-RU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lvl="0" indent="360000"/>
            <a:r>
              <a:rPr lang="ru-RU" alt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Отделение 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монолита по горизонтальной плоскости выполняется бурением шпуров диаметром 28 - 32 мм на глубину 6 м с шагом – до 10 см. Общий </a:t>
            </a:r>
            <a:r>
              <a:rPr lang="ru-RU" alt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погонаж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бурения для отделения по горизонтальной плоскости составит  </a:t>
            </a:r>
            <a:r>
              <a:rPr lang="ru-RU" alt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1110 м.</a:t>
            </a:r>
            <a:endParaRPr lang="ru-RU" altLang="ru-RU" sz="11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lvl="0" indent="360000"/>
            <a:r>
              <a:rPr lang="ru-RU" alt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Объем </a:t>
            </a:r>
            <a:r>
              <a:rPr lang="ru-RU" alt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отделяемого от массива монолита – 450 м</a:t>
            </a:r>
            <a:r>
              <a:rPr lang="ru-RU" altLang="ru-RU" sz="1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3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957943" cy="635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6829" y="151232"/>
            <a:ext cx="2532211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0"/>
              </a:spcAft>
            </a:pPr>
            <a:r>
              <a:rPr lang="en-US" sz="1600" b="1" kern="0" dirty="0" err="1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Описание</a:t>
            </a:r>
            <a:r>
              <a:rPr lang="en-US" sz="1600" b="1" kern="0" dirty="0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 smtClean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продукции</a:t>
            </a:r>
            <a:endParaRPr lang="ru-RU" sz="1600" u="none" strike="noStrike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363" y="11634"/>
            <a:ext cx="548005" cy="635000"/>
          </a:xfrm>
          <a:prstGeom prst="rect">
            <a:avLst/>
          </a:prstGeom>
          <a:noFill/>
          <a:extLst/>
        </p:spPr>
      </p:pic>
      <p:pic>
        <p:nvPicPr>
          <p:cNvPr id="14" name="Рисунок 13" descr="Как добывают блоки гранита на месторождениях Карелии и Северо-Запад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91214"/>
            <a:ext cx="5660136" cy="2212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Как добывают блоки гранита на месторождениях Карелии и Северо-Запад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96" y="816618"/>
            <a:ext cx="5643272" cy="22493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66917" y="3314962"/>
            <a:ext cx="11585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Гранит из месторождений Карелии пользуется высоким спросом среди потребителей. </a:t>
            </a:r>
          </a:p>
          <a:p>
            <a:pPr>
              <a:spcAft>
                <a:spcPts val="0"/>
              </a:spcAft>
            </a:pPr>
            <a:r>
              <a:rPr lang="ru-RU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Добыча гранитных блоков – процесс достаточно трудоемкий.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Добыча гранитных блоков на предлагаемом месторождении будет осуществляется с использованием современного высокопроизводительного оборудования и техники. Согласно ГОСТ блоки должны иметь форму, приближенную к параллелепипеду. Все допустимые отклонения строго регламентированы. При этом точных размеров для готовой продукции нет, а определены четыре категории, согласно которым и классифицируются гранитные блоки: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I категории относятся блоки свыше 5 м. куб.;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– блоки 3-5 м. куб.  III – 0,7-3 м. куб.; IV – 0,1-0,7 м. куб.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Чем больше объем блока, тем выше его стоимость, а также стоимость одного кубического метра.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потребителей наибольшим спросом пользуются блоки II и III категории. Поэтому крупные блоки чаще всего раскалываются на более мелкие части требуемых размеров. </a:t>
            </a:r>
          </a:p>
          <a:p>
            <a:pPr>
              <a:spcAft>
                <a:spcPts val="0"/>
              </a:spcAft>
            </a:pPr>
            <a:r>
              <a:rPr lang="ru-RU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Добыча блочного гранита в Карелии осуществляется преимущественно способом канатного пиления.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Данный способ позволяет получать блоки с ровными и абсолютно гладкими поверхностями. Использование канатной пилы требует достаточно серьезного подготовительного процесса. Для того чтобы завести канат в скале предварительно бурятся два отверстия: вертикальное и горизонтальное. При этом отверстия должны пересекаться в одной точке. Для этой операции используются различные устройства</a:t>
            </a:r>
          </a:p>
          <a:p>
            <a:pPr>
              <a:spcAft>
                <a:spcPts val="0"/>
              </a:spcAft>
            </a:pPr>
            <a:r>
              <a:rPr lang="ru-RU" sz="1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Еще один способ добычи блочного гранита – способ слабых взрывов.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Ранее данная технология применялась на большинстве месторождений. Ее основной недостаток – большое количество отходов.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52344" y="11634"/>
            <a:ext cx="12192000" cy="54615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Экспликация организации добычи блоков</a:t>
            </a:r>
            <a:endParaRPr lang="ru-RU" sz="16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5589"/>
            <a:ext cx="7726681" cy="53534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21398" y="2208628"/>
            <a:ext cx="47923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Участок 1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Участок 2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 готовой продукции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Промплощадка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Дорога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 скального окола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Бытовые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помещения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Место складирования вскрышных </a:t>
            </a:r>
            <a:r>
              <a:rPr lang="en-US" sz="1400" dirty="0" smtClean="0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пород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34"/>
            <a:ext cx="975360" cy="458629"/>
          </a:xfrm>
          <a:prstGeom prst="rect">
            <a:avLst/>
          </a:prstGeom>
        </p:spPr>
      </p:pic>
      <p:pic>
        <p:nvPicPr>
          <p:cNvPr id="7" name="Picture 4" descr="https://avatars.mds.yandex.net/i?id=f0179f30f8b94d1d655e5491e5d6cc2e060fb692-9151245-images-thumbs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0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10" name="Прямоугольник 9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4944" y="92417"/>
            <a:ext cx="12192000" cy="45016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выполняемых работ на отделении монолитов, заготовок и производство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блоков</a:t>
            </a:r>
            <a:endParaRPr lang="ru-RU" sz="1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01751" y="1181686"/>
          <a:ext cx="11484866" cy="4390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068"/>
                <a:gridCol w="6090901"/>
                <a:gridCol w="858777"/>
                <a:gridCol w="1682975"/>
                <a:gridCol w="1311925"/>
                <a:gridCol w="1029220"/>
              </a:tblGrid>
              <a:tr h="381338">
                <a:tc rowSpan="2">
                  <a:txBody>
                    <a:bodyPr/>
                    <a:lstStyle/>
                    <a:p>
                      <a:pPr marL="6350" indent="-6350">
                        <a:lnSpc>
                          <a:spcPct val="112000"/>
                        </a:lnSpc>
                        <a:spcAft>
                          <a:spcPts val="85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85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6985" indent="-6985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 все операции</a:t>
                      </a:r>
                      <a:endParaRPr lang="ru-RU" sz="1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2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один монолит (450 м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м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горной массы</a:t>
                      </a:r>
                      <a:endParaRPr lang="ru-RU" sz="1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м</a:t>
                      </a:r>
                      <a:r>
                        <a:rPr lang="ru-RU" sz="1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блока</a:t>
                      </a:r>
                      <a:endParaRPr lang="ru-RU" sz="1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83809">
                <a:tc>
                  <a:txBody>
                    <a:bodyPr/>
                    <a:lstStyle/>
                    <a:p>
                      <a:pPr marL="6985" indent="-6985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Бурение вертикальных и горизонтальных скважин диаметром 90мм </a:t>
                      </a:r>
                      <a:endParaRPr lang="ru-RU" sz="1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0,058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ru-RU" sz="1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7047">
                <a:tc>
                  <a:txBody>
                    <a:bodyPr/>
                    <a:lstStyle/>
                    <a:p>
                      <a:pPr marL="6985" indent="-6985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Бурение вертикальных шпуров диаметром 28-32 мм 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1405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3,122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10,407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0033">
                <a:tc>
                  <a:txBody>
                    <a:bodyPr/>
                    <a:lstStyle/>
                    <a:p>
                      <a:pPr marL="6985" indent="-6985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Бурение горизонтальных шпуров диаметром 28-32 мм 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1,987</a:t>
                      </a:r>
                      <a:endParaRPr lang="ru-RU" sz="1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6,165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8559">
                <a:tc>
                  <a:txBody>
                    <a:bodyPr/>
                    <a:lstStyle/>
                    <a:p>
                      <a:pPr marL="6985" indent="-6985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Пиление отрезных щелей алмазной пилой шириной 11 мм 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</a:t>
                      </a:r>
                      <a:endParaRPr lang="ru-RU" sz="1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0,233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985" indent="-6985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0,777</a:t>
                      </a:r>
                      <a:endParaRPr lang="ru-RU" sz="16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975360" cy="458629"/>
          </a:xfrm>
          <a:prstGeom prst="rect">
            <a:avLst/>
          </a:prstGeom>
        </p:spPr>
      </p:pic>
      <p:pic>
        <p:nvPicPr>
          <p:cNvPr id="6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0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8" name="Прямоугольник 7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9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0242" y="58068"/>
            <a:ext cx="4128940" cy="365759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75" y="887555"/>
            <a:ext cx="11840066" cy="53967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необеспеченности сырьем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необеспеченности сырьем по Проекту отсутствует, т. к. формат его реализации предполагает добычу камня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перепроизводства или невозможности сбыта (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невостребованности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продукции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невостребованности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блочной продукции Проекта отсутствует.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спроса на блочную продукцию, возможно расширение производства при незначительном увеличении финансирования для производства плиточной продукции (тротуарной плитки, отделочной плитки,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поребриков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памятников и т.д.).</a:t>
            </a:r>
          </a:p>
          <a:p>
            <a:pPr marL="0" indent="0">
              <a:buNone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риски Проекта связаны с изменением курса иностранных валют. Поскольку значительная часть запасных частей на оборудование изготавливается в Европе, но поставки возможно осуществить через республику Беларусь или Китай. Однако в текущей экономической ситуации достоверно оценить величину данного риска не представляется возможным.</a:t>
            </a:r>
          </a:p>
          <a:p>
            <a:pPr marL="0" indent="0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риски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риски Проекта, связанные с изменением системы налогообложения, можно оценить как минимальные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 риски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риски, связанные с возможными изменениями во внутренней и внешней политике, а также экономической ситуации РФ, Инициатор проекта повлиять не в состоянии.</a:t>
            </a:r>
          </a:p>
          <a:p>
            <a:pPr marL="0" indent="0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риски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прочим можно отнести риск несоответствия плановых и реальных показателей деятельности.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минимизации данного риска деятельности предприятия предполагается ежегодная корректировка плана его развития.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975360" cy="458629"/>
          </a:xfrm>
          <a:prstGeom prst="rect">
            <a:avLst/>
          </a:prstGeom>
        </p:spPr>
      </p:pic>
      <p:pic>
        <p:nvPicPr>
          <p:cNvPr id="5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363" y="11634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7" name="Прямоугольник 6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6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801189" cy="635000"/>
          </a:xfrm>
          <a:prstGeom prst="rect">
            <a:avLst/>
          </a:prstGeom>
        </p:spPr>
      </p:pic>
      <p:pic>
        <p:nvPicPr>
          <p:cNvPr id="7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11634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3057525" y="43068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" name="Rectangle 114"/>
          <p:cNvSpPr>
            <a:spLocks noChangeArrowheads="1"/>
          </p:cNvSpPr>
          <p:nvPr/>
        </p:nvSpPr>
        <p:spPr bwMode="auto">
          <a:xfrm>
            <a:off x="3057525" y="4154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116"/>
          <p:cNvSpPr>
            <a:spLocks noChangeArrowheads="1"/>
          </p:cNvSpPr>
          <p:nvPr/>
        </p:nvSpPr>
        <p:spPr bwMode="auto">
          <a:xfrm>
            <a:off x="942724" y="182940"/>
            <a:ext cx="472885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горных работ и производство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блоков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5" y="3306133"/>
            <a:ext cx="4058985" cy="3116854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345" y="3495094"/>
            <a:ext cx="2759159" cy="2927892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" y="682923"/>
            <a:ext cx="2604135" cy="2008505"/>
          </a:xfrm>
          <a:prstGeom prst="rect">
            <a:avLst/>
          </a:prstGeom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216924" y="784882"/>
            <a:ext cx="8427071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Отработка месторождения ведется сверху вниз уступами высотой 5,0 м.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Перед использованием алмазных канатных пил с помощью бурильной установки бурятся: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вертикальная скважина глубиной 5 м диаметром 90 мм (А);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горизонтальная скважина глубиной 6 м, диаметром 90 мм, перпендикулярно забою, на уровне подошвы отрабатываемого уступа (Б);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100" dirty="0" smtClean="0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горизонтальная скважина длиной 15 м, диаметром 90 мм, параллельно забою на уровне подошвы отрабатываемого уступа (В);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Запасовка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алмазного каната происходит через скважины А и Б и производится вертикальный пропил (шириной 11 мм) в торце обрабатываемого монолита Площадь данного пропила 6х5=30м2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100" dirty="0" smtClean="0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Второй вертикальный пропил осуществляется с использованием скважин А и В. Этим пропилом монолит отделяется от по его длинной стороне от массива. Площадь пропила 5х15=75 м2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Отделением монолита по горизонтальной плоскости выполняется бурением шпуров диаметром 28-32 мм</a:t>
            </a:r>
            <a:r>
              <a:rPr kumimoji="0" lang="ru-RU" altLang="ru-RU" sz="11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на глубину 6м с шагом 10 см. общий </a:t>
            </a:r>
            <a:r>
              <a:rPr kumimoji="0" lang="ru-RU" altLang="ru-RU" sz="1100" b="0" i="0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погонаж</a:t>
            </a:r>
            <a:r>
              <a:rPr kumimoji="0" lang="ru-RU" altLang="ru-RU" sz="11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бурения для отделения по горизонтальной плоскости составит 1110м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100" baseline="0" dirty="0" smtClean="0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Объем</a:t>
            </a:r>
            <a:r>
              <a:rPr lang="ru-RU" altLang="ru-RU" sz="1100" dirty="0" smtClean="0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отделяемого массива 450 м3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9485" y="2997577"/>
            <a:ext cx="2674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Резка камня с помощью алмазного кан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2975" y="2988489"/>
            <a:ext cx="38120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отделение блока с помощью 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гидроклиновой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установки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3900" y="3323787"/>
            <a:ext cx="4619625" cy="306418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801189" cy="635000"/>
          </a:xfrm>
          <a:prstGeom prst="rect">
            <a:avLst/>
          </a:prstGeom>
        </p:spPr>
      </p:pic>
      <p:pic>
        <p:nvPicPr>
          <p:cNvPr id="7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11634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3057525" y="43068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" name="Rectangle 114"/>
          <p:cNvSpPr>
            <a:spLocks noChangeArrowheads="1"/>
          </p:cNvSpPr>
          <p:nvPr/>
        </p:nvSpPr>
        <p:spPr bwMode="auto">
          <a:xfrm>
            <a:off x="3057525" y="4154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116"/>
          <p:cNvSpPr>
            <a:spLocks noChangeArrowheads="1"/>
          </p:cNvSpPr>
          <p:nvPr/>
        </p:nvSpPr>
        <p:spPr bwMode="auto">
          <a:xfrm>
            <a:off x="1533501" y="36746"/>
            <a:ext cx="262834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Гидроклиновая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установка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3501" y="796294"/>
            <a:ext cx="93459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Гидроклиновая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эффективное и одновременно безопасное оборудование для раскола твердых пород, включая бетоны. Традиционное разрушение подобных конструкций посредством разрушения материала сталкиваются с необходимостью применения значительного внешнего воздействия, в связи с повышенной стойкостью пород к нагрузкам на сжатие.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Технология, которой пользуется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гидроклин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позволяет использовать прочность бетона или камня на расширение.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134" y="2614516"/>
            <a:ext cx="3518710" cy="3625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7145" y="2204649"/>
            <a:ext cx="6158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Гидравлическое расклинивание — это контролируемое разрушение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5698" y="2411440"/>
            <a:ext cx="37873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Разрушающая сила всегда под контролем. Нет опасности отлетающих кусков, вибрации и ударов.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вредных побочных эффектов, таких как вибрация и пыль.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основных плюсов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гидроклина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несомненно, является экономичность. К примеру, при взрывных или ударных работах, часто приходится приостанавливаться и создавать дополнительную защиту для близко стоящих конструкций. При этом теряется время, и тратятся деньги. Если использовать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гидроклин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ненужно не только останавливать работу, но и дополнительно укреплять конструкции. Безопасность для людей и конструкций — весомый довод для использования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гидроклина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1640" y="2293793"/>
            <a:ext cx="3625871" cy="38135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6373527" y="539931"/>
            <a:ext cx="5634847" cy="58974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382" y="611028"/>
            <a:ext cx="5526461" cy="26168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1053737" cy="5282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382" y="539931"/>
            <a:ext cx="5269675" cy="2444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600" dirty="0" smtClean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1100" dirty="0" smtClean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конкуренты:</a:t>
            </a:r>
          </a:p>
          <a:p>
            <a:pPr marL="34290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Интеркамень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Петрозаводск, ул. Кирова, дом 5, 3-й этаж,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315 – 5500куб.м в год, численность сотрудников 1510 чел., 25 лет на рынке</a:t>
            </a:r>
          </a:p>
          <a:p>
            <a:pPr marL="34290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«Карельский Габбро-Диабаз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Петрозаводск ул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Кирова, д.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24000куб. М в год, 24 года на рынке</a:t>
            </a:r>
          </a:p>
          <a:p>
            <a:pPr marL="34290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"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Габбро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Петрозаводск р-н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Сулажгора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Клубная,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 36 лет на рынке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ТК «ГОРИЗОНТ»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Петрозаводск, Литейная площадь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  20 лет на рынке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11634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3" name="Прямоугольник 2"/>
          <p:cNvSpPr/>
          <p:nvPr/>
        </p:nvSpPr>
        <p:spPr>
          <a:xfrm>
            <a:off x="1459652" y="185512"/>
            <a:ext cx="4070089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600" b="1" dirty="0" smtClean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конкуренции и ценовая политика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148" y="3072790"/>
            <a:ext cx="2404826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ЦЕНЫ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ГРАНИТНЫЕ БЛОКИ</a:t>
            </a:r>
            <a:endParaRPr lang="ru-RU" sz="11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0754"/>
              </p:ext>
            </p:extLst>
          </p:nvPr>
        </p:nvGraphicFramePr>
        <p:xfrm>
          <a:off x="526867" y="3661542"/>
          <a:ext cx="3816533" cy="2775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6285"/>
                <a:gridCol w="1910248"/>
              </a:tblGrid>
              <a:tr h="27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Блока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</a:t>
                      </a:r>
                      <a:r>
                        <a:rPr lang="ru-RU" sz="1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 НДС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0,69 м</a:t>
                      </a:r>
                      <a:r>
                        <a:rPr lang="ru-RU" sz="11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0,7 м</a:t>
                      </a:r>
                      <a:r>
                        <a:rPr lang="ru-RU" sz="11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0,99 м</a:t>
                      </a:r>
                      <a:r>
                        <a:rPr lang="ru-RU" sz="11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1,00 м</a:t>
                      </a:r>
                      <a:r>
                        <a:rPr lang="ru-RU" sz="11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1,49 м</a:t>
                      </a:r>
                      <a:r>
                        <a:rPr lang="ru-RU" sz="11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1,50 м</a:t>
                      </a:r>
                      <a:r>
                        <a:rPr lang="ru-RU" sz="11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1,99 м</a:t>
                      </a:r>
                      <a:r>
                        <a:rPr lang="ru-RU" sz="11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2,00 м</a:t>
                      </a:r>
                      <a:r>
                        <a:rPr lang="ru-RU" sz="11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2,49 м</a:t>
                      </a:r>
                      <a:r>
                        <a:rPr lang="ru-RU" sz="11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2,50 м</a:t>
                      </a:r>
                      <a:r>
                        <a:rPr lang="ru-RU" sz="11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2,99 м</a:t>
                      </a:r>
                      <a:r>
                        <a:rPr lang="ru-RU" sz="11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3,00 м</a:t>
                      </a:r>
                      <a:r>
                        <a:rPr lang="ru-RU" sz="11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3,49 м</a:t>
                      </a:r>
                      <a:r>
                        <a:rPr lang="ru-RU" sz="11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3,50 м</a:t>
                      </a:r>
                      <a:r>
                        <a:rPr lang="ru-RU" sz="11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3,99 м</a:t>
                      </a:r>
                      <a:r>
                        <a:rPr lang="ru-RU" sz="11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7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4,00 м</a:t>
                      </a:r>
                      <a:r>
                        <a:rPr lang="ru-RU" sz="1100" b="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98776" y="4341571"/>
            <a:ext cx="124836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Цены на блочную продукцию у всех производителей почти одинаковы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7906" y="594169"/>
            <a:ext cx="5288597" cy="5954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100" dirty="0" smtClean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процессе составления плана маркетинга важно учесть существующую конкурентную обстановку на рынке. Анализ конкуренции осуществляется по следующим этапам: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1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100" dirty="0" smtClean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конкурентов</a:t>
            </a:r>
            <a:r>
              <a:rPr lang="en-US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1100" dirty="0" smtClean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11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сведений о </a:t>
            </a:r>
            <a:r>
              <a:rPr lang="ru-RU" sz="1100" dirty="0" smtClean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конкуренте</a:t>
            </a:r>
            <a:r>
              <a:rPr lang="en-US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</a:t>
            </a:r>
            <a:r>
              <a:rPr lang="ru-RU" sz="1100" dirty="0" smtClean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конкурентов</a:t>
            </a:r>
            <a:r>
              <a:rPr lang="en-US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 </a:t>
            </a:r>
            <a:r>
              <a:rPr lang="ru-RU" sz="1100" dirty="0" smtClean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1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конкурентоспособности предприятия.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1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конкурентов. Необходимо по возможности перечислить всех реальных и потенциальных конкурентов (особенно прямых, работающих на тот же целевой рынок).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1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 сведений о конкурентах. Общая информация по позиции конкурента: общий объем продаж, общая доля на рынке, издержки на маркетинг, лояльность клиентов (репутация).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1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 отслеживать планы и действия прямых конкурентов, постоянно актуализировать информацию.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1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конкурентов. На основании полученной информации определяют сильные и слабые стороны конкурентов.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1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конкурентоспособности компании. Оценка в сравнении с собственной компанией по всем четырем элементам комплекса маркетинга: продукт, цена, продвижение, сбыт. Итогом анализа является выявление конкурентных преимуществ и уязвимых позиций предприятия и его конкурентов для удержания и развития конкурентоспособности предприятия. Разработанные предложения в отношении повышения конкурентоспособности предприятия учитываются в плане маркетинга.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1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конкурентного анализа необходимо понять интенсивность конкуренции: чем выше конкуренция, тем больше давление на прибыль планируемую компанией. Интенсивность конкуренции определяется: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853440" cy="5718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3056" y="130647"/>
            <a:ext cx="4800600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потребителей и сегментация </a:t>
            </a:r>
            <a:r>
              <a:rPr lang="ru-RU" sz="1600" b="1" dirty="0" smtClean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рынка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11634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7" name="TextBox 6"/>
          <p:cNvSpPr txBox="1"/>
          <p:nvPr/>
        </p:nvSpPr>
        <p:spPr>
          <a:xfrm>
            <a:off x="579120" y="1706366"/>
            <a:ext cx="461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только по 4 регионам и только на памятники, не считая на цветники и подставки за 1 квартал 2023 года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>
            <a:hlinkClick r:id="rId4" tooltip="Камнеобработка"/>
          </p:cNvPr>
          <p:cNvSpPr>
            <a:spLocks noChangeArrowheads="1"/>
          </p:cNvSpPr>
          <p:nvPr/>
        </p:nvSpPr>
        <p:spPr bwMode="auto">
          <a:xfrm>
            <a:off x="299624" y="30523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95624" y="646634"/>
            <a:ext cx="4158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Удельные нормативы образования отходов производства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66989"/>
              </p:ext>
            </p:extLst>
          </p:nvPr>
        </p:nvGraphicFramePr>
        <p:xfrm>
          <a:off x="5849171" y="1047949"/>
          <a:ext cx="6068826" cy="1316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2942"/>
                <a:gridCol w="2022942"/>
                <a:gridCol w="2022942"/>
              </a:tblGrid>
              <a:tr h="524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процесс или вид производства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образующихся отходов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удельных показателей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2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6.4. Производство отделочного материала (плит) из природного камня (гранита, мрамора и др.)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Шлам камнеобработки (резки), брак.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25-33% от обработанной массы природных камней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05664"/>
              </p:ext>
            </p:extLst>
          </p:nvPr>
        </p:nvGraphicFramePr>
        <p:xfrm>
          <a:off x="429768" y="2491887"/>
          <a:ext cx="4910328" cy="38174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3632"/>
                <a:gridCol w="1026696"/>
              </a:tblGrid>
              <a:tr h="347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Мурманская обл.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7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Карелия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7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облать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7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Новгородская область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7043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7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смертей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7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 устиановят памятники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13636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7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расход на 1 памятник м3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7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в камне м3 в квартал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981,792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7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в камне м3 в год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3927,168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70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с учетом шлама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4084,255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151198" y="2491890"/>
            <a:ext cx="5529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рынка природного камня в 2013 – 2017(О) гг. и прогноз до 2025 г., тыс. тонн (в рамках базового сценария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развития)</a:t>
            </a:r>
            <a:endParaRPr lang="ru-RU" sz="1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656" y="3052369"/>
            <a:ext cx="6067425" cy="34362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966651" cy="523123"/>
          </a:xfrm>
          <a:prstGeom prst="rect">
            <a:avLst/>
          </a:prstGeom>
        </p:spPr>
      </p:pic>
      <p:pic>
        <p:nvPicPr>
          <p:cNvPr id="6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0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1123847" y="85269"/>
            <a:ext cx="4615930" cy="664471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5269"/>
            <a:ext cx="6713673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Содержание</a:t>
            </a:r>
            <a:endParaRPr lang="ru-RU" altLang="ru-RU" sz="1600" u="sng" dirty="0">
              <a:solidFill>
                <a:srgbClr val="0563C1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  <a:hlinkClick r:id="rId4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Карта района добычи каменных блоков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Резюме проекта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Анализ добычи каменных блоков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5753100" algn="r"/>
              </a:tabLst>
            </a:pPr>
            <a:r>
              <a:rPr lang="en-US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SWOT </a:t>
            </a: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анализ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Календарный план мероприятий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Сетевой график работ</a:t>
            </a: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Диаграмма </a:t>
            </a:r>
            <a:r>
              <a:rPr lang="ru-RU" altLang="ru-RU" sz="1200" u="sng" dirty="0" err="1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Ганта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hlinkClick r:id="rId5"/>
              </a:rPr>
              <a:t>8. Концепция Проекта</a:t>
            </a: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и описание бизнеса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9.Технология добычи каменных блоков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10. Описание продукта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11. Экспликация организации добычи каменных блоков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12. Объемы выполняемых работ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13. Риски проекта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14. Технология горных работ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15. </a:t>
            </a:r>
            <a:r>
              <a:rPr lang="ru-RU" altLang="ru-RU" sz="1200" u="sng" dirty="0" err="1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Гидроклиновая</a:t>
            </a: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установка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16. Анализ конкуренции и ценовая политика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17. Анализ потребителей и сегментация рынка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18. Стратегия развития -1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19. </a:t>
            </a:r>
            <a:r>
              <a:rPr lang="ru-RU" altLang="ru-RU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Стратегия развития </a:t>
            </a: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20. Производительность карьера и доход предприятия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21. Основные технико-экономические показатели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22. Прогноз движения денежных средств – 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23. </a:t>
            </a:r>
            <a:r>
              <a:rPr lang="ru-RU" altLang="ru-RU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Прогноз движения денежных средств </a:t>
            </a: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–2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24. Организационный план и ФОТ -1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25. Структура управления компанией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26. Трудовые ресурсы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27. Описание команды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28. </a:t>
            </a:r>
            <a:r>
              <a:rPr lang="ru-RU" altLang="ru-RU" sz="1200" u="sng" dirty="0" err="1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Риобретение</a:t>
            </a: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оборудования и техники – 1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29. </a:t>
            </a:r>
            <a:r>
              <a:rPr lang="ru-RU" altLang="ru-RU" sz="12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Риобретение</a:t>
            </a:r>
            <a:r>
              <a:rPr lang="ru-RU" altLang="ru-RU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оборудования и техники – </a:t>
            </a: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30. Производительность оборудования</a:t>
            </a:r>
            <a:endParaRPr lang="ru-RU" altLang="ru-RU" sz="1200" u="sng" dirty="0">
              <a:solidFill>
                <a:srgbClr val="0563C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31. Сбыт продукции. Анализ каналов сбыта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32. Налоги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33. Расходы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r>
              <a:rPr lang="ru-RU" altLang="ru-RU" sz="1200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34. Приложения</a:t>
            </a:r>
            <a:endParaRPr lang="ru-RU" altLang="ru-RU" sz="1200" u="sng" dirty="0">
              <a:solidFill>
                <a:srgbClr val="0563C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</a:pPr>
            <a:endParaRPr lang="ru-RU" altLang="ru-RU" sz="1400" u="sng" dirty="0" smtClean="0">
              <a:solidFill>
                <a:srgbClr val="0563C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81" y="708635"/>
            <a:ext cx="5713059" cy="58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868983" cy="526248"/>
          </a:xfrm>
          <a:prstGeom prst="rect">
            <a:avLst/>
          </a:prstGeom>
        </p:spPr>
      </p:pic>
      <p:pic>
        <p:nvPicPr>
          <p:cNvPr id="6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0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1216690" y="148223"/>
            <a:ext cx="5705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камень в РФ – рейтинг потребителей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705" y="635000"/>
            <a:ext cx="1156929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 на строительный камень в России, за исключением непродолжительных периодов ежегодных сезонных спадов, продолжает оставаться постоянным. Более того –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гранита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последнее десятилетие еще и добываемого в Мурманской и Ленинградской области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гранита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габбро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даже растет (в первую очередь – за счет реализации масштабных муниципальных проектов Москвы и Петербурга по переустройству улиц обеих столиц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Предлагаемая продукция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суммарном выражении каменный рынок РФ (исключая отрасли реализации драгоценных и полудрагоценных камней) оценивается приблизительно в 42-45 млрд. рублей, или около $700-750 млн. по текущему курсу. При этом доля отечественной продукции постоянно растет, и занимает уже около 75% — увеличившись практически вдвое менее чем за десятилетие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категориям предлагаемых изделий и стройматериалов ситуация складывается следующим образом: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плитка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габбро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гранита, лабрадорита и прочих твердых пород, а также небольшие готовые изделия – 34%;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слябы,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плиты мощения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габбро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 тактильные плиты из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габбро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а также облицовочные плиты – 28%;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надгробные плиты-полуфабрикаты и готовые памятники – 22%;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стройматериалы для дорожного строительства (обычная и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элитная брусчатка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щебень, крошка,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бордюры ГП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9%;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малой архитектуры – 7%.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705" y="2987644"/>
            <a:ext cx="1154717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 потребители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группа потребителей обеспечивает около 65% закупок каменной продукции, и может быть разделена на четыре класса.</a:t>
            </a:r>
          </a:p>
          <a:p>
            <a:pPr algn="just">
              <a:buFont typeface="+mj-lt"/>
              <a:buAutoNum type="arabicPeriod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государственные компании (включая их филиалы по регионам) – как правило, являющиеся монополистами в определенных отраслях либо занимающие в них явные лидирующие позиции. В число таковых входят РАО «Газпром», РАО «Единые энергетические системы», ОАО «Российские железные дороги» и некоторые другие.</a:t>
            </a:r>
          </a:p>
          <a:p>
            <a:pPr algn="just">
              <a:buFont typeface="+mj-lt"/>
              <a:buAutoNum type="arabicPeriod" startAt="2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власти республик, областей, крупных городов, а также разветвленных торговых, архитектурных, банковских и прочих компаний с существенным объемом ежегодного бюджета.</a:t>
            </a:r>
          </a:p>
          <a:p>
            <a:pPr algn="just">
              <a:buFont typeface="+mj-lt"/>
              <a:buAutoNum type="arabicPeriod" startAt="3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Меньшие по размеру, но профильные организации, для которых работа на каменном сырье является единственным (или абсолютно приоритетным) видом деятельности – например, компании-владельцы заводов по обработке камня, не имеющие собственных карьеров по добыче гранита,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габбро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диабаза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прочих скальных пород.</a:t>
            </a:r>
          </a:p>
          <a:p>
            <a:pPr algn="just">
              <a:buFont typeface="+mj-lt"/>
              <a:buAutoNum type="arabicPeriod" startAt="4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Небольшие фирмы, занимающиеся, как правило, мелкооптовой и розничной торговлей в небольших населенных пунктах, удаленных от крупных городов и гранитных производств.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коммерческих покупателей характерен очень серьезный подход к делу – поэтому строительный камень (мрамор, цветной и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гранит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сиенит и т.д.) закупается ими исключительно у проверенных и хорошо зарекомендовавших себя на рынке поставщиков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 потребители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 частных потребителей меньше – и, несмотря на многочисленность последних, объемы покупок ими продукции из натурального камня в совокупности составляют только около 30% российского рынка.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Таковыми можно назвать частные лица: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являющиеся профессиональными архитекторами или ландшафтными дизайнерами;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индивидуальных предпринимателей предоставляющие услуги по строительству и ремонту для частного сектора;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обычные обыватели, приобретающие изделия из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габбро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лабрадорита и любых других поделочных пород исключительно для собственных нужд (отделка домов и квартир).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не менее, именно этот сектор рынка постепенно набирает обороты – и в обозримом будущем может составить серьезную конкуренцию коммерческим потребителям по доле в общем объеме продаж.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809897" cy="5370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687" y="654018"/>
            <a:ext cx="119640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предприятия, после вывода карьера на проектную мощность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Организовать переработку отходов производства и получения товарного щебня.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Построить цех по глубокой переработке каменных блоков, что значительно повысит рентабельность производства и снизить транспортные расходы. Установить станок по резке и полировке камня, для изготовления готовых изделий из камня (заготовки для памятников, брусчатки,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поребриков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облицовочной плитки и т. 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0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912786" y="129415"/>
            <a:ext cx="2747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- 1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06835"/>
            <a:ext cx="6038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Приобретение мобильной установки по выпуску щебня стоимость -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17 000 000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3284" y="1927668"/>
            <a:ext cx="423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Строительство цеха стоимость -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12 150 000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1408" y="3926176"/>
            <a:ext cx="4536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Установка станков по распилу стоимость -2 100 000 руб</a:t>
            </a:r>
            <a:r>
              <a:rPr lang="ru-RU" sz="1200" dirty="0" smtClean="0">
                <a:solidFill>
                  <a:srgbClr val="FF0000"/>
                </a:solidFill>
              </a:rPr>
              <a:t>.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704" y="4203175"/>
            <a:ext cx="5814783" cy="21375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948" y="2235181"/>
            <a:ext cx="4941679" cy="31615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19" y="5930275"/>
            <a:ext cx="4924537" cy="3803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8884" y="2173241"/>
            <a:ext cx="5958819" cy="16340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949234" cy="5544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393" y="574186"/>
            <a:ext cx="11652935" cy="322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b="1" dirty="0" smtClean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 проникновения на рынок. </a:t>
            </a:r>
            <a:r>
              <a:rPr lang="ru-RU" sz="1200" dirty="0" smtClean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сбыта существующего продукта существующим покупателям на рынке. Стратегия предполагает интенсификацию рыночных усилий через мероприятия продвижения продукции (реклама), </a:t>
            </a:r>
            <a:r>
              <a:rPr lang="ru-RU" sz="1200" dirty="0" err="1" smtClean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репозиционирования</a:t>
            </a:r>
            <a:r>
              <a:rPr lang="ru-RU" sz="1200" dirty="0" smtClean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бренда и т.д.</a:t>
            </a:r>
            <a:endParaRPr lang="ru-RU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b="1" dirty="0" smtClean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 развития рынка. </a:t>
            </a:r>
            <a:r>
              <a:rPr lang="ru-RU" sz="1200" dirty="0" smtClean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Существующий продукт предлагается новым покупателям, выводится на новые рынки. Увеличение продаж с помощью каналов сбыта.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b="1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 развития продукта. </a:t>
            </a:r>
            <a:r>
              <a:rPr lang="ru-RU" sz="12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Предложение нового продукта существующим покупателям. Предложение более усовершенствованных версий продукта. Концентрация усилий на исследованиях, разработках.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b="1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 диверсификации. </a:t>
            </a:r>
            <a:r>
              <a:rPr lang="ru-RU" sz="12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Совершенно новый продукт предлагается новым потребителям. При этом может сохранятся отрасль, а может и меняться коренным образом.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2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Отправной точкой для разработки стратегии проекта является определение и сегментация рынка. </a:t>
            </a:r>
            <a:endParaRPr lang="ru-RU" sz="1200" dirty="0" smtClean="0">
              <a:solidFill>
                <a:srgbClr val="3E4447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200" dirty="0" smtClean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Матрица </a:t>
            </a:r>
            <a:r>
              <a:rPr lang="ru-RU" sz="1200" dirty="0" err="1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Ансоффа</a:t>
            </a:r>
            <a:r>
              <a:rPr lang="ru-RU" sz="12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показывает продуктовый диапазон и помогает определиться с производственной программой. Концепция стратегических альтернатив Портера способствует идентификации проекта на рынке и определению производственной мощности. (Рис. 9)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www.cfin.ru/business-plan/UNIDO-1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6" y="3808326"/>
            <a:ext cx="5426941" cy="274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www.cfin.ru/business-plan/UNIDO-1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08" y="3800197"/>
            <a:ext cx="5407787" cy="275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https://avatars.mds.yandex.net/i?id=f0179f30f8b94d1d655e5491e5d6cc2e060fb692-9151245-images-thumbs&amp;n=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0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9" name="TextBox 8"/>
          <p:cNvSpPr txBox="1"/>
          <p:nvPr/>
        </p:nvSpPr>
        <p:spPr>
          <a:xfrm>
            <a:off x="912786" y="129415"/>
            <a:ext cx="2747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- 2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42887" y="1312995"/>
            <a:ext cx="7194452" cy="380463"/>
          </a:xfrm>
        </p:spPr>
        <p:txBody>
          <a:bodyPr>
            <a:normAutofit/>
          </a:bodyPr>
          <a:lstStyle/>
          <a:p>
            <a:pPr algn="ctr"/>
            <a:r>
              <a:rPr lang="x-non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</a:t>
            </a:r>
            <a:r>
              <a:rPr lang="x-non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работе двух участков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9128" y="1773957"/>
          <a:ext cx="5206686" cy="4030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799"/>
                <a:gridCol w="1795903"/>
                <a:gridCol w="730996"/>
                <a:gridCol w="730996"/>
                <a:gridCol w="730996"/>
                <a:gridCol w="730996"/>
              </a:tblGrid>
              <a:tr h="36356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продукции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Объем, в м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24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22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Горная масса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6944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83333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22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всех групп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94974" y="676794"/>
            <a:ext cx="9036168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x-none" sz="1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Планируемый доход предприятия </a:t>
            </a:r>
            <a:endParaRPr lang="ru-RU" sz="1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5683391" y="1229797"/>
          <a:ext cx="6234606" cy="5006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4181"/>
                <a:gridCol w="2410661"/>
                <a:gridCol w="946640"/>
                <a:gridCol w="1131562"/>
                <a:gridCol w="1131562"/>
              </a:tblGrid>
              <a:tr h="1941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Наименованием готовой продукции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выпуск за год, м3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Прогнозная отпускная цена 1м3 на первый год работы предприятия,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Годовая выручка (без НДС) тыс.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7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I группы (свыше 5 м 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)-3%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162 500,00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7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II группы (от 3 до 5 м3)-1,6%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79 980,00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7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III группы (от 0,7 до 3м3)-4,7%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141 012,00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7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IV группы (от 0,1 до 0,7м3)-20,7%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431 250,00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814 742,00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719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цена 1 м3 блока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32 589,68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975360" cy="458629"/>
          </a:xfrm>
          <a:prstGeom prst="rect">
            <a:avLst/>
          </a:prstGeom>
        </p:spPr>
      </p:pic>
      <p:pic>
        <p:nvPicPr>
          <p:cNvPr id="8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0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814755" y="116304"/>
            <a:ext cx="7194452" cy="380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x-non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33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50592" y="-5928"/>
            <a:ext cx="12192000" cy="393895"/>
          </a:xfrm>
        </p:spPr>
        <p:txBody>
          <a:bodyPr>
            <a:normAutofit/>
          </a:bodyPr>
          <a:lstStyle/>
          <a:p>
            <a:pPr algn="ctr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технико-экономические показатели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98"/>
            <a:ext cx="975360" cy="458629"/>
          </a:xfrm>
          <a:prstGeom prst="rect">
            <a:avLst/>
          </a:prstGeom>
        </p:spPr>
      </p:pic>
      <p:pic>
        <p:nvPicPr>
          <p:cNvPr id="5" name="Picture 4" descr="https://avatars.mds.yandex.net/i?id=f0179f30f8b94d1d655e5491e5d6cc2e060fb692-9151245-images-thumbs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0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7" name="Прямоугольник 6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310623"/>
              </p:ext>
            </p:extLst>
          </p:nvPr>
        </p:nvGraphicFramePr>
        <p:xfrm>
          <a:off x="3644900" y="1856232"/>
          <a:ext cx="4902200" cy="4065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8300"/>
                <a:gridCol w="889000"/>
                <a:gridCol w="1104900"/>
              </a:tblGrid>
              <a:tr h="40770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Показатели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Ед. изм.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Значения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Потребность в финансировании, всего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тыс.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237 315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в том числе: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капитальные затраты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тыс.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135 518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оборотный капитал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тыс.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101 797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Источники финансирования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средства инвестора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тыс.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300 000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реинвестирование прибыли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тыс.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-62 685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Объем производства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М3/год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24 000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Средняя цена (без НДС)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тыс. руб./М3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55,7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Выручка (без НДС)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тыс. руб./год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1 335 600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Валовая прибыль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тыс. руб./год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489 420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Рентабельность по валовой прибыли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36,6%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Чистая прибыль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тыс. руб./год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-924 296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Рентабельность по чистой прибыли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-69,2%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Показатели эффективности проекта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Срок окупаемости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лет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Средняя рентабельность инвестиций (</a:t>
                      </a:r>
                      <a:r>
                        <a:rPr lang="en-US" sz="1100" u="none" strike="noStrike">
                          <a:effectLst/>
                        </a:rPr>
                        <a:t>ROI), 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101,4%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Чистая текущая стоимость (</a:t>
                      </a:r>
                      <a:r>
                        <a:rPr lang="en-US" sz="1100" u="none" strike="noStrike">
                          <a:effectLst/>
                        </a:rPr>
                        <a:t>NPV)*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тыс. руб.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Внутренняя ставка доходности (</a:t>
                      </a:r>
                      <a:r>
                        <a:rPr lang="en-US" sz="1100" u="none" strike="noStrike">
                          <a:effectLst/>
                        </a:rPr>
                        <a:t>IRR)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12,7%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*при ставке дисконтирования 30 %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0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50592" y="-5928"/>
            <a:ext cx="12192000" cy="393895"/>
          </a:xfrm>
        </p:spPr>
        <p:txBody>
          <a:bodyPr>
            <a:normAutofit/>
          </a:bodyPr>
          <a:lstStyle/>
          <a:p>
            <a:pPr algn="ctr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технико-экономические показатели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208228"/>
              </p:ext>
            </p:extLst>
          </p:nvPr>
        </p:nvGraphicFramePr>
        <p:xfrm>
          <a:off x="167956" y="470263"/>
          <a:ext cx="11750041" cy="6097031"/>
        </p:xfrm>
        <a:graphic>
          <a:graphicData uri="http://schemas.openxmlformats.org/drawingml/2006/table">
            <a:tbl>
              <a:tblPr/>
              <a:tblGrid>
                <a:gridCol w="230482"/>
                <a:gridCol w="6102946"/>
                <a:gridCol w="648808"/>
                <a:gridCol w="1016956"/>
                <a:gridCol w="1215063"/>
                <a:gridCol w="1267893"/>
                <a:gridCol w="1267893"/>
              </a:tblGrid>
              <a:tr h="2964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за ед., тыс.руб.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 с НДС, тыс.руб.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 с НДС, тыс.EUR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3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реализации продукции в год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814 742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10 184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ED"/>
                    </a:solidFill>
                  </a:tcPr>
                </a:tc>
              </a:tr>
              <a:tr h="150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3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I группы (свыше 5 м 3)-3%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162 500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2 031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3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II группы (от 3 до 5 м3)-1,6%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79 980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0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39" marR="4339" marT="4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3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III группы (от 0,7 до 3м3)-4,7%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141 012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1 763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0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39" marR="4339" marT="4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IV группы (от 0,1 до 0,7м3)-20,7%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431 250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5 391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персонала, всего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– руководители и специалисты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6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 EUR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тыс.EUR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Доля,%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проект, всего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D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D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D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D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D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DF6"/>
                    </a:solidFill>
                  </a:tcPr>
                </a:tc>
              </a:tr>
              <a:tr h="2964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Подготовительные работы (проект карьера, экспертиза, оформление и аренда земли, согласования,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тех.условия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др.)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29 000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362,50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9,667%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Горно-капитальные работы (строительство и реконструкция автомобильных дорог, строительство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промплощадки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16 000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5,333%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0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39" marR="4339" marT="4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связанные с производством (материалы, ФОТ, налоги)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147 182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1 839,78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49,061%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4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39" marR="4339" marT="4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D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Оборудование, спецтехника, автотранспорт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107 818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1 347,73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35,939%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D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операционной деятельности в год, всего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147 182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D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Доля,%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DD7"/>
                    </a:solidFill>
                  </a:tcPr>
                </a:tc>
              </a:tr>
              <a:tr h="150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D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Материальные расходы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6 227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77,84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4,231%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D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ремонт основных средств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4,38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0,238%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D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47 808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597,60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32,482%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D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расходы, связанные с производством и реализацией продукции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40,63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2,208%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D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связанные с содержанием помещений объектов общественного питания, обслуживающих трудовые коллективы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0,815%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97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39" marR="4339" marT="4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D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содержание вахтовых и временных поселков, включая все объекты жилищно-коммунального и социально-бытового назначения,, в организациях, осуществляющих свою деятельность вахтовым способом или работающих в полевых (экспедиционных) условиях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2,446%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452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39" marR="4339" marT="4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D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взносы по обязательному социальному страхованию от несчастных случаев на производстве и профессиональных заболеваний (15 класс по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оквэд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70 450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880,63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47,866%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0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39" marR="4339" marT="4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D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с ФОТ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14 297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178,71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9,714%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9A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Среднегодовой объем балансовой прибыли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9A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9A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814 742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9A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9A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10 184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9A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9AE4"/>
                    </a:solidFill>
                  </a:tcPr>
                </a:tc>
              </a:tr>
              <a:tr h="150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9A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(20%)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32 833,25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9A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Суммы начисленной амортизации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10 895,00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136,19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06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39" marR="4339" marT="43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9A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Среднегодовой объем чистой прибыли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656 665,00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8 208,31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себестоимость одного кубометра блоков, 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производства (по чистой прибыли)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54,315%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окупаемости с начала эксплуатации предприятия (РВР)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месяцев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Дисконтируемый срок окупаемости с начала проекта (РВР)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месяцев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активов (ROA)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430%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39" marR="4339" marT="43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798"/>
            <a:ext cx="975360" cy="458629"/>
          </a:xfrm>
          <a:prstGeom prst="rect">
            <a:avLst/>
          </a:prstGeom>
        </p:spPr>
      </p:pic>
      <p:pic>
        <p:nvPicPr>
          <p:cNvPr id="5" name="Picture 4" descr="https://avatars.mds.yandex.net/i?id=f0179f30f8b94d1d655e5491e5d6cc2e060fb692-9151245-images-thumbs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0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7" name="Прямоугольник 6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1381052" y="70359"/>
            <a:ext cx="4142198" cy="384175"/>
          </a:xfrm>
        </p:spPr>
        <p:txBody>
          <a:bodyPr/>
          <a:lstStyle/>
          <a:p>
            <a:pPr>
              <a:lnSpc>
                <a:spcPct val="107000"/>
              </a:lnSpc>
              <a:defRPr/>
            </a:pPr>
            <a:r>
              <a:rPr lang="ru-RU" alt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движения денежных средств - 1</a:t>
            </a:r>
            <a:endParaRPr lang="ru-RU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avatars.mds.yandex.net/i?id=f0179f30f8b94d1d655e5491e5d6cc2e060fb692-9151245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-11601"/>
            <a:ext cx="548005" cy="635000"/>
          </a:xfrm>
          <a:prstGeom prst="rect">
            <a:avLst/>
          </a:prstGeom>
          <a:noFill/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34"/>
            <a:ext cx="975360" cy="458629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739209"/>
              </p:ext>
            </p:extLst>
          </p:nvPr>
        </p:nvGraphicFramePr>
        <p:xfrm>
          <a:off x="149670" y="490187"/>
          <a:ext cx="11768327" cy="603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9079"/>
                <a:gridCol w="1061724"/>
                <a:gridCol w="1006568"/>
                <a:gridCol w="910048"/>
                <a:gridCol w="937627"/>
                <a:gridCol w="965203"/>
                <a:gridCol w="965203"/>
                <a:gridCol w="965203"/>
                <a:gridCol w="923836"/>
                <a:gridCol w="923836"/>
              </a:tblGrid>
              <a:tr h="337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Подробный учет доходов и расходов"/>
                        </a:rPr>
                        <a:t>Доходы и расходы</a:t>
                      </a:r>
                      <a:endParaRPr lang="ru-RU" sz="1200" b="1" i="0" u="sng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Варианты расходов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янв.24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фев.24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9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 денежных средств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45 000 000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33 829 958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35 810 068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139 727 583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90 085 029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77 527 427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85 901 376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85 131 085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300 000 000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45 000 000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4 900 000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12 100 000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121 000 000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26 000 000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8 200 000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12 600 000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10 500 000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3 258 968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6 517 936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8 147 420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3 258 968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6 517 936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8 147 420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(м3)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1 м3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32 590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32 590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32 590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32 590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32 590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32 590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32 590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32 590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 том числе: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300 092 190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20 087 553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12 649 863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21 353 107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94 553 193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25 947 003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8 704 479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20 931 697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10 484 945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506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ввод в эксплуатацию основного и вспомогательного оборудования (см т. "техника", "Затраты")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зар.плата администрации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14 477 400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1 299 600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1 299 600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1 299 600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1 299 600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1 299 600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зар.плата рабочих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13 667 400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208 800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955 800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1 387 800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1 387 800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зар.плата рабочих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13 667 400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отчисления страховых взн. 30%: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зар.платы администрации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4 343 220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278 100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278 100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278 100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389 880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389 880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389 880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389 880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389 880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зар.платы рабочих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4 100 220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62 640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286 740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416 340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416 340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НДС 20%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651 794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1 303 587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1 629 484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179 243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358 486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448 108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23 350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Экологический налог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2 371 996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6896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 текущий ден.поток (</a:t>
                      </a:r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cash-flow)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28 929 958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23 710 068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18 727 583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64 085 029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69 327 427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73 301 376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74 631 085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83 586 962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rs.mds.yandex.net/i?id=f0179f30f8b94d1d655e5491e5d6cc2e060fb692-9151245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11634"/>
            <a:ext cx="548005" cy="635000"/>
          </a:xfrm>
          <a:prstGeom prst="rect">
            <a:avLst/>
          </a:prstGeom>
          <a:noFill/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34"/>
            <a:ext cx="975360" cy="45862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35784"/>
              </p:ext>
            </p:extLst>
          </p:nvPr>
        </p:nvGraphicFramePr>
        <p:xfrm>
          <a:off x="192026" y="731073"/>
          <a:ext cx="11859767" cy="5709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3910"/>
                <a:gridCol w="1207785"/>
                <a:gridCol w="1191009"/>
                <a:gridCol w="1191009"/>
                <a:gridCol w="1191009"/>
                <a:gridCol w="1191009"/>
                <a:gridCol w="1191009"/>
                <a:gridCol w="1191009"/>
                <a:gridCol w="1191009"/>
                <a:gridCol w="1191009"/>
              </a:tblGrid>
              <a:tr h="376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мар.24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апр.24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май.24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июн.24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июл.24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авг.24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сен.24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окт.24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ноя.24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дек.24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277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98 301 962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116 275 358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154 976 873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178 236 345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211 859 336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246 381 393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280 903 450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315 425 507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349 947 564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384 469 621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14 715 000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19 166 000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25 819 000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16 294 840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32 589 680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48 884 520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65 179 360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65 179 360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65 179 360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65 179 360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65 179 360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65 179 360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65 179 360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16 294 840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32 589 680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48 884 520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65 179 360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65 179 360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65 179 360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65 179 360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65 179 360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65 179 360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65 179 360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32 590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32 590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32 590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32 590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32 590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32 590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32 590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32 590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32 590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32 590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18 600 337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18 116 021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22 254 405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26 409 589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25 285 757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25 285 757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25 285 757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25 285 757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25 285 757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25 379 157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1 299 600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1 299 600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1 299 600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1 299 600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1 299 600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1 299 600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1 299 600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1 299 600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1 299 600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1 299 600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2 323 800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2 467 800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2 467 800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2 467 800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2 467 800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2 467 800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2 467 800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2 467 800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2 467 800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2 467 800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389 880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389 880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389 880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389 880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389 880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389 880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389 880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389 880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389 880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389 880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697 140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740 340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740 340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740 340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740 340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740 340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740 340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740 340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740 340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740 340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3 258 968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6 517 936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9 776 904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13 035 872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13 035 872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13 035 872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13 035 872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13 035 872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13 035 872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13 035 872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896 216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1 792 432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2 688 649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3 584 865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3 584 865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3 584 865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3 584 865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3 584 865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3 584 865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3 584 865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93 400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1591145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3370642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5146780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5371546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5371546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5371546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5371546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5371546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5352866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18359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97 109 358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129 157 873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178 236 345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211 859 336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246 381 393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280 903 450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315 425 507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349 947 564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384 469 621  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418 916 958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Rectangle 2"/>
          <p:cNvSpPr txBox="1">
            <a:spLocks/>
          </p:cNvSpPr>
          <p:nvPr/>
        </p:nvSpPr>
        <p:spPr>
          <a:xfrm>
            <a:off x="1381052" y="70359"/>
            <a:ext cx="4142198" cy="38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defRPr/>
            </a:pPr>
            <a:r>
              <a:rPr lang="ru-RU" alt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движения денежных средств - 2</a:t>
            </a:r>
            <a:endParaRPr lang="ru-RU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/>
          </p:nvPr>
        </p:nvSpPr>
        <p:spPr>
          <a:xfrm>
            <a:off x="1334382" y="187023"/>
            <a:ext cx="4188593" cy="36036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план и ФОТ -1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avatars.mds.yandex.net/i?id=f0179f30f8b94d1d655e5491e5d6cc2e060fb692-9151245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002" y="11634"/>
            <a:ext cx="548005" cy="635000"/>
          </a:xfrm>
          <a:prstGeom prst="rect">
            <a:avLst/>
          </a:prstGeom>
          <a:noFill/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34"/>
            <a:ext cx="975360" cy="45862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61716"/>
              </p:ext>
            </p:extLst>
          </p:nvPr>
        </p:nvGraphicFramePr>
        <p:xfrm>
          <a:off x="256031" y="813823"/>
          <a:ext cx="7888728" cy="5711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978"/>
                <a:gridCol w="2871622"/>
                <a:gridCol w="288128"/>
                <a:gridCol w="522045"/>
                <a:gridCol w="922411"/>
                <a:gridCol w="1216797"/>
                <a:gridCol w="977363"/>
                <a:gridCol w="871384"/>
              </a:tblGrid>
              <a:tr h="8394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Должность, профессия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шт.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Месячный оклад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Доплата по районному коэффициенту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Доплата за работу в районах, приравненных к районам Крайнего Севера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Месячная зарплата по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ед.должности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Месячная зарплата, 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8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8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инженер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03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маркетингу и снабжению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8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бухгалтер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8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8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электромеханик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8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Офис-менеджер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8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карьера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129600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129 600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8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 горных работ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8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Электрослесарь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8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Водитель микроавтобуса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8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Охранник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8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экскаватора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8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Водитель погрузчика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503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Машинист канатной установки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8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Бурильщик шпуров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8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Кольщик блоков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8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Водитель автосамосвала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18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Подсобный рабочий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9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месяц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3 767 400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871598" y="2315307"/>
            <a:ext cx="3091992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 при необходимости предприятие заключает договор на выполнение маркшейдерских работ со специализированной организацией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Общая численность персонала 33 ед.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Общая сумма зарплаты за месяц – 4 257 000 руб.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Оплата отпусков (15% от зарплаты) – 638550 руб.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Итого: 4895550 руб.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Единый социальный налог (30%) – 1468665 руб.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Общий месячный фонд заработной платы - 6364215 руб.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Годовой фонд оплаты труда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Годовой фонд оплаты труда по карьеру составляет – 76371 тыс. руб.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844731" cy="528297"/>
          </a:xfrm>
          <a:prstGeom prst="rect">
            <a:avLst/>
          </a:prstGeom>
        </p:spPr>
      </p:pic>
      <p:pic>
        <p:nvPicPr>
          <p:cNvPr id="6" name="Рисунок 5" descr="https://www.cfin.ru/business-plan/UNIDO-36.png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6" y="708360"/>
            <a:ext cx="7580604" cy="55827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153460" y="1092408"/>
            <a:ext cx="3889188" cy="4705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 административных расходов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2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Административные расходы – затраты на организацию и управление предприятием. Представляют в основном постоянные затраты. К ним относится: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зарплата административного персонала и страховые взносы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связь и командировочные расходы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 оргтехники и канцелярия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аренда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текущие платежи за землю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страхование имущества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налоги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консультационные услуги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лицензионные платежи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s://avatars.mds.yandex.net/i?id=f0179f30f8b94d1d655e5491e5d6cc2e060fb692-9151245-images-thumbs&amp;n=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0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8" name="Rectangle 2"/>
          <p:cNvSpPr txBox="1">
            <a:spLocks/>
          </p:cNvSpPr>
          <p:nvPr/>
        </p:nvSpPr>
        <p:spPr>
          <a:xfrm>
            <a:off x="1334382" y="187023"/>
            <a:ext cx="4188593" cy="360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управления компанией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736899"/>
            <a:ext cx="7881367" cy="55633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0915" y="1088136"/>
            <a:ext cx="2476500" cy="450166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является наиболее перспективным на блочный камень. В районе известен обширный ряд перспективных проявлений (потенциальных месторождений) блочного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блочного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габбро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габбро-амфиболита.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34"/>
            <a:ext cx="966651" cy="523123"/>
          </a:xfrm>
          <a:prstGeom prst="rect">
            <a:avLst/>
          </a:prstGeom>
        </p:spPr>
      </p:pic>
      <p:pic>
        <p:nvPicPr>
          <p:cNvPr id="6" name="Picture 4" descr="https://avatars.mds.yandex.net/i?id=f0179f30f8b94d1d655e5491e5d6cc2e060fb692-9151245-images-thumbs&amp;n=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0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8" name="Прямоугольник 7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2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1634"/>
            <a:ext cx="1233602" cy="5108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14488" y="69200"/>
            <a:ext cx="63509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ресурсы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721" y="696834"/>
            <a:ext cx="5535034" cy="555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000" b="1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Трудовые ресурсы</a:t>
            </a: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требуемые для осуществления и эксплуатации производства, должны быть определены по отдельным категориям (управляющий персонал, квалифицированные и неквалифицированные рабочие). Численность, квалификация и требуемый уровень подготовки зависит от отрасли, применяемой технологии, размера предприятия, а также от предполагаемой организационной структуры предприятия.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Потребность в трудовых ресурсах определяется также социальными и социально-экономическими условиями в стране реализации проекта, а именно: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законодательство и условия труда (правила в отношении национальных праздников, сменной работы, отпусков, выходных и т.п.)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нормы труда (количество рабочих часов в смене)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безопасность труда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здоровья и социальная защита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примеры ошибок и их последствий на реализацию проекта: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неудача в обеспечении команды по осуществлению проекта опытным и ответственным персоналом ведет к задержкам и дополнительным расходам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неудачно составленный график набора персонала может привести к задержкам ввода, неэффективному использованию производственных мощностей в течение первых лет эксплуатации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неграмотные снабженцы могут привести к незапланированным остановкам производственного процесса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неопытные торговые агенты и начальники отдела продаж могут неудачно выбрать время для маркетинга и продаж,</a:t>
            </a:r>
            <a:endParaRPr lang="ru-RU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11634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9" name="Прямоугольник 8"/>
          <p:cNvSpPr/>
          <p:nvPr/>
        </p:nvSpPr>
        <p:spPr>
          <a:xfrm>
            <a:off x="5900616" y="696834"/>
            <a:ext cx="6080369" cy="5180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Социально-экономическая политика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Критерии, которыми руководствуется инвестор при вложении средств: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000" b="1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Социально-политические условия региона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Политическая стабильность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рынка рабочей силы, не требующей специальной подготовки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Благоприятная экологическая ситуация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000" b="1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Законодательные условия страны и региона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Стабильность законодательства (законодательное окружение процесса инвестиций)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Закрепленное в законах право собственности на землю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Стимулирующее инвестиции налогообложение (налоговые льготы)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000" b="1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Позиция органов власти региона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Благожелательное отношение к иностранным инвесторам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Готовность создавать приемлемые условия для зарубежных инвесторов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бюрократических барьеров на пути инвесторов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000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Правительственные законодательные акты и ограничения могут быть решающими для месторасположения проекта.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801189" cy="635000"/>
          </a:xfrm>
          <a:prstGeom prst="rect">
            <a:avLst/>
          </a:prstGeom>
        </p:spPr>
      </p:pic>
      <p:pic>
        <p:nvPicPr>
          <p:cNvPr id="7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11634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057525" y="3849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3057525" y="43068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" name="Rectangle 102"/>
          <p:cNvSpPr>
            <a:spLocks noChangeArrowheads="1"/>
          </p:cNvSpPr>
          <p:nvPr/>
        </p:nvSpPr>
        <p:spPr bwMode="auto">
          <a:xfrm>
            <a:off x="3057525" y="3697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" name="Rectangle 114"/>
          <p:cNvSpPr>
            <a:spLocks noChangeArrowheads="1"/>
          </p:cNvSpPr>
          <p:nvPr/>
        </p:nvSpPr>
        <p:spPr bwMode="auto">
          <a:xfrm>
            <a:off x="3057525" y="4154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11195" y="234345"/>
            <a:ext cx="63509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команды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5554" y="1115400"/>
            <a:ext cx="106349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Учредителями Акционерного общества «Карельский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Габбро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являются: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«А Б Р». Создано в августе 2014 года. Основная деятельность – отгрузка щебня железной дорогой.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Халунин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Васильевич 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Баранов Михаил Павлович – специалист горных работ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административный и рабочий персонал найден и с каждым имеется договорённость о переходе на работу в АО «Карельский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Габбро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 начале финансирования и начале производства работ.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84602" y="27683"/>
            <a:ext cx="12192000" cy="337624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 и спецтехники -1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535368"/>
              </p:ext>
            </p:extLst>
          </p:nvPr>
        </p:nvGraphicFramePr>
        <p:xfrm>
          <a:off x="87984" y="643582"/>
          <a:ext cx="12104016" cy="5881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907"/>
                <a:gridCol w="7054716"/>
                <a:gridCol w="1446808"/>
                <a:gridCol w="765958"/>
                <a:gridCol w="1210402"/>
                <a:gridCol w="1248225"/>
              </a:tblGrid>
              <a:tr h="1469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оборудования, фирма- изготовитель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единиц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Стоимость, тыс.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</a:tr>
              <a:tr h="290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1.              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Погрузчик фронтальный колесный фирмы XCMG LV1100KN  с защитными сетками для колес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LV1100KN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</a:tr>
              <a:tr h="290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2.              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Автосамосвал 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POWSUN PX95MT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POWSUN PX95MT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</a:tr>
              <a:tr h="330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3.              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Буровая установка с пневматическим перфоратором DTH для бурения скважин диаметром 90мм итальянской фирмы «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Marini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Quarries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итальянской фирмы «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Marini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Quarries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аналог </a:t>
                      </a:r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SBU-60M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</a:tr>
              <a:tr h="290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4.              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Буровая установка строчечного бурения с пневматическим перфоратором MA90RR итальянской фирмы «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Marini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Quarries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Hor-Drill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</a:tr>
              <a:tr h="290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5.              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Буровая установка строчечного бурения с пневматическим перфоратором MA90RR итальянской фирмы «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Marini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Quarries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с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пылеотсасывателем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TORNADO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SPHERICAL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</a:tr>
              <a:tr h="290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6.              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Канатная установка для алмазного пиления итальянской фирмы «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Marini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Quarries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с устройствами для облегчения пуска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GRAN-FIL SUPER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</a:tr>
              <a:tr h="290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7.              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Дизель-генератор шведской фирмы «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Atlas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Copco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</a:tr>
              <a:tr h="290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8.              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Компрессор шведской фирмы «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Atlas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Copco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XAS186DD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</a:tr>
              <a:tr h="290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9.              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для заточки буров итальянской фирмы «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Marini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Quarries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GRINDERS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</a:tr>
              <a:tr h="290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10.          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для заточки коронок итальянской фирмы «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Marini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Quarries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JASCO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</a:tr>
              <a:tr h="290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11.          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Пресс для соединения канатов итальянской фирмы «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Marini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Quarries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HANDY-PRESS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</a:tr>
              <a:tr h="290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12.          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Ножницы для резки канатов итальянской фирмы «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Marini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Quarries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HANDY-CUTTER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</a:tr>
              <a:tr h="290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13.          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Гидроклиновая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навеска на 11 гидроцилиндров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</a:tr>
              <a:tr h="146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14.   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Экскаватор фирмы LGMG ME105 (б/у)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ME105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</a:tr>
              <a:tr h="290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15.          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Контейнеры для административно-бытового блока (душевые, пункт приема пищи, административные помещения)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</a:tr>
              <a:tr h="290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16.          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Автобус ПАЗ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ПАЗ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</a:tr>
              <a:tr h="290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17.          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Топливозаправщик на базе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Урал 4320-1951-60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</a:tr>
              <a:tr h="290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18.          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Мотопомпа ИЖ МП – 1 (60м</a:t>
                      </a:r>
                      <a:r>
                        <a:rPr lang="ru-RU" sz="10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H=30м) для тушения пожаров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аналог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</a:tr>
              <a:tr h="14698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107818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35" marR="3235" marT="3235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83"/>
            <a:ext cx="975360" cy="458629"/>
          </a:xfrm>
          <a:prstGeom prst="rect">
            <a:avLst/>
          </a:prstGeom>
        </p:spPr>
      </p:pic>
      <p:pic>
        <p:nvPicPr>
          <p:cNvPr id="6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0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8" name="Прямоугольник 7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0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02132" y="399011"/>
          <a:ext cx="5902325" cy="485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2325"/>
              </a:tblGrid>
              <a:tr h="4857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Погрузчик фронтальный колесный фирмы XCMG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LV1100KN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553"/>
            <a:ext cx="4591050" cy="2019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20" y="3067395"/>
            <a:ext cx="3152775" cy="2114550"/>
          </a:xfrm>
          <a:prstGeom prst="rect">
            <a:avLst/>
          </a:prstGeom>
        </p:spPr>
      </p:pic>
      <p:graphicFrame>
        <p:nvGraphicFramePr>
          <p:cNvPr id="7" name="Объект 3"/>
          <p:cNvGraphicFramePr>
            <a:graphicFrameLocks/>
          </p:cNvGraphicFramePr>
          <p:nvPr>
            <p:extLst/>
          </p:nvPr>
        </p:nvGraphicFramePr>
        <p:xfrm>
          <a:off x="484360" y="2581620"/>
          <a:ext cx="2832157" cy="485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2157"/>
              </a:tblGrid>
              <a:tr h="4857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Автосамосвал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POWSUN PX95MT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405" y="800445"/>
            <a:ext cx="2819400" cy="2266950"/>
          </a:xfrm>
          <a:prstGeom prst="rect">
            <a:avLst/>
          </a:prstGeom>
        </p:spPr>
      </p:pic>
      <p:graphicFrame>
        <p:nvGraphicFramePr>
          <p:cNvPr id="9" name="Объект 3"/>
          <p:cNvGraphicFramePr>
            <a:graphicFrameLocks/>
          </p:cNvGraphicFramePr>
          <p:nvPr>
            <p:extLst/>
          </p:nvPr>
        </p:nvGraphicFramePr>
        <p:xfrm>
          <a:off x="8818240" y="356841"/>
          <a:ext cx="2911729" cy="485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1729"/>
              </a:tblGrid>
              <a:tr h="485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Буровая установка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4915" y="4387706"/>
            <a:ext cx="2653812" cy="2109315"/>
          </a:xfrm>
          <a:prstGeom prst="rect">
            <a:avLst/>
          </a:prstGeom>
        </p:spPr>
      </p:pic>
      <p:graphicFrame>
        <p:nvGraphicFramePr>
          <p:cNvPr id="11" name="Объект 3"/>
          <p:cNvGraphicFramePr>
            <a:graphicFrameLocks/>
          </p:cNvGraphicFramePr>
          <p:nvPr>
            <p:extLst/>
          </p:nvPr>
        </p:nvGraphicFramePr>
        <p:xfrm>
          <a:off x="8772076" y="3178910"/>
          <a:ext cx="2911729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1729"/>
              </a:tblGrid>
              <a:tr h="485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Канатная установка для алмазного пиления итальянской фирмы «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Marini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Quarries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048" y="884786"/>
            <a:ext cx="2734505" cy="1569061"/>
          </a:xfrm>
          <a:prstGeom prst="rect">
            <a:avLst/>
          </a:prstGeom>
        </p:spPr>
      </p:pic>
      <p:graphicFrame>
        <p:nvGraphicFramePr>
          <p:cNvPr id="13" name="Объект 3"/>
          <p:cNvGraphicFramePr>
            <a:graphicFrameLocks/>
          </p:cNvGraphicFramePr>
          <p:nvPr>
            <p:extLst/>
          </p:nvPr>
        </p:nvGraphicFramePr>
        <p:xfrm>
          <a:off x="5454894" y="399011"/>
          <a:ext cx="2911729" cy="485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1729"/>
              </a:tblGrid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Дизельный генератор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729" y="5319243"/>
            <a:ext cx="2593526" cy="1362207"/>
          </a:xfrm>
          <a:prstGeom prst="rect">
            <a:avLst/>
          </a:prstGeom>
        </p:spPr>
      </p:pic>
      <p:graphicFrame>
        <p:nvGraphicFramePr>
          <p:cNvPr id="15" name="Объект 3"/>
          <p:cNvGraphicFramePr>
            <a:graphicFrameLocks/>
          </p:cNvGraphicFramePr>
          <p:nvPr>
            <p:extLst/>
          </p:nvPr>
        </p:nvGraphicFramePr>
        <p:xfrm>
          <a:off x="2538526" y="4882273"/>
          <a:ext cx="2911729" cy="485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1729"/>
              </a:tblGrid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Дизельный компрессор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9518" y="3530530"/>
            <a:ext cx="2264791" cy="1960978"/>
          </a:xfrm>
          <a:prstGeom prst="rect">
            <a:avLst/>
          </a:prstGeom>
        </p:spPr>
      </p:pic>
      <p:graphicFrame>
        <p:nvGraphicFramePr>
          <p:cNvPr id="17" name="Объект 3"/>
          <p:cNvGraphicFramePr>
            <a:graphicFrameLocks/>
          </p:cNvGraphicFramePr>
          <p:nvPr>
            <p:extLst/>
          </p:nvPr>
        </p:nvGraphicFramePr>
        <p:xfrm>
          <a:off x="5656048" y="2939622"/>
          <a:ext cx="2911729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1729"/>
              </a:tblGrid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Гусеничный экскаватор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LGMG ME105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1634"/>
            <a:ext cx="975360" cy="458629"/>
          </a:xfrm>
          <a:prstGeom prst="rect">
            <a:avLst/>
          </a:prstGeom>
        </p:spPr>
      </p:pic>
      <p:pic>
        <p:nvPicPr>
          <p:cNvPr id="19" name="Picture 4" descr="https://avatars.mds.yandex.net/i?id=f0179f30f8b94d1d655e5491e5d6cc2e060fb692-9151245-images-thumbs&amp;n=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0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-2884602" y="27683"/>
            <a:ext cx="12192000" cy="337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 и спецтехники - 2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69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801189" cy="635000"/>
          </a:xfrm>
          <a:prstGeom prst="rect">
            <a:avLst/>
          </a:prstGeom>
        </p:spPr>
      </p:pic>
      <p:pic>
        <p:nvPicPr>
          <p:cNvPr id="7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11634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1748212" y="42548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3057525" y="43068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" name="Rectangle 102"/>
          <p:cNvSpPr>
            <a:spLocks noChangeArrowheads="1"/>
          </p:cNvSpPr>
          <p:nvPr/>
        </p:nvSpPr>
        <p:spPr bwMode="auto">
          <a:xfrm>
            <a:off x="3057525" y="3697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" name="Rectangle 114"/>
          <p:cNvSpPr>
            <a:spLocks noChangeArrowheads="1"/>
          </p:cNvSpPr>
          <p:nvPr/>
        </p:nvSpPr>
        <p:spPr bwMode="auto">
          <a:xfrm>
            <a:off x="3057525" y="4154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7894" y="165140"/>
            <a:ext cx="63509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оборудования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78740" y="1047080"/>
          <a:ext cx="5957570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3420"/>
                <a:gridCol w="1562100"/>
                <a:gridCol w="1087755"/>
                <a:gridCol w="1087755"/>
                <a:gridCol w="763270"/>
                <a:gridCol w="763270"/>
              </a:tblGrid>
              <a:tr h="1308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п/п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работ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на все операции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изм.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смену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 сутки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92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Бурение вертикальных и горизонтальных скважин диаметром 90мм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</a:t>
                      </a:r>
                      <a:r>
                        <a:rPr lang="ru-RU" sz="1000" baseline="300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1448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1448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37480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4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Бурение вертикальных шпуров диаметром 28-32 мм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</a:t>
                      </a:r>
                      <a:r>
                        <a:rPr lang="ru-RU" sz="1000" baseline="300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48880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8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Бурение горизонтальных шпуров диаметром 28-32 мм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</a:t>
                      </a:r>
                      <a:r>
                        <a:rPr lang="ru-RU" sz="1000" baseline="300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55120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6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Пиление отрезных щелей алмазной пилой шириной 11 мм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</a:t>
                      </a:r>
                      <a:r>
                        <a:rPr lang="ru-RU" sz="1000" baseline="300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78520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56304" y="625038"/>
            <a:ext cx="49210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Производительность оборудования в расчете на две бригады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одну смену, работающих на одном карьере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35186" y="4274999"/>
          <a:ext cx="5713127" cy="2102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741"/>
                <a:gridCol w="1882056"/>
                <a:gridCol w="948499"/>
                <a:gridCol w="948499"/>
                <a:gridCol w="665166"/>
                <a:gridCol w="665166"/>
              </a:tblGrid>
              <a:tr h="1449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работ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на все операции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Ед.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изм.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смену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 сутки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34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Бурение вертикальных и горизонтальных скважин диаметром 90мм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</a:t>
                      </a:r>
                      <a:r>
                        <a:rPr lang="ru-RU" sz="1000" baseline="300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2896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2896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752960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5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Бурение вертикальных шпуров диаметром 28-32 мм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</a:t>
                      </a:r>
                      <a:r>
                        <a:rPr lang="ru-RU" sz="1000" baseline="300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97760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5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Бурение горизонтальных шпуров диаметром 28-32 мм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</a:t>
                      </a:r>
                      <a:r>
                        <a:rPr lang="ru-RU" sz="1000" baseline="300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110240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5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Пиление отрезных щелей алмазной пилой шириной 11 мм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</a:t>
                      </a:r>
                      <a:r>
                        <a:rPr lang="ru-RU" sz="1000" baseline="300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157040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274003" y="3755122"/>
            <a:ext cx="43811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производительность оборудования по карьеру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одновременной работе двух участков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1015" y="1693280"/>
            <a:ext cx="45217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Учитывая, что на участках 1 этапа работ выход блоков из горной массы составляет 50 - 70%, возможная производительность указанного в таблице оборудования по производству блоков соответственно составит:</a:t>
            </a:r>
          </a:p>
          <a:p>
            <a:pPr marR="179705" indent="450215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450 – 900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тыс.куб.м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R="179705"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Принимается производительность карьера при одновременной работе на двух участках, равная 25000 м</a:t>
            </a:r>
            <a:r>
              <a:rPr lang="ru-RU" sz="16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блоков в год (2083 м</a:t>
            </a:r>
            <a:r>
              <a:rPr lang="ru-RU" sz="16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в месяц, в сутки 96 м</a:t>
            </a:r>
            <a:r>
              <a:rPr lang="ru-RU" sz="16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в сутки) или 83333 м</a:t>
            </a:r>
            <a:r>
              <a:rPr lang="ru-RU" sz="16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горной массы в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год.</a:t>
            </a:r>
          </a:p>
          <a:p>
            <a:pPr marR="179705" indent="45021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Для увеличения эффективности проекта оборудование должно работать 24 часа и 7 дней в неделю.</a:t>
            </a:r>
          </a:p>
          <a:p>
            <a:pPr marR="179705" indent="450215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Остановки только на обслуживание по графику и ремонты.</a:t>
            </a:r>
          </a:p>
          <a:p>
            <a:pPr marR="179705" indent="450215" algn="just">
              <a:spcAft>
                <a:spcPts val="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44099" y="-11052"/>
            <a:ext cx="12192000" cy="49236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Сбыт продукции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97" y="504002"/>
            <a:ext cx="12192000" cy="6365631"/>
          </a:xfrm>
        </p:spPr>
        <p:txBody>
          <a:bodyPr/>
          <a:lstStyle/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продукции Проекта будет осуществляться преимущественно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регион, республику Беларусь и в Мурманскую область.</a:t>
            </a:r>
          </a:p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Цены и условия реализации по видам продукции приведены в таблице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552140"/>
              </p:ext>
            </p:extLst>
          </p:nvPr>
        </p:nvGraphicFramePr>
        <p:xfrm>
          <a:off x="414236" y="1540051"/>
          <a:ext cx="4194929" cy="5139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378"/>
                <a:gridCol w="1508289"/>
                <a:gridCol w="772998"/>
                <a:gridCol w="801278"/>
                <a:gridCol w="838986"/>
              </a:tblGrid>
              <a:tr h="1560350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9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Наименованием готовой продукции</a:t>
                      </a:r>
                      <a:endParaRPr lang="ru-RU" sz="9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выпуск за год, м3</a:t>
                      </a:r>
                      <a:endParaRPr lang="ru-RU" sz="9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Прогнозная отпускная цена 1м</a:t>
                      </a:r>
                      <a:r>
                        <a:rPr lang="ru-RU" sz="9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первый год работы предприятия, руб.</a:t>
                      </a:r>
                      <a:endParaRPr lang="ru-RU" sz="9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Годовая выручка (без НДС) тыс. руб.</a:t>
                      </a:r>
                      <a:endParaRPr lang="ru-RU" sz="9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0920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I группы (свыше 5 м 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)-3%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65 000,00</a:t>
                      </a:r>
                      <a:endParaRPr lang="ru-RU" sz="1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162 500,00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0920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II группы (от 3 до 5 м</a:t>
                      </a:r>
                      <a:r>
                        <a:rPr lang="ru-RU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)-1,6%</a:t>
                      </a:r>
                      <a:endParaRPr lang="ru-RU" sz="1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1333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60 000,00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79 980,00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0920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III группы (от 0,7 до 3м</a:t>
                      </a:r>
                      <a:r>
                        <a:rPr lang="ru-RU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)-4,7%</a:t>
                      </a:r>
                      <a:endParaRPr lang="ru-RU" sz="1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3917</a:t>
                      </a:r>
                      <a:endParaRPr lang="ru-RU" sz="1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36 000,00</a:t>
                      </a:r>
                      <a:endParaRPr lang="ru-RU" sz="1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141 012,00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0920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IV группы (от 0,1 до 0,7м</a:t>
                      </a:r>
                      <a:r>
                        <a:rPr lang="ru-RU" sz="12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)-20,7%</a:t>
                      </a:r>
                      <a:endParaRPr lang="ru-RU" sz="1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17250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25 000,00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431 250,00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7517">
                <a:tc>
                  <a:txBody>
                    <a:bodyPr/>
                    <a:lstStyle/>
                    <a:p>
                      <a:pPr marL="6350" indent="-6350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</a:t>
                      </a:r>
                      <a:endParaRPr lang="ru-RU" sz="1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814 742,00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7517">
                <a:tc gridSpan="2">
                  <a:txBody>
                    <a:bodyPr/>
                    <a:lstStyle/>
                    <a:p>
                      <a:pPr marL="6350" indent="-6350" algn="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цена 1 м3 блока </a:t>
                      </a:r>
                      <a:endParaRPr lang="ru-RU" sz="12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indent="-6350" algn="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32 589,68</a:t>
                      </a:r>
                      <a:endParaRPr lang="ru-RU" sz="12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975360" cy="458629"/>
          </a:xfrm>
          <a:prstGeom prst="rect">
            <a:avLst/>
          </a:prstGeom>
        </p:spPr>
      </p:pic>
      <p:pic>
        <p:nvPicPr>
          <p:cNvPr id="6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0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8" name="Прямоугольник 7"/>
          <p:cNvSpPr/>
          <p:nvPr/>
        </p:nvSpPr>
        <p:spPr>
          <a:xfrm>
            <a:off x="8365232" y="111570"/>
            <a:ext cx="2301015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3E444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каналов сбыта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9290" y="1139002"/>
            <a:ext cx="7013541" cy="5278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900" dirty="0" smtClean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Каналы </a:t>
            </a:r>
            <a:r>
              <a:rPr lang="ru-RU" sz="900" dirty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сбыта – произвольная совокупность независимых фирм, задача которых связать производителя с конечным покупателем. Виды каналов сбыта: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900" dirty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производитель =&gt; потребитель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900" dirty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производитель =&gt; розничный торговец =&gt; потребитель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900" dirty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производитель =&gt; оптовый торговец =&gt; розничный торговец =&gt; потребитель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75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900" dirty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производитель =&gt; торговый агент (брокер) =&gt; оптовый торговец =&gt; розничный торговец =&gt; потребитель.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900" dirty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Сбыт непосредственно потребителям не предполагает наличия посредников. Распространен на рынке промышленной продукции и товаров производственного назначений, где достигается наибольший показатель «затраты - эффективность». К прямому сбыту относится реализация продукцию через собственную торговую сеть. Другие каналы прямых продаж – продажа вразнос, заказы по почте, ресторанный бизнес и </a:t>
            </a:r>
            <a:r>
              <a:rPr lang="ru-RU" sz="900" dirty="0" err="1" smtClean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т.д.Сбыт</a:t>
            </a:r>
            <a:r>
              <a:rPr lang="ru-RU" sz="900" dirty="0" smtClean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розничных торговцев. В этом случае производители сначала продают свой товар розничным торговцам, которые затем перепродают товар конечному потребителю. Данный канал характерен для товаров высокого качества, имеющих товарную марку и рекламируемых в национальном масштабе, которые покупаются широким кругом потребителей через короткие промежутки времени. Например, продажа </a:t>
            </a:r>
            <a:r>
              <a:rPr lang="ru-RU" sz="900" dirty="0" err="1" smtClean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одежды.Сбыт</a:t>
            </a:r>
            <a:r>
              <a:rPr lang="ru-RU" sz="900" dirty="0" smtClean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оптовых торговцев связан с дополнительным звеном в цепочке распределения. Однако преимущества канала очевидны: оптовик аккумулирует большие партии товаров, формирует достаточный ассортимент, создает запас и распределяет его среди большого количества мелких торговцев. Транспортные проблемы, оформление счетов, контроль оплаты и многие другие проблемы, а также риски распределяются по цепочке. Коммуникации компании нужно выстраивать с небольшим кругом продавцов – оптовиков. Такой канал распределения подходит для продажи бытовой </a:t>
            </a:r>
            <a:r>
              <a:rPr lang="ru-RU" sz="900" dirty="0" err="1" smtClean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техники.Сбыт</a:t>
            </a:r>
            <a:r>
              <a:rPr lang="ru-RU" sz="900" dirty="0" smtClean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торгового агента характерен для отраслей, в которых продажа осуществляется специалистами, необходимо присутствие представителя компании, послепродажное </a:t>
            </a:r>
            <a:r>
              <a:rPr lang="ru-RU" sz="900" dirty="0" err="1" smtClean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обслуживание.Анализ</a:t>
            </a:r>
            <a:r>
              <a:rPr lang="ru-RU" sz="900" dirty="0" smtClean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каналов сбыта позволит выбрать наиболее эффективный способ продажи продукции, характерный для отрасли, вида бизнеса и прочих сложившихся традиций.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900" dirty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зависимости от выбранного канала сбыта будет меняться схема реализации, в частности ценовая политика, структура расходов, затраты на </a:t>
            </a:r>
            <a:r>
              <a:rPr lang="ru-RU" sz="900" dirty="0" smtClean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продвижение. </a:t>
            </a: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900" dirty="0" smtClean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900" dirty="0">
                <a:solidFill>
                  <a:srgbClr val="3E444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компания примет решение о реализации продукции собственными силами, что подразумевает открытие представительств, филиалов, необходимо учесть дополнительные инвестиции и риски, которые требуют отдельного анализа в рамках разработки бизнес-плана.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801189" cy="635000"/>
          </a:xfrm>
          <a:prstGeom prst="rect">
            <a:avLst/>
          </a:prstGeom>
        </p:spPr>
      </p:pic>
      <p:pic>
        <p:nvPicPr>
          <p:cNvPr id="7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11634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057525" y="3849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3057525" y="43068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" name="Rectangle 102"/>
          <p:cNvSpPr>
            <a:spLocks noChangeArrowheads="1"/>
          </p:cNvSpPr>
          <p:nvPr/>
        </p:nvSpPr>
        <p:spPr bwMode="auto">
          <a:xfrm>
            <a:off x="3057525" y="3697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" name="Rectangle 114"/>
          <p:cNvSpPr>
            <a:spLocks noChangeArrowheads="1"/>
          </p:cNvSpPr>
          <p:nvPr/>
        </p:nvSpPr>
        <p:spPr bwMode="auto">
          <a:xfrm>
            <a:off x="3057525" y="4154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4096" y="144445"/>
            <a:ext cx="63509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276274"/>
              </p:ext>
            </p:extLst>
          </p:nvPr>
        </p:nvGraphicFramePr>
        <p:xfrm>
          <a:off x="83758" y="963206"/>
          <a:ext cx="11822295" cy="5126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7714"/>
                <a:gridCol w="3320507"/>
                <a:gridCol w="1778496"/>
                <a:gridCol w="3301641"/>
                <a:gridCol w="817123"/>
                <a:gridCol w="1396814"/>
              </a:tblGrid>
              <a:tr h="628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Статья  налогового кодекса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налога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Налогооблагаемая база (за расчетный год)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Ставка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Годовая суммам налога,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</a:tr>
              <a:tr h="3144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164.3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 на добавленную стоимость (НДС)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Объем реализации продукции, тыс. руб.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162948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</a:tr>
              <a:tr h="192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814742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49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 на прибыль организации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Прибыль предприятия за год, тыс.руб.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117313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</a:tr>
              <a:tr h="192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586563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4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 на добычу полезных ископаемых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Стоимость добытого полезного ископаемого, тыс.руб.(без НДС)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5,50%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44810,81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</a:tr>
              <a:tr h="192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814742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Глава 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Транспортный налог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Лошадиная сила транспортного средства – автосамосвал, погрузчик, экскаватор, топливозаправщик, автобус -5 единиц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среднем –  18 тыс.руб. за 1 тс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93,4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</a:tr>
              <a:tr h="699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ФЗ «Об охране окружающей среды» от 10.01.2002 № 7-ФЗ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Экологический налог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опыту аналогичных предприятий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</a:tr>
              <a:tr h="3144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 на имущество организации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Балансовая стоимость основных средств, тыс.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2,20%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2371,996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</a:tr>
              <a:tr h="192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107818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7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Глава 31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Земельный налог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Кадастровая стоимость используемого участка земли площадью 45 га, тыс.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1,50%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0,675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</a:tr>
              <a:tr h="192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25">
                <a:tc grid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327577,905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9351" marR="59351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4355" y="7228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 bmk="_Toc189370354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Налоги, применяемые в отношении горно-промышленного предприятия, в соответствии с Налоговым кодексом Российской Федерации №117 –ФЗ от 5 августа 2000г.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801189" cy="635000"/>
          </a:xfrm>
          <a:prstGeom prst="rect">
            <a:avLst/>
          </a:prstGeom>
        </p:spPr>
      </p:pic>
      <p:pic>
        <p:nvPicPr>
          <p:cNvPr id="7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11634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057525" y="3849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3057525" y="43068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" name="Rectangle 102"/>
          <p:cNvSpPr>
            <a:spLocks noChangeArrowheads="1"/>
          </p:cNvSpPr>
          <p:nvPr/>
        </p:nvSpPr>
        <p:spPr bwMode="auto">
          <a:xfrm>
            <a:off x="3057525" y="3697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" name="Rectangle 114"/>
          <p:cNvSpPr>
            <a:spLocks noChangeArrowheads="1"/>
          </p:cNvSpPr>
          <p:nvPr/>
        </p:nvSpPr>
        <p:spPr bwMode="auto">
          <a:xfrm>
            <a:off x="3057525" y="4154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3416" y="159857"/>
            <a:ext cx="927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Расходы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806211"/>
              </p:ext>
            </p:extLst>
          </p:nvPr>
        </p:nvGraphicFramePr>
        <p:xfrm>
          <a:off x="113121" y="646643"/>
          <a:ext cx="5816338" cy="6131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474"/>
                <a:gridCol w="4938278"/>
                <a:gridCol w="359586"/>
              </a:tblGrid>
              <a:tr h="343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Код затрат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Наименование затрат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Сумма за год,      тыс. руб.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6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254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Материальные расходы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6227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0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254.3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на приобретение инструментов, приспособлений, инвентаря, приборов, лабораторного оборудования, спецодежды и другого имущества, не являющихся амортизируемым имуществом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427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0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254.4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на приобретение комплектующих изделий, подвергающихся монтажу, и (или) полуфабрикатов, подвергающихся дополнительной обработке (буровой инструмент, канаты и др.)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800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0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254.5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на приобретение топлива, воды и энергии всех видов, расходуемых на технологические цели, выработку всех видов энергии, отопление зданий, а также расходы на трансформацию и передачу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5000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0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254.6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на приобретение работ и услуг производственного характера, выполняемых сторонними организациями или индивидуальными предпринимателями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6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Расходы на оплату труда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47 808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45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255.1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суммы, начисленные по тарифным ставкам, должностным окладам, сдельным расценкам или в процентах от выручки в соответствии с принятыми формами и системами оплаты (85 % от штатного расписания)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21 349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1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255.7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расходы на оплату труда, сохраняемую работникам на время отпуска, расходы на оплату проезда работников и лиц, находящихся у этих работников на иждивении, к месту использования отпуска на территории Российской Федерации и обратно (включая расходы на оплату провоза багажа работников организаций, расположенных в районах Крайнего Севера и приравненных к ним местностях)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6 216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0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255.11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надбавки, обусловленные районным регулированием оплаты труда, в том числе начисления по районным коэффициентам и коэффициентам за работу в тяжелых природно-климатических условиях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7 535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0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255.12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надбавки за непрерывный стаж работы в районах Крайнего Севера и приравненных к ним местностях, в районах европейского Севера и других районах с тяжелыми природно-климатическими условиями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12 558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1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255.21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расходы на оплату труда работников, не состоящих в штате организации-налогоплательщика, за выполнение ими работ по заключенным договорам гражданско-правового характера (включая договоры подряда), за исключением оплаты труда по договорам гражданско-правового характера, заключенным с индивидуальными предпринимателями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150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9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256.4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Расходы на приобретение оборудования и спецтехники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107466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6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Суммы начисленной амортизации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10895,3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7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258.1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первая группа - все недолговечное имущество со сроком полезного использования от 1 года до 2 лет включительно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7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258.2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вторая группа - имущество со сроком полезного использования свыше 2 лет до 3 лет включительно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726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258.3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третья группа - имущество со сроком полезного использования свыше 3 лет до 5 лет включительно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4111,6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6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Топливозаправщик – 8400 </a:t>
                      </a:r>
                      <a:r>
                        <a:rPr lang="ru-RU" sz="600" u="none" strike="noStrike" dirty="0" err="1">
                          <a:effectLst/>
                        </a:rPr>
                        <a:t>т.р</a:t>
                      </a:r>
                      <a:r>
                        <a:rPr lang="ru-RU" sz="600" u="none" strike="noStrike" dirty="0">
                          <a:effectLst/>
                        </a:rPr>
                        <a:t>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Буровая установка с пневматическим перфоратором для бурения скважин диаметром 90мм самоходная установка SBU-60 XL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15800 </a:t>
                      </a:r>
                      <a:r>
                        <a:rPr lang="ru-RU" sz="600" u="none" strike="noStrike" dirty="0" err="1">
                          <a:effectLst/>
                        </a:rPr>
                        <a:t>т.р</a:t>
                      </a:r>
                      <a:r>
                        <a:rPr lang="ru-RU" sz="600" u="none" strike="noStrike" dirty="0">
                          <a:effectLst/>
                        </a:rPr>
                        <a:t>.- (4 шт.)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Автобус – 2990 </a:t>
                      </a:r>
                      <a:r>
                        <a:rPr lang="ru-RU" sz="600" u="none" strike="noStrike" dirty="0" err="1">
                          <a:effectLst/>
                        </a:rPr>
                        <a:t>т.р</a:t>
                      </a:r>
                      <a:r>
                        <a:rPr lang="ru-RU" sz="600" u="none" strike="noStrike" dirty="0">
                          <a:effectLst/>
                        </a:rPr>
                        <a:t>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Сварочный агрегат – 100 </a:t>
                      </a:r>
                      <a:r>
                        <a:rPr lang="ru-RU" sz="600" u="none" strike="noStrike" dirty="0" err="1">
                          <a:effectLst/>
                        </a:rPr>
                        <a:t>т.р</a:t>
                      </a:r>
                      <a:r>
                        <a:rPr lang="ru-RU" sz="600" u="none" strike="noStrike" dirty="0">
                          <a:effectLst/>
                        </a:rPr>
                        <a:t>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Оргтехника- 300 </a:t>
                      </a:r>
                      <a:r>
                        <a:rPr lang="ru-RU" sz="600" u="none" strike="noStrike" dirty="0" err="1">
                          <a:effectLst/>
                        </a:rPr>
                        <a:t>т.р</a:t>
                      </a:r>
                      <a:r>
                        <a:rPr lang="ru-RU" sz="600" u="none" strike="noStrike" dirty="0">
                          <a:effectLst/>
                        </a:rPr>
                        <a:t>. (Всего стоимость – 20558 </a:t>
                      </a:r>
                      <a:r>
                        <a:rPr lang="ru-RU" sz="600" u="none" strike="noStrike" dirty="0" err="1">
                          <a:effectLst/>
                        </a:rPr>
                        <a:t>т.р</a:t>
                      </a:r>
                      <a:r>
                        <a:rPr lang="ru-RU" sz="600" u="none" strike="noStrike" dirty="0">
                          <a:effectLst/>
                        </a:rPr>
                        <a:t>.)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26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258.5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пятая группа - имущество со сроком полезного использования свыше 7 лет до 10 лет включительно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4809,4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6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Технологические автодороги – 50 </a:t>
                      </a:r>
                      <a:r>
                        <a:rPr lang="ru-RU" sz="600" u="none" strike="noStrike" dirty="0" err="1">
                          <a:effectLst/>
                        </a:rPr>
                        <a:t>т.р</a:t>
                      </a:r>
                      <a:r>
                        <a:rPr lang="ru-RU" sz="600" u="none" strike="noStrike" dirty="0">
                          <a:effectLst/>
                        </a:rPr>
                        <a:t>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Погрузчик –17000 </a:t>
                      </a:r>
                      <a:r>
                        <a:rPr lang="ru-RU" sz="600" u="none" strike="noStrike" dirty="0" err="1">
                          <a:effectLst/>
                        </a:rPr>
                        <a:t>т.р</a:t>
                      </a:r>
                      <a:r>
                        <a:rPr lang="ru-RU" sz="600" u="none" strike="noStrike" dirty="0">
                          <a:effectLst/>
                        </a:rPr>
                        <a:t>. (1 шт.)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Автосамосвал </a:t>
                      </a:r>
                      <a:r>
                        <a:rPr lang="en-US" sz="600" u="none" strike="noStrike" dirty="0">
                          <a:effectLst/>
                        </a:rPr>
                        <a:t>POWSUN PX95MT - 16700 </a:t>
                      </a:r>
                      <a:r>
                        <a:rPr lang="ru-RU" sz="600" u="none" strike="noStrike" dirty="0" err="1">
                          <a:effectLst/>
                        </a:rPr>
                        <a:t>т.р</a:t>
                      </a:r>
                      <a:r>
                        <a:rPr lang="ru-RU" sz="600" u="none" strike="noStrike" dirty="0">
                          <a:effectLst/>
                        </a:rPr>
                        <a:t>. (1шт.)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Канатная установка для алмазного пиления КТМ-25 -7400 </a:t>
                      </a:r>
                      <a:r>
                        <a:rPr lang="ru-RU" sz="600" u="none" strike="noStrike" dirty="0" err="1">
                          <a:effectLst/>
                        </a:rPr>
                        <a:t>т.р</a:t>
                      </a:r>
                      <a:r>
                        <a:rPr lang="ru-RU" sz="600" u="none" strike="noStrike" dirty="0">
                          <a:effectLst/>
                        </a:rPr>
                        <a:t>. (4 шт.)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Дизель-генератор фирмы «</a:t>
                      </a:r>
                      <a:r>
                        <a:rPr lang="ru-RU" sz="600" u="none" strike="noStrike" dirty="0" err="1">
                          <a:effectLst/>
                        </a:rPr>
                        <a:t>Atlas</a:t>
                      </a:r>
                      <a:r>
                        <a:rPr lang="ru-RU" sz="600" u="none" strike="noStrike" dirty="0">
                          <a:effectLst/>
                        </a:rPr>
                        <a:t> </a:t>
                      </a:r>
                      <a:r>
                        <a:rPr lang="ru-RU" sz="600" u="none" strike="noStrike" dirty="0" err="1">
                          <a:effectLst/>
                        </a:rPr>
                        <a:t>Copco</a:t>
                      </a:r>
                      <a:r>
                        <a:rPr lang="ru-RU" sz="600" u="none" strike="noStrike" dirty="0">
                          <a:effectLst/>
                        </a:rPr>
                        <a:t>» (2шт) – 3800 </a:t>
                      </a:r>
                      <a:r>
                        <a:rPr lang="ru-RU" sz="600" u="none" strike="noStrike" dirty="0" err="1">
                          <a:effectLst/>
                        </a:rPr>
                        <a:t>т.р</a:t>
                      </a:r>
                      <a:r>
                        <a:rPr lang="ru-RU" sz="600" u="none" strike="noStrike" dirty="0">
                          <a:effectLst/>
                        </a:rPr>
                        <a:t>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(Всего стоимость – 48094 </a:t>
                      </a:r>
                      <a:r>
                        <a:rPr lang="ru-RU" sz="600" u="none" strike="noStrike" dirty="0" err="1">
                          <a:effectLst/>
                        </a:rPr>
                        <a:t>т.р</a:t>
                      </a:r>
                      <a:r>
                        <a:rPr lang="ru-RU" sz="600" u="none" strike="noStrike" dirty="0">
                          <a:effectLst/>
                        </a:rPr>
                        <a:t>.)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26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258.6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шестая группа - имущество со сроком полезного использования свыше 10 лет до 15 лет включительно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1909,3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47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Экскаватор фирмы LGMG ME105 - 1шт. с </a:t>
                      </a:r>
                      <a:r>
                        <a:rPr lang="ru-RU" sz="600" u="none" strike="noStrike" dirty="0" err="1">
                          <a:effectLst/>
                        </a:rPr>
                        <a:t>гидроклиновыми</a:t>
                      </a:r>
                      <a:r>
                        <a:rPr lang="ru-RU" sz="600" u="none" strike="noStrike" dirty="0">
                          <a:effectLst/>
                        </a:rPr>
                        <a:t> навесками – 24000 т. руб.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Компрессор фирмы «</a:t>
                      </a:r>
                      <a:r>
                        <a:rPr lang="en-US" sz="600" u="none" strike="noStrike" dirty="0">
                          <a:effectLst/>
                        </a:rPr>
                        <a:t>Atlas Copco» -4560 </a:t>
                      </a:r>
                      <a:r>
                        <a:rPr lang="ru-RU" sz="600" u="none" strike="noStrike" dirty="0" err="1">
                          <a:effectLst/>
                        </a:rPr>
                        <a:t>т.р</a:t>
                      </a:r>
                      <a:r>
                        <a:rPr lang="ru-RU" sz="600" u="none" strike="noStrike" dirty="0">
                          <a:effectLst/>
                        </a:rPr>
                        <a:t>.(2 шт.)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Мотопомпа ИЖ МП – 80 </a:t>
                      </a:r>
                      <a:r>
                        <a:rPr lang="ru-RU" sz="600" u="none" strike="noStrike" dirty="0" err="1">
                          <a:effectLst/>
                        </a:rPr>
                        <a:t>т.р</a:t>
                      </a:r>
                      <a:r>
                        <a:rPr lang="ru-RU" sz="600" u="none" strike="noStrike" dirty="0">
                          <a:effectLst/>
                        </a:rPr>
                        <a:t>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 (Всего стоимость – 28640 </a:t>
                      </a:r>
                      <a:r>
                        <a:rPr lang="ru-RU" sz="600" u="none" strike="noStrike" dirty="0" err="1">
                          <a:effectLst/>
                        </a:rPr>
                        <a:t>т.р</a:t>
                      </a:r>
                      <a:r>
                        <a:rPr lang="ru-RU" sz="600" u="none" strike="noStrike" dirty="0">
                          <a:effectLst/>
                        </a:rPr>
                        <a:t>.)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26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258.7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седьмая группа - имущество со сроком полезного использования свыше 15 лет до 20 лет включительно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50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6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Контейнеры административно-бытового блока – 1000 </a:t>
                      </a:r>
                      <a:r>
                        <a:rPr lang="ru-RU" sz="600" u="none" strike="noStrike" dirty="0" err="1">
                          <a:effectLst/>
                        </a:rPr>
                        <a:t>т.р</a:t>
                      </a:r>
                      <a:r>
                        <a:rPr lang="ru-RU" sz="600" u="none" strike="noStrike" dirty="0">
                          <a:effectLst/>
                        </a:rPr>
                        <a:t>.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 (Всего стоимость – 1000т.р.)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407"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</a:rPr>
                        <a:t>260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Расходы на ремонт основных средств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350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6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260.1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расходы на ремонт основных средств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3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260.3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резерв под предстоящие ремонты основных средств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150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975799"/>
              </p:ext>
            </p:extLst>
          </p:nvPr>
        </p:nvGraphicFramePr>
        <p:xfrm>
          <a:off x="6103714" y="646634"/>
          <a:ext cx="5953167" cy="5903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2183"/>
                <a:gridCol w="5043629"/>
                <a:gridCol w="367355"/>
              </a:tblGrid>
              <a:tr h="107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smtClean="0">
                          <a:effectLst/>
                        </a:rPr>
                        <a:t>264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Прочие расходы, связанные с производством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137 798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9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264.1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суммы налогов и сборов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14 297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55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264.3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суммы комиссионных сборов и иных подобных расходов за выполненные сторонними организациями работы (предоставленные услуги)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650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23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264.6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расходы на обеспечение пожарной безопасности, расходы на содержание службы </a:t>
                      </a:r>
                      <a:r>
                        <a:rPr lang="ru-RU" sz="600" u="none" strike="noStrike" dirty="0" err="1">
                          <a:effectLst/>
                        </a:rPr>
                        <a:t>газоспасателей</a:t>
                      </a:r>
                      <a:r>
                        <a:rPr lang="ru-RU" sz="600" u="none" strike="noStrike" dirty="0">
                          <a:effectLst/>
                        </a:rPr>
                        <a:t>, расходы на услуги по охране имущества, обслуживанию охранно- пожарной сигнализации, расходы на приобретение услуг пожарной охраны и иных услуг охранной деятельности, а также расходы на содержание собственной службы безопасности по выполнению функций экономической защиты банковских и хозяйственных операций и сохранности материальных ценностей (за исключением расходов на экипировку, приобретение оружия и иных специальных средств защиты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17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264.11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расходы на содержание служебного транспорта (автомобильного, железнодорожного, воздушного и иных видов транспорта). Расходы на компенсацию за использование для служебных поездок личных легковых автомобилей и мотоциклов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949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264.12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расходы на командировки: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150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55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-проезд работника к месту командировки и обратно к месту постоянной работы;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-наем жилого помещения, а также расходы работника на оплату дополнительных услуг, оказываемых в гостиницах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-суточные или полевое довольствие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-оформление и выдача виз, паспортов, ваучеров, приглашений и иных аналогичных документов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-консульские, аэродромные сборы, сборы за право въезда, прохода, транзита автомобильного и иного транспорта, за пользование морскими каналами, другими подобными сооружениями и иные аналогичные платежи, и сборы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264.16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плата государственному и (или) частному нотариусу за нотариальное оформление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264.18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расходы на управление организацией или отдельными ее подразделениями, а также расходы на приобретение услуг по управлению организацией или ее отдельными подразделениями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72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264.22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представительские расходы, связанные с официальным приемом и обслуживанием представителей других организаций, участвующих в переговорах в целях установления и поддержания сотрудничества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50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9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264.24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расходы на канцелярские товары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89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264.26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расходы, связанные с приобретением права на использование программ для ЭВМ и баз данных по договорам с правообладателем (по лицензионным соглашениям). К указанным расходам также относятся расходы на приобретение исключительных прав на программы для ЭВМ стоимостью менее 10000 рублей и обновление программ для ЭВМ и баз данных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96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264.28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расходы на рекламу производимых (приобретенных) и (или) реализуемых товаров (работ, услуг), деятельности налогоплательщика, товарного знака и знака обслуживания, включая участие в выставках и ярмарках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137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89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264.32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расходы на содержание вахтовых и временных поселков, включая все объекты жилищно-коммунального и социально-бытового назначения, подсобных хозяйств и иных аналогичных служб, в организациях, осуществляющих свою деятельность вахтовым способом или работающих в полевых (экспедиционных) условиях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3600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55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264.34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расходы на подготовку и освоение производств, цехов и агрегатов, приобретение оборудования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16000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55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264.36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расходы на услуги по ведению бухгалтерского учета, оказываемые сторонними организациями или индивидуальными предпринимателями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96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7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264.40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платежи за регистрацию прав на недвижимое имущество и землю, сделок с указанными объектами, платежи за предоставление информации о зарегистрированных правах, оплата услуг уполномоченных органов и специализированных организаций по оценке имущества, изготовлению документов кадастрового и технического учета (инвентаризации) объектов недвижимости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3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264.41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расходы по договорам гражданско-правового характера (включая договоры подряда), заключенным с индивидуальными предпринимателями, не состоящими в штате организации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1500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5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264.45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взносы по обязательному социальному страхованию от несчастных случаев на производстве и профессиональных заболеваний (15 класс по оквэд)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70 450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89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264.48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расходы, связанные с содержанием помещений объектов общественного питания, обслуживающих трудовые коллективы (включая суммы начисленной амортизации, расходы на проведение ремонта помещений, расходы на освещение, отопление, водоснабжение, электроснабжение, а также на топливо для приготовления пищи)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1200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55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264.49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другие расходы, связанные с производством и (или) реализацией (оплата услуг по взрывным работам) в т.ч лицензирование участка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29000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658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Всего  за год, тыс. руб.: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#ССЫЛКА!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949234" cy="554423"/>
          </a:xfrm>
          <a:prstGeom prst="rect">
            <a:avLst/>
          </a:prstGeom>
        </p:spPr>
      </p:pic>
      <p:pic>
        <p:nvPicPr>
          <p:cNvPr id="8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0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6" name="Прямоугольник 5"/>
          <p:cNvSpPr/>
          <p:nvPr/>
        </p:nvSpPr>
        <p:spPr>
          <a:xfrm>
            <a:off x="5074920" y="2866344"/>
            <a:ext cx="359359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9" y="635000"/>
            <a:ext cx="11915479" cy="59152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7428"/>
            <a:ext cx="1145945" cy="6333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0829" y="514997"/>
            <a:ext cx="1156668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Горнопромышленный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занимает ведущую позицию в структуре промышленности Республики Карелия.</a:t>
            </a:r>
          </a:p>
          <a:p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доля в общем объеме промышленного производства в денежном выражении.  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куб.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нерудных строительных материалов, в том числе щебня — 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18,7 млн куб. м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тыс. куб.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товарных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блоков  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млрд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инвестировано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добычными предприятиями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25,6 млн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инвестиций в геологическое изучение новых участков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недр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осуществляют производство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щебняЛидеры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отрасли: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Карелприродресурс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ООО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Прионежская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горная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компания», ООО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Лафарж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Нерудные материалы 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Бетон», АО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«КП-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Габбро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холдинга «Торгово-промышленная нерудная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компания», ООО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Карелкамень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 ООО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«Сунский карьер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добывают строительный камень для производства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блоков   Лидеры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отрасли: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Другорецкое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ООО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«Другая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река», ЗАО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Интеркамень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ООО «Кара-Тау» (разработка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Другорецкого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массива габбро-диабазов)</a:t>
            </a:r>
          </a:p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ГПК «Кармин» в составе ООО «УК Горное управление „Возрождение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“»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Геологические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минерально-сырьевых ресурсов республики с целью дальнейшего вовлечения новых месторождений в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освоениеВ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году выдано: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38 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лицензий на геологическое изучение с целью поиска и оценки месторождений полезных ископаемых (заявочный принцип),</a:t>
            </a:r>
          </a:p>
          <a:p>
            <a:pPr lvl="0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12 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лицензий по факту открытия месторождений полезных ископаемых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меры государственной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поддержки: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компенсацию части затрат организаций по уплате процентов по кредитам, полученным для финансирования инвестиционных проектов;</a:t>
            </a:r>
          </a:p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частичное возмещение затрат на приобретение техники и оборудования в целях реализации инвестиционных проектов;</a:t>
            </a:r>
          </a:p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льготы по налогу на прибыль и налогу на имущество организации.</a:t>
            </a:r>
          </a:p>
        </p:txBody>
      </p:sp>
      <p:pic>
        <p:nvPicPr>
          <p:cNvPr id="7" name="Picture 4" descr="https://avatars.mds.yandex.net/i?id=f0179f30f8b94d1d655e5491e5d6cc2e060fb692-9151245-images-thumbs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0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3" name="Прямоугольник 2"/>
          <p:cNvSpPr/>
          <p:nvPr/>
        </p:nvSpPr>
        <p:spPr>
          <a:xfrm>
            <a:off x="1145945" y="132834"/>
            <a:ext cx="7613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Горнодобывающая и камнеобрабатывающая промышленность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1010194" cy="6763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28619" y="201485"/>
            <a:ext cx="133278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0"/>
              </a:spcAft>
            </a:pPr>
            <a:r>
              <a:rPr lang="en-US" b="1" kern="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Резюме</a:t>
            </a:r>
            <a:r>
              <a:rPr lang="en-US" sz="1600" b="1" kern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ru-RU" sz="1600" b="1" kern="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027346" y="909624"/>
            <a:ext cx="18473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531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3100" algn="r"/>
              </a:tabLst>
            </a:pP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3100" algn="r"/>
              </a:tabLst>
            </a:pPr>
            <a:endParaRPr lang="en-US" altLang="ru-RU" sz="2000" dirty="0">
              <a:solidFill>
                <a:srgbClr val="333333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3100" algn="r"/>
              </a:tabLst>
            </a:pP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3100" algn="r"/>
              </a:tabLst>
            </a:pPr>
            <a:endParaRPr lang="en-US" altLang="ru-RU" sz="2000" dirty="0">
              <a:solidFill>
                <a:srgbClr val="333333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3100" algn="r"/>
              </a:tabLst>
            </a:pP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3100" algn="r"/>
              </a:tabLst>
            </a:pPr>
            <a:endParaRPr lang="en-US" altLang="ru-RU" sz="2000" dirty="0">
              <a:solidFill>
                <a:srgbClr val="333333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3100" algn="r"/>
              </a:tabLst>
            </a:pP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3100" algn="r"/>
              </a:tabLst>
            </a:pPr>
            <a:endParaRPr lang="en-US" altLang="ru-RU" sz="2000" dirty="0">
              <a:solidFill>
                <a:srgbClr val="333333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3100" algn="r"/>
              </a:tabLst>
            </a:pP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3100" algn="r"/>
              </a:tabLst>
            </a:pPr>
            <a:endParaRPr lang="en-US" altLang="ru-RU" sz="2000" dirty="0">
              <a:solidFill>
                <a:srgbClr val="333333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3100" algn="r"/>
              </a:tabLst>
            </a:pP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3100" algn="r"/>
              </a:tabLst>
            </a:pPr>
            <a:endParaRPr lang="en-US" altLang="ru-RU" sz="2000" dirty="0">
              <a:solidFill>
                <a:srgbClr val="333333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3100" algn="r"/>
              </a:tabLst>
            </a:pP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53100" algn="r"/>
              </a:tabLst>
            </a:pPr>
            <a:endParaRPr lang="en-US" altLang="ru-RU" sz="2000" dirty="0">
              <a:solidFill>
                <a:srgbClr val="333333"/>
              </a:solidFill>
              <a:latin typeface="Times New Roman" panose="020206030504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-114040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7" name="Прямоугольник 6"/>
          <p:cNvSpPr/>
          <p:nvPr/>
        </p:nvSpPr>
        <p:spPr>
          <a:xfrm>
            <a:off x="4315415" y="702547"/>
            <a:ext cx="760258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Наиболее перспективные на крупноблочный камень участки с </a:t>
            </a:r>
            <a:r>
              <a:rPr lang="ru-RU" sz="1200" dirty="0" err="1"/>
              <a:t>габбро</a:t>
            </a:r>
            <a:r>
              <a:rPr lang="ru-RU" sz="1200" dirty="0"/>
              <a:t> и габбро-амфиболитом расположены в </a:t>
            </a:r>
            <a:r>
              <a:rPr lang="ru-RU" sz="1200" dirty="0" err="1"/>
              <a:t>Лоухском</a:t>
            </a:r>
            <a:r>
              <a:rPr lang="ru-RU" sz="1200" dirty="0"/>
              <a:t> муниципальном районе Республики Карелия.</a:t>
            </a:r>
          </a:p>
          <a:p>
            <a:r>
              <a:rPr lang="ru-RU" sz="1200" dirty="0"/>
              <a:t>Район является наиболее перспективным на блочный камень. В районе известен обширный ряд перспективных проявлений (потенциальных месторождений) блочного камня (около 150 объектов, в том числе около 20 перспективных проявлений блочного </a:t>
            </a:r>
            <a:r>
              <a:rPr lang="ru-RU" sz="1200" dirty="0" err="1"/>
              <a:t>габбро</a:t>
            </a:r>
            <a:r>
              <a:rPr lang="ru-RU" sz="1200" dirty="0"/>
              <a:t> и габбро-амфиболита), но ещё больше перспективных объектов прогнозируется на перспективу в связи с тем, что изучение на блочный камень было осуществлено лишь на 3 – 4% площади района.</a:t>
            </a:r>
          </a:p>
          <a:p>
            <a:r>
              <a:rPr lang="ru-RU" sz="1200" dirty="0"/>
              <a:t>Уникальные перспективы района на блочный камень связаны со слабой тектонической проработкой этой части Беломорского </a:t>
            </a:r>
            <a:r>
              <a:rPr lang="ru-RU" sz="1200" dirty="0" err="1"/>
              <a:t>геоблока</a:t>
            </a:r>
            <a:r>
              <a:rPr lang="ru-RU" sz="1200" dirty="0"/>
              <a:t>. В связи с чем многие массивы имеют слабонарушенное или ненарушенное залегание и слабую </a:t>
            </a:r>
            <a:r>
              <a:rPr lang="ru-RU" sz="1200" dirty="0" err="1"/>
              <a:t>трещиноватость</a:t>
            </a:r>
            <a:r>
              <a:rPr lang="ru-RU" sz="1200" dirty="0"/>
              <a:t>. К примеру: на </a:t>
            </a:r>
            <a:r>
              <a:rPr lang="ru-RU" sz="1200" dirty="0" err="1"/>
              <a:t>Нигрозерском</a:t>
            </a:r>
            <a:r>
              <a:rPr lang="ru-RU" sz="1200" dirty="0"/>
              <a:t> месторождении габбро-амфиболита в ходе отдельных </a:t>
            </a:r>
            <a:r>
              <a:rPr lang="ru-RU" sz="1200" dirty="0" err="1"/>
              <a:t>отпалок</a:t>
            </a:r>
            <a:r>
              <a:rPr lang="ru-RU" sz="1200" dirty="0"/>
              <a:t> отрывались монолитные блоки размером 80 кубических метров и более.</a:t>
            </a:r>
          </a:p>
          <a:p>
            <a:r>
              <a:rPr lang="ru-RU" sz="1200" dirty="0"/>
              <a:t>Известные блочные объекты отличаются разнообразной палитрой камня, а некоторые месторождения являются уникальными: Сопка </a:t>
            </a:r>
            <a:r>
              <a:rPr lang="ru-RU" sz="1200" dirty="0" err="1"/>
              <a:t>Бунтина</a:t>
            </a:r>
            <a:r>
              <a:rPr lang="ru-RU" sz="1200" dirty="0"/>
              <a:t> (</a:t>
            </a:r>
            <a:r>
              <a:rPr lang="ru-RU" sz="1200" dirty="0" err="1"/>
              <a:t>пироксенит</a:t>
            </a:r>
            <a:r>
              <a:rPr lang="ru-RU" sz="1200" dirty="0"/>
              <a:t>), </a:t>
            </a:r>
            <a:r>
              <a:rPr lang="ru-RU" sz="1200" dirty="0" err="1"/>
              <a:t>Нигрозеро</a:t>
            </a:r>
            <a:r>
              <a:rPr lang="ru-RU" sz="1200" dirty="0"/>
              <a:t>, </a:t>
            </a:r>
            <a:r>
              <a:rPr lang="ru-RU" sz="1200" dirty="0" err="1"/>
              <a:t>Шатков</a:t>
            </a:r>
            <a:r>
              <a:rPr lang="ru-RU" sz="1200" dirty="0"/>
              <a:t> Бор, </a:t>
            </a:r>
            <a:r>
              <a:rPr lang="ru-RU" sz="1200" dirty="0" err="1"/>
              <a:t>Униярви</a:t>
            </a:r>
            <a:r>
              <a:rPr lang="ru-RU" sz="1200" dirty="0"/>
              <a:t>, Черная Салма, </a:t>
            </a:r>
            <a:r>
              <a:rPr lang="ru-RU" sz="1200" dirty="0" err="1"/>
              <a:t>Слюдозеро</a:t>
            </a:r>
            <a:r>
              <a:rPr lang="ru-RU" sz="1200" dirty="0"/>
              <a:t>, Сиговое, </a:t>
            </a:r>
            <a:r>
              <a:rPr lang="ru-RU" sz="1200" dirty="0" err="1"/>
              <a:t>Винга</a:t>
            </a:r>
            <a:r>
              <a:rPr lang="ru-RU" sz="1200" dirty="0"/>
              <a:t>, </a:t>
            </a:r>
            <a:r>
              <a:rPr lang="ru-RU" sz="1200" dirty="0" err="1"/>
              <a:t>Калгувара</a:t>
            </a:r>
            <a:r>
              <a:rPr lang="ru-RU" sz="1200" dirty="0"/>
              <a:t>, </a:t>
            </a:r>
            <a:r>
              <a:rPr lang="ru-RU" sz="1200" dirty="0" err="1"/>
              <a:t>Карнисваарское</a:t>
            </a:r>
            <a:r>
              <a:rPr lang="ru-RU" sz="1200" dirty="0"/>
              <a:t>, Нарва, </a:t>
            </a:r>
            <a:r>
              <a:rPr lang="ru-RU" sz="1200" dirty="0" err="1"/>
              <a:t>Пувашвара</a:t>
            </a:r>
            <a:r>
              <a:rPr lang="ru-RU" sz="1200" dirty="0"/>
              <a:t> и многие др.</a:t>
            </a:r>
          </a:p>
          <a:p>
            <a:r>
              <a:rPr lang="ru-RU" sz="1200" dirty="0"/>
              <a:t>	Площадь перспективных участков от нескольких десятков до сотен гектаров.</a:t>
            </a:r>
          </a:p>
          <a:p>
            <a:r>
              <a:rPr lang="ru-RU" sz="1200" dirty="0"/>
              <a:t>	По предварительным оценкам выход товарных блоков объемом от 1 до 5 </a:t>
            </a:r>
            <a:r>
              <a:rPr lang="ru-RU" sz="1200" dirty="0" err="1"/>
              <a:t>куб.м</a:t>
            </a:r>
            <a:r>
              <a:rPr lang="ru-RU" sz="1200" dirty="0"/>
              <a:t> и более м</a:t>
            </a:r>
            <a:r>
              <a:rPr lang="ru-RU" sz="1200" baseline="30000" dirty="0"/>
              <a:t>3</a:t>
            </a:r>
            <a:r>
              <a:rPr lang="ru-RU" sz="1200" dirty="0"/>
              <a:t> в пределах от 50 до 80%.</a:t>
            </a:r>
          </a:p>
          <a:p>
            <a:r>
              <a:rPr lang="ru-RU" sz="1200" dirty="0"/>
              <a:t>При детальной разведке площадь участка (карьер первой очереди) с учетом горно-геологических условий может быть сокращена в 8 – 10 раз.</a:t>
            </a:r>
          </a:p>
          <a:p>
            <a:r>
              <a:rPr lang="ru-RU" sz="1200" dirty="0"/>
              <a:t>Площадь земельного отвода для размещения производственных объектов каждого участка, связанных с разработкой блочного камня, может составить около 3 – 5 га, а общая площадь земельного отвода – 40 - 50 га.</a:t>
            </a:r>
          </a:p>
          <a:p>
            <a:r>
              <a:rPr lang="ru-RU" sz="1200" dirty="0"/>
              <a:t>Учитывая большое количество участков блочного камня, разнообразие их минералогического, петрографического состава, декоративных свойств и организации широкого представления их на рынок, целесообразно в проектах их разработки предусмотреть поэтапное освоение выделенных участков.</a:t>
            </a:r>
          </a:p>
          <a:p>
            <a:r>
              <a:rPr lang="ru-RU" sz="1200" dirty="0"/>
              <a:t>	В соответствии с Условиями пользования недрами уровень добычи блочного камня устанавливается техническим проектом, в связи с чем при разработке данного бизнес-плана принимается на </a:t>
            </a:r>
            <a:r>
              <a:rPr lang="en-US" sz="1200" dirty="0"/>
              <a:t>I</a:t>
            </a:r>
            <a:r>
              <a:rPr lang="ru-RU" sz="1200" dirty="0"/>
              <a:t> этапе разработка одновременно двух месторождений. </a:t>
            </a:r>
          </a:p>
          <a:p>
            <a:r>
              <a:rPr lang="ru-RU" sz="1200" dirty="0"/>
              <a:t>	При этом, будет обеспечен выпуск двух видов высокодекоративных блоков, имеющих наибольший спрос на рынке: габбро-диабаз или габбро-амфиболит и высокодекоративный гранит.</a:t>
            </a:r>
          </a:p>
          <a:p>
            <a:r>
              <a:rPr lang="ru-RU" sz="1200" dirty="0"/>
              <a:t>Объемы их производства и добычи блочного камня приведены в разделе «Технология добычи блочного камня и производства товарных блоков».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" y="687977"/>
            <a:ext cx="4126227" cy="57265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801189" cy="635000"/>
          </a:xfrm>
          <a:prstGeom prst="rect">
            <a:avLst/>
          </a:prstGeom>
        </p:spPr>
      </p:pic>
      <p:pic>
        <p:nvPicPr>
          <p:cNvPr id="7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11634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057525" y="3849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3057525" y="43068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" name="Rectangle 102"/>
          <p:cNvSpPr>
            <a:spLocks noChangeArrowheads="1"/>
          </p:cNvSpPr>
          <p:nvPr/>
        </p:nvSpPr>
        <p:spPr bwMode="auto">
          <a:xfrm>
            <a:off x="3057525" y="3697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" name="Rectangle 114"/>
          <p:cNvSpPr>
            <a:spLocks noChangeArrowheads="1"/>
          </p:cNvSpPr>
          <p:nvPr/>
        </p:nvSpPr>
        <p:spPr bwMode="auto">
          <a:xfrm>
            <a:off x="3057525" y="4154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46153" y="646632"/>
          <a:ext cx="6939359" cy="592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438"/>
                <a:gridCol w="3474720"/>
                <a:gridCol w="1176793"/>
                <a:gridCol w="579214"/>
                <a:gridCol w="649097"/>
                <a:gridCol w="649097"/>
              </a:tblGrid>
              <a:tr h="2146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оборудования, фирма- изготовитель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Стоимость, тыс.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  <a:tr h="32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Погрузчик фронтальный колесный фирмы XCMG LV1100KN  с защитными сетками для колес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LV1100KN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  <a:tr h="2682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Автосамосвал POWSUN PX95MT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POWSUN PX95MT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  <a:tr h="5365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Буровая установка с пневматическим перфоратором DTH для бурения скважин диаметром 90мм итальянской фирмы «Marini Quarries Group» итальянской фирмы «Marini Quarries Group»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аналог SBU-60M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  <a:tr h="32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Буровая установка строчечного бурения с пневматическим перфоратором MA90RR итальянской фирмы «Marini Quarries Group»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Hor-Drill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  <a:tr h="429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Буровая установка строчечного бурения с пневматическим перфоратором MA90RR итальянской фирмы «Marini Quarries Group» с пылеотсасывателем TORNADO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SPHERICAL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  <a:tr h="32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Канатная установка для алмазного пиления итальянской фирмы «Marini Quarries Group» с устройствами для облегчения пуска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GRAN-FIL SUPER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10544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  <a:tr h="214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Дизель-генератор шведской фирмы «Atlas Copco»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QАS 80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  <a:tr h="1578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Компрессор шведской фирмы «Atlas Copco»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XAS186DD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  <a:tr h="214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для заточки буров итальянской фирмы «Marini Quarries Group»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GRINDERS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  <a:tr h="2329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для заточки коронок итальянской фирмы «Marini Quarries Group»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JASCO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  <a:tr h="242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Пресс для соединения канатов итальянской фирмы «Marini Quarries Group»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HANDY-PRESS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  <a:tr h="2526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Ножницы для резки канатов итальянской фирмы «Marini Quarries Group»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HANDY-CUTTER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  <a:tr h="186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Гидроклиновая навеска на 11 гидроцилиндров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  <a:tr h="183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Экскаватор фирмы LGMG ME105 (б/у)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ME105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  <a:tr h="321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Контейнеры для административно-бытового блока (душевые, пункт приема пищи, административные помещения)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  <a:tr h="134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Автобус ПАЗ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ПАЗ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  <a:tr h="214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Топливозаправщик на базе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Урал 4320-1951-60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  <a:tr h="214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Мотопомпа ИЖ МП – 1 (60м</a:t>
                      </a:r>
                      <a:r>
                        <a:rPr lang="ru-RU" sz="9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H=30м) для тушения пожаров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аналог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  <a:tr h="4292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Расходные материалы и инструмент (шланги пневматические – 120 м, штанги буровые – 45 шт., коронки -3 шт., алмазный канат-100м, наждачные круги и др.)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  <a:tr h="14084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107818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416" marR="36416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89512" y="199153"/>
            <a:ext cx="397705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Основное технологическое оборудование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7336413" y="887976"/>
          <a:ext cx="4484802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070"/>
                <a:gridCol w="2713670"/>
                <a:gridCol w="581566"/>
                <a:gridCol w="623496"/>
              </a:tblGrid>
              <a:tr h="123185">
                <a:tc>
                  <a:txBody>
                    <a:bodyPr/>
                    <a:lstStyle/>
                    <a:p>
                      <a:pPr marR="179705"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79705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970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оборудования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970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единиц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970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загрузки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4246">
                <a:tc>
                  <a:txBody>
                    <a:bodyPr/>
                    <a:lstStyle/>
                    <a:p>
                      <a:pPr marR="1797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Буровая установка с пневматическим перфоратором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DTH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бурения скважин диаметром 90мм итальянской фирмы «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Marini Quarries Group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итальянской фирмы «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Marini Quarries Group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97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3185">
                <a:tc>
                  <a:txBody>
                    <a:bodyPr/>
                    <a:lstStyle/>
                    <a:p>
                      <a:pPr marR="1797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Буровая установка строчечного бурения с пневматическим перфоратором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итальянской фирмы «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Marini Quarries Group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97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3185">
                <a:tc>
                  <a:txBody>
                    <a:bodyPr/>
                    <a:lstStyle/>
                    <a:p>
                      <a:pPr marR="1797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Буровая установка строчечного бурения с пневматическим перфоратором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итальянской фирмы «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Marini Quarries Group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с пылеотсасывателем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TORNADO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97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4150">
                <a:tc>
                  <a:txBody>
                    <a:bodyPr/>
                    <a:lstStyle/>
                    <a:p>
                      <a:pPr marR="1797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Канатная установка итальянской фирмы «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Marini Quarries Group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с устройствами для облегчения пуска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7970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430679" y="242168"/>
            <a:ext cx="37112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Загрузка основного технологического оборудования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7450267" y="5337884"/>
          <a:ext cx="4370948" cy="800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662"/>
                <a:gridCol w="1507638"/>
                <a:gridCol w="613662"/>
                <a:gridCol w="613662"/>
                <a:gridCol w="613662"/>
                <a:gridCol w="61366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продукции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Объем, в м</a:t>
                      </a:r>
                      <a:r>
                        <a:rPr lang="ru-RU" sz="10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Горная масса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6944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83333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всех групп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620634" y="4370040"/>
            <a:ext cx="3331361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Производительность и режим работы карьера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 bmk="_Toc18937027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 работы:</a:t>
            </a:r>
            <a:endParaRPr kumimoji="0" lang="ru-RU" altLang="ru-RU" sz="1200" b="0" i="0" u="none" strike="noStrike" cap="none" normalizeH="0" baseline="0" dirty="0" smtClean="0" bmk="">
              <a:ln>
                <a:noFill/>
              </a:ln>
              <a:solidFill>
                <a:srgbClr val="4F81B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одна смена в сутки по 8 часов; 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пять рабочих дней в неделю;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RU" altLang="ru-RU" sz="1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260 рабочих дней в год.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Производительность карьера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801189" cy="635000"/>
          </a:xfrm>
          <a:prstGeom prst="rect">
            <a:avLst/>
          </a:prstGeom>
        </p:spPr>
      </p:pic>
      <p:pic>
        <p:nvPicPr>
          <p:cNvPr id="7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11634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52564" y="110952"/>
            <a:ext cx="3359509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 bmk="_Toc189370283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 потребности компрессоров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646303"/>
              </p:ext>
            </p:extLst>
          </p:nvPr>
        </p:nvGraphicFramePr>
        <p:xfrm>
          <a:off x="6233984" y="653699"/>
          <a:ext cx="5294127" cy="4460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9143"/>
                <a:gridCol w="684429"/>
                <a:gridCol w="1170555"/>
              </a:tblGrid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50" dirty="0">
                          <a:effectLst/>
                        </a:rPr>
                        <a:t>Рабочее давление (избыточное)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бар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35">
                          <a:effectLst/>
                        </a:rPr>
                        <a:t>Производительность по </a:t>
                      </a:r>
                      <a:r>
                        <a:rPr lang="en-US" sz="900" spc="-35">
                          <a:effectLst/>
                        </a:rPr>
                        <a:t>ISO</a:t>
                      </a:r>
                      <a:r>
                        <a:rPr lang="ru-RU" sz="900" spc="-35">
                          <a:effectLst/>
                        </a:rPr>
                        <a:t> 1217 е</a:t>
                      </a:r>
                      <a:r>
                        <a:rPr lang="en-US" sz="900" spc="-35">
                          <a:effectLst/>
                        </a:rPr>
                        <a:t>d</a:t>
                      </a:r>
                      <a:r>
                        <a:rPr lang="ru-RU" sz="900" spc="-35">
                          <a:effectLst/>
                        </a:rPr>
                        <a:t>. 3.1996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</a:t>
                      </a:r>
                      <a:r>
                        <a:rPr lang="en-US" sz="900" baseline="30000">
                          <a:effectLst/>
                        </a:rPr>
                        <a:t>3</a:t>
                      </a:r>
                      <a:r>
                        <a:rPr lang="ru-RU" sz="900">
                          <a:effectLst/>
                        </a:rPr>
                        <a:t>/мин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50">
                          <a:effectLst/>
                        </a:rPr>
                        <a:t>Количество ступеней сжатия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spc="-5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45" dirty="0">
                          <a:effectLst/>
                        </a:rPr>
                        <a:t>Емкость масляной системы компрессора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литр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2085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55">
                          <a:effectLst/>
                        </a:rPr>
                        <a:t>Вынос масла на 100% мощности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г/час.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1,99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35">
                          <a:effectLst/>
                        </a:rPr>
                        <a:t>Мощность шума по 2000/14 ЕС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дБ(А)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45">
                          <a:effectLst/>
                        </a:rPr>
                        <a:t>Шумовое давление по 150 2151 на 7 метрах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дБ(А)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35">
                          <a:effectLst/>
                        </a:rPr>
                        <a:t>Количество постов 3/4 дюйма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50">
                          <a:effectLst/>
                        </a:rPr>
                        <a:t>Количество постов большого диаметра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1x1,5"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35">
                          <a:effectLst/>
                        </a:rPr>
                        <a:t>Максимальная наружная температура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spc="-35">
                          <a:effectLst/>
                        </a:rPr>
                        <a:t>0</a:t>
                      </a:r>
                      <a:r>
                        <a:rPr lang="ru-RU" sz="900" spc="-35" baseline="30000">
                          <a:effectLst/>
                        </a:rPr>
                        <a:t>0</a:t>
                      </a:r>
                      <a:r>
                        <a:rPr lang="ru-RU" sz="900" spc="-35">
                          <a:effectLst/>
                        </a:rPr>
                        <a:t>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75">
                          <a:effectLst/>
                        </a:rPr>
                        <a:t>Температурный режим эксплуатации на 100% мощности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spc="-35">
                          <a:effectLst/>
                        </a:rPr>
                        <a:t>0</a:t>
                      </a:r>
                      <a:r>
                        <a:rPr lang="ru-RU" sz="900" spc="-35" baseline="30000">
                          <a:effectLst/>
                        </a:rPr>
                        <a:t>0</a:t>
                      </a:r>
                      <a:r>
                        <a:rPr lang="ru-RU" sz="900" spc="-35">
                          <a:effectLst/>
                        </a:rPr>
                        <a:t>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-35 -+50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271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75">
                          <a:effectLst/>
                        </a:rPr>
                        <a:t>Минимальная гарантированная температура старта с системой зимний пакет </a:t>
                      </a:r>
                      <a:r>
                        <a:rPr lang="en-US" sz="900" spc="-40">
                          <a:effectLst/>
                        </a:rPr>
                        <a:t>Deutz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spc="-35">
                          <a:effectLst/>
                        </a:rPr>
                        <a:t>0</a:t>
                      </a:r>
                      <a:r>
                        <a:rPr lang="ru-RU" sz="900" spc="-35" baseline="30000">
                          <a:effectLst/>
                        </a:rPr>
                        <a:t>0</a:t>
                      </a:r>
                      <a:r>
                        <a:rPr lang="ru-RU" sz="900" spc="-35">
                          <a:effectLst/>
                        </a:rPr>
                        <a:t>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271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75">
                          <a:effectLst/>
                        </a:rPr>
                        <a:t>Минимальная гарантированная температура старта с системой зимний пакет </a:t>
                      </a:r>
                      <a:r>
                        <a:rPr lang="en-US" sz="900" spc="-75">
                          <a:effectLst/>
                        </a:rPr>
                        <a:t>Caterpillar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spc="-35">
                          <a:effectLst/>
                        </a:rPr>
                        <a:t>0</a:t>
                      </a:r>
                      <a:r>
                        <a:rPr lang="ru-RU" sz="900" spc="-35" baseline="30000">
                          <a:effectLst/>
                        </a:rPr>
                        <a:t>0</a:t>
                      </a:r>
                      <a:r>
                        <a:rPr lang="ru-RU" sz="900" spc="-35">
                          <a:effectLst/>
                        </a:rPr>
                        <a:t>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2719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75">
                          <a:effectLst/>
                        </a:rPr>
                        <a:t>Минимальная рабочая температура окружающей среды (в полной комплектации «</a:t>
                      </a:r>
                      <a:r>
                        <a:rPr lang="en-US" sz="900" spc="-75">
                          <a:effectLst/>
                        </a:rPr>
                        <a:t>Nordic</a:t>
                      </a:r>
                      <a:r>
                        <a:rPr lang="ru-RU" sz="900" spc="-75">
                          <a:effectLst/>
                        </a:rPr>
                        <a:t>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spc="-35">
                          <a:effectLst/>
                        </a:rPr>
                        <a:t>0</a:t>
                      </a:r>
                      <a:r>
                        <a:rPr lang="ru-RU" sz="900" spc="-35" baseline="30000">
                          <a:effectLst/>
                        </a:rPr>
                        <a:t>0</a:t>
                      </a:r>
                      <a:r>
                        <a:rPr lang="ru-RU" sz="900" spc="-35">
                          <a:effectLst/>
                        </a:rPr>
                        <a:t>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-35 - +40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75">
                          <a:effectLst/>
                        </a:rPr>
                        <a:t>Нормы по выхлопу СОМ (Т1Е</a:t>
                      </a:r>
                      <a:r>
                        <a:rPr lang="en-US" sz="900" spc="-75">
                          <a:effectLst/>
                        </a:rPr>
                        <a:t>R</a:t>
                      </a:r>
                      <a:r>
                        <a:rPr lang="ru-RU" sz="900" spc="-75">
                          <a:effectLst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spc="-75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СОМ </a:t>
                      </a:r>
                      <a:r>
                        <a:rPr lang="en-US" sz="900">
                          <a:effectLst/>
                        </a:rPr>
                        <a:t>III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40">
                          <a:effectLst/>
                        </a:rPr>
                        <a:t>Дизельный двигатель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spc="-4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spc="-40">
                          <a:effectLst/>
                        </a:rPr>
                        <a:t>Deutz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60">
                          <a:effectLst/>
                        </a:rPr>
                        <a:t>Модель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spc="-6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spc="-60">
                          <a:effectLst/>
                        </a:rPr>
                        <a:t>TCD</a:t>
                      </a:r>
                      <a:r>
                        <a:rPr lang="ru-RU" sz="900" spc="-60">
                          <a:effectLst/>
                        </a:rPr>
                        <a:t>2012</a:t>
                      </a:r>
                      <a:r>
                        <a:rPr lang="en-US" sz="900" spc="-60">
                          <a:effectLst/>
                        </a:rPr>
                        <a:t>L</a:t>
                      </a:r>
                      <a:r>
                        <a:rPr lang="ru-RU" sz="900" spc="-60">
                          <a:effectLst/>
                        </a:rPr>
                        <a:t>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110">
                          <a:effectLst/>
                        </a:rPr>
                        <a:t>Число цилиндров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55">
                          <a:effectLst/>
                        </a:rPr>
                        <a:t>Мощность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кВт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55">
                          <a:effectLst/>
                        </a:rPr>
                        <a:t>Число оборотов- максимум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об/мин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50">
                          <a:effectLst/>
                        </a:rPr>
                        <a:t>Число оборотов минимум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об/мин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35">
                          <a:effectLst/>
                        </a:rPr>
                        <a:t>Расход топлива: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45">
                          <a:effectLst/>
                        </a:rPr>
                        <a:t>- на максимальной мощности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кг/ч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40">
                          <a:effectLst/>
                        </a:rPr>
                        <a:t>-на холостом ходу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кг/ч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55">
                          <a:effectLst/>
                        </a:rPr>
                        <a:t>Система охлаждения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тип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Жидкость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40">
                          <a:effectLst/>
                        </a:rPr>
                        <a:t>Емкость системы охлаждения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литр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50">
                          <a:effectLst/>
                        </a:rPr>
                        <a:t>Емкость масляной системы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литр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40">
                          <a:effectLst/>
                        </a:rPr>
                        <a:t>Емкость топливного бака.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литр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  <a:tr h="1359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spc="-50">
                          <a:effectLst/>
                        </a:rPr>
                        <a:t>Вес рабочий на опорах (салазках)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1900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1191" marR="61191" marT="0" marB="0" anchor="ctr"/>
                </a:tc>
              </a:tr>
            </a:tbl>
          </a:graphicData>
        </a:graphic>
      </p:graphicFrame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096000" y="1817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 bmk="_Toc189370284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Технические данные дизельного компрессора </a:t>
            </a:r>
            <a:r>
              <a:rPr kumimoji="0" lang="en-US" altLang="ru-RU" sz="1000" b="1" i="0" u="none" strike="noStrike" cap="none" normalizeH="0" baseline="0" dirty="0" smtClean="0" bmk="_Toc189370284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XAS186 </a:t>
            </a:r>
            <a:endParaRPr kumimoji="0" lang="en-US" altLang="ru-RU" sz="1200" b="0" i="0" u="none" strike="noStrike" cap="none" normalizeH="0" baseline="0" dirty="0" smtClean="0" bmk="_Toc189370284">
              <a:ln>
                <a:noFill/>
              </a:ln>
              <a:solidFill>
                <a:srgbClr val="4F81B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000" b="1" i="0" u="none" strike="noStrike" cap="none" normalizeH="0" baseline="0" dirty="0" err="1" smtClean="0" bmk="_Toc189370284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шведской</a:t>
            </a:r>
            <a:r>
              <a:rPr kumimoji="0" lang="en-US" altLang="ru-RU" sz="1000" b="1" i="0" u="none" strike="noStrike" cap="none" normalizeH="0" baseline="0" dirty="0" smtClean="0" bmk="_Toc189370284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ru-RU" sz="1000" b="1" i="0" u="none" strike="noStrike" cap="none" normalizeH="0" baseline="0" dirty="0" err="1" smtClean="0" bmk="_Toc189370284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фирмы</a:t>
            </a:r>
            <a:r>
              <a:rPr kumimoji="0" lang="en-US" altLang="ru-RU" sz="1000" b="1" i="0" u="none" strike="noStrike" cap="none" normalizeH="0" baseline="0" dirty="0" smtClean="0" bmk="_Toc189370284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Atlas Copco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76360"/>
              </p:ext>
            </p:extLst>
          </p:nvPr>
        </p:nvGraphicFramePr>
        <p:xfrm>
          <a:off x="801189" y="779656"/>
          <a:ext cx="3316343" cy="2758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528"/>
                <a:gridCol w="2287469"/>
                <a:gridCol w="770346"/>
              </a:tblGrid>
              <a:tr h="591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потребителя сжатого воздуха и вид выполняемых операций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Расход воздуха,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</a:t>
                      </a:r>
                      <a:r>
                        <a:rPr lang="ru-RU" sz="1000" baseline="30000">
                          <a:effectLst/>
                        </a:rPr>
                        <a:t>3</a:t>
                      </a:r>
                      <a:r>
                        <a:rPr lang="ru-RU" sz="1000">
                          <a:effectLst/>
                        </a:rPr>
                        <a:t>/мин.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07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Буровая установка </a:t>
                      </a:r>
                      <a:r>
                        <a:rPr lang="en-US" sz="1000">
                          <a:effectLst/>
                        </a:rPr>
                        <a:t>DRILLER</a:t>
                      </a:r>
                      <a:r>
                        <a:rPr lang="ru-RU" sz="1000">
                          <a:effectLst/>
                        </a:rPr>
                        <a:t>, бурение вертикальных и горизонтальных скважин для запасовки алмазного каната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9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Установка горизонтального бурения </a:t>
                      </a:r>
                      <a:r>
                        <a:rPr lang="en-US" sz="1000">
                          <a:effectLst/>
                        </a:rPr>
                        <a:t>HOR</a:t>
                      </a:r>
                      <a:r>
                        <a:rPr lang="ru-RU" sz="1000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DRILL</a:t>
                      </a:r>
                      <a:r>
                        <a:rPr lang="ru-RU" sz="1000">
                          <a:effectLst/>
                        </a:rPr>
                        <a:t>, бурение горизонтальных шпуров при отделении монолита от массива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69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Пневматическая установка </a:t>
                      </a:r>
                      <a:r>
                        <a:rPr lang="en-US" sz="1000">
                          <a:effectLst/>
                        </a:rPr>
                        <a:t>SPHERICAL</a:t>
                      </a:r>
                      <a:r>
                        <a:rPr lang="ru-RU" sz="1000">
                          <a:effectLst/>
                        </a:rPr>
                        <a:t>, бурение вертикальных шпуров при разделки заготовок на товарные блоки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452564" y="14582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" name="Рисунок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73" y="3671096"/>
            <a:ext cx="5081270" cy="282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6320117" y="5377331"/>
            <a:ext cx="3227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x-none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работе установки, указанной в пункте 1, две другие буровые установки не работают. При бурении горизонтальных шпуров не производится бурение скважин и вертикальных шпуров.</a:t>
            </a: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x-none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этим принимается для обеспечения сжатым воздухом компрессор модели </a:t>
            </a:r>
            <a:r>
              <a:rPr lang="en-US" sz="800">
                <a:latin typeface="Times New Roman" panose="02020603050405020304" pitchFamily="18" charset="0"/>
                <a:ea typeface="Times New Roman" panose="02020603050405020304" pitchFamily="18" charset="0"/>
              </a:rPr>
              <a:t>XAS</a:t>
            </a:r>
            <a:r>
              <a:rPr lang="x-none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186 шведской фирмы «</a:t>
            </a:r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Atlas Copco</a:t>
            </a:r>
            <a:r>
              <a:rPr lang="x-none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основные характеристики которого приведены ниже.</a:t>
            </a:r>
            <a:endParaRPr lang="ru-RU" sz="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801189" cy="635000"/>
          </a:xfrm>
          <a:prstGeom prst="rect">
            <a:avLst/>
          </a:prstGeom>
        </p:spPr>
      </p:pic>
      <p:pic>
        <p:nvPicPr>
          <p:cNvPr id="7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11634"/>
            <a:ext cx="548005" cy="635000"/>
          </a:xfrm>
          <a:prstGeom prst="rect">
            <a:avLst/>
          </a:prstGeom>
          <a:noFill/>
          <a:extLst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80879"/>
              </p:ext>
            </p:extLst>
          </p:nvPr>
        </p:nvGraphicFramePr>
        <p:xfrm>
          <a:off x="163594" y="964134"/>
          <a:ext cx="3944620" cy="11779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40050"/>
                <a:gridCol w="1004570"/>
              </a:tblGrid>
              <a:tr h="17335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Освещение 10</a:t>
                      </a:r>
                      <a:r>
                        <a:rPr lang="ru-RU" sz="1000" dirty="0">
                          <a:effectLst/>
                          <a:sym typeface="Wingdings 2" panose="05020102010507070707" pitchFamily="18" charset="2"/>
                        </a:rPr>
                        <a:t></a:t>
                      </a:r>
                      <a:r>
                        <a:rPr lang="ru-RU" sz="1000" dirty="0">
                          <a:effectLst/>
                        </a:rPr>
                        <a:t>0,036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0,360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335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Электробойлеры  1х2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2,0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970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Тепловентиляторы 3</a:t>
                      </a:r>
                      <a:r>
                        <a:rPr lang="ru-RU" sz="1000">
                          <a:effectLst/>
                          <a:sym typeface="Wingdings 2" panose="05020102010507070707" pitchFamily="18" charset="2"/>
                        </a:rPr>
                        <a:t></a:t>
                      </a: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335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Канатная пила 2 х 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52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257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Освещение карьера и пешеходных дорожек 10×0,5=5кВт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3355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ИТОГО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65,36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21875" y="273041"/>
            <a:ext cx="3553473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 bmk="_Toc189370285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Расчетные электрические нагрузки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801915"/>
              </p:ext>
            </p:extLst>
          </p:nvPr>
        </p:nvGraphicFramePr>
        <p:xfrm>
          <a:off x="6752166" y="964134"/>
          <a:ext cx="4138295" cy="18218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43455"/>
                <a:gridCol w="799465"/>
                <a:gridCol w="1095375"/>
              </a:tblGrid>
              <a:tr h="2978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Характеристика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Ед.изм.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Показатель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Мощность в основном режиме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кВа 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кВт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80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Коэффициент мощности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Номинальный ток в основном режиме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Расход топлива при 100% нагрузке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л/ч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Уровень звуковой мощности при 75% нагрузке</a:t>
                      </a:r>
                      <a:endParaRPr lang="ru-RU" sz="14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(в открытом исполнении)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дБ</a:t>
                      </a:r>
                      <a:r>
                        <a:rPr lang="en-US" sz="1000">
                          <a:effectLst/>
                        </a:rPr>
                        <a:t>(</a:t>
                      </a:r>
                      <a:r>
                        <a:rPr lang="ru-RU" sz="1000">
                          <a:effectLst/>
                        </a:rPr>
                        <a:t>А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Масса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r>
                        <a:rPr lang="ru-RU" sz="1000">
                          <a:effectLst/>
                        </a:rPr>
                        <a:t>854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090134" y="333192"/>
            <a:ext cx="3300904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Технические характеристики дизель-генератора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типа  </a:t>
            </a:r>
            <a:r>
              <a:rPr kumimoji="0" lang="en-US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QАS 80 </a:t>
            </a:r>
            <a:r>
              <a:rPr kumimoji="0" lang="en-US" alt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фирмы</a:t>
            </a:r>
            <a:r>
              <a:rPr kumimoji="0" lang="en-US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Atlas Copco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19691" r="48537"/>
          <a:stretch>
            <a:fillRect/>
          </a:stretch>
        </p:blipFill>
        <p:spPr bwMode="auto">
          <a:xfrm>
            <a:off x="1784013" y="2713841"/>
            <a:ext cx="3209290" cy="26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920751" y="4185737"/>
            <a:ext cx="36396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x-none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электроэнергией осуществляется от дизель-генератором фирмы «</a:t>
            </a:r>
            <a:r>
              <a:rPr lang="en-US" sz="1000">
                <a:latin typeface="Times New Roman" panose="02020603050405020304" pitchFamily="18" charset="0"/>
                <a:ea typeface="Times New Roman" panose="02020603050405020304" pitchFamily="18" charset="0"/>
              </a:rPr>
              <a:t>Atlas Copco</a:t>
            </a:r>
            <a:r>
              <a:rPr lang="x-none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типа 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x-none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x-none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80 (мощность в основном режиме – 64 кВт,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cosφ</a:t>
            </a:r>
            <a:r>
              <a:rPr lang="x-none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0,8, номинальный ток – 128 А, расход топлива – 15,0 л/час.). </a:t>
            </a:r>
            <a:endParaRPr lang="ru-RU" sz="1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x-none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обеспечения электроэнергией бытовок принимается дизель-генератор фирмы «</a:t>
            </a:r>
            <a:r>
              <a:rPr lang="en-US" sz="1000">
                <a:latin typeface="Times New Roman" panose="02020603050405020304" pitchFamily="18" charset="0"/>
                <a:ea typeface="Times New Roman" panose="02020603050405020304" pitchFamily="18" charset="0"/>
              </a:rPr>
              <a:t>Atlas Copco</a:t>
            </a:r>
            <a:r>
              <a:rPr lang="x-none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типа 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x-none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x-none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14 (мощность в основном режиме – 10 кВт).</a:t>
            </a:r>
            <a:endParaRPr lang="ru-RU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801189" cy="635000"/>
          </a:xfrm>
          <a:prstGeom prst="rect">
            <a:avLst/>
          </a:prstGeom>
        </p:spPr>
      </p:pic>
      <p:pic>
        <p:nvPicPr>
          <p:cNvPr id="7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11634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0291" y="809889"/>
            <a:ext cx="4086833" cy="370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Канатная установка итальянской фирмы «</a:t>
            </a: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Marini Quarries Group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типа </a:t>
            </a: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 SUPER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осуществляет пиление двух вертикальных плоскостей для отделения монолита от массива.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Общий объем пиления за смену составляет 17,6м</a:t>
            </a:r>
            <a:r>
              <a:rPr kumimoji="0" lang="ru-RU" alt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По опыту работы производительность канатных пил на твердых породах (минимально) - 2,5 м</a:t>
            </a:r>
            <a:r>
              <a:rPr kumimoji="0" lang="ru-RU" alt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час.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Сменная производительность установки определяется по следующей формуле: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en-US" altLang="ru-RU" sz="1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1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</a:t>
            </a: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1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1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пз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</a:t>
            </a:r>
            <a:r>
              <a:rPr kumimoji="0" lang="ru-RU" altLang="ru-RU" sz="1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лн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)×</a:t>
            </a: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где: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1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-продолжительность смены, 480мин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1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пз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-продолжительность подготовительно-заключительных операций, 30мин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kumimoji="0" lang="ru-RU" altLang="ru-RU" sz="1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лн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-продолжительность перерывов на личные нужды, 30мин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-техническая скорость пиления 0,042 м</a:t>
            </a:r>
            <a:r>
              <a:rPr kumimoji="0" lang="ru-RU" alt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/мин.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en-US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en-US" altLang="ru-RU" sz="1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1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(480-30-30)×0,042=17,6м</a:t>
            </a:r>
            <a:r>
              <a:rPr kumimoji="0" lang="ru-RU" alt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смену.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удельном расходе пиления 0,233 м</a:t>
            </a:r>
            <a:r>
              <a:rPr kumimoji="0" lang="ru-RU" alt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1 кубометр горной массы за смену производительность канатной пилы будет равна 17,6/0,233 =75,5 м</a:t>
            </a:r>
            <a:r>
              <a:rPr kumimoji="0" lang="ru-RU" alt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за сутки- 151 м</a:t>
            </a:r>
            <a:r>
              <a:rPr kumimoji="0" lang="ru-RU" alt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каждом участке планируется использование одной канатной пилы.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06" y="4079726"/>
            <a:ext cx="3044825" cy="2545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39931" y="706692"/>
            <a:ext cx="4562856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алмазного пиления имеет электродвигатель, соединенный с бесступенчатым вариатором оборотов, который позволяет изменять линейную скорость движения каната от 12 до 38 м/с. 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Электронное устройство регулирует скорость хода установки, в зависимости от потребления энергии, величина которой предварительно устанавливается таким образом, чтобы поддерживать постоянным натяжение каната и остановить машину и вращающийся шкив привода в случае неполадки или же обрыва каната.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Вспомогательный двигатель позволяет быстро перемещать установку по рельсам до ее остановки.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Поворот основного шкива (диаметром 1020мм) на 360 градусов и боковое перемещение (ход 500мм) механизированы.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Машина снабжена 2-мя рельсовыми звеньями по 3м каждая. 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Пульт управления расположен на расстоянии от рабочей зоны и на нем находятся все основные функции управления.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Устройство “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soft-start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позволяющее плавно запустить установку, предотвращает скольжение алмазного каната по шкиву, что снижает затраты электроэнергии.  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технические данные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двигатель,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л.с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- 30.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Вспомогательный двигатель для быстрого перемещения,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л.с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- 1,5.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Вспомогательный двигатель для вращения главного шкива	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л.с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- 1,5.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Вспомогательный двигатель для бокового перемещения, </a:t>
            </a:r>
            <a:r>
              <a:rPr kumimoji="0" lang="ru-RU" alt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л.с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- 1,0.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Диаметр главного приводного шкива, мм, - 1020.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Диаметр направляющих роликов, мм, - 390.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Линейная скорость алмазного каната </a:t>
            </a:r>
            <a:r>
              <a:rPr kumimoji="0" lang="ru-RU" alt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(регулируется),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м/с., - 12 – 38.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вес машины, кг, - 2140.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 рельсового звена длиной 3 метра, кг,  - 130.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7783" y="174264"/>
            <a:ext cx="29694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</a:pPr>
            <a:r>
              <a:rPr lang="ru-RU" altLang="ru-RU" sz="1600" b="1" dirty="0" bmk="_Toc189370287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Канатная алмазная пила</a:t>
            </a:r>
            <a:endParaRPr lang="ru-RU" altLang="ru-RU" sz="1600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801189" cy="63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3529" y="91394"/>
            <a:ext cx="63509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Буровые установки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11634"/>
            <a:ext cx="548005" cy="635000"/>
          </a:xfrm>
          <a:prstGeom prst="rect">
            <a:avLst/>
          </a:prstGeom>
          <a:noFill/>
          <a:extLst/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923" y="1359878"/>
            <a:ext cx="3595077" cy="47283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458939"/>
            <a:ext cx="8377154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 bmk="_Toc189370288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Буровая установка </a:t>
            </a:r>
            <a:r>
              <a:rPr kumimoji="0" lang="en-US" altLang="ru-RU" sz="1000" b="1" i="0" u="none" strike="noStrike" cap="none" normalizeH="0" baseline="0" dirty="0" smtClean="0" bmk="_Toc189370288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Driller с </a:t>
            </a:r>
            <a:r>
              <a:rPr kumimoji="0" lang="en-US" altLang="ru-RU" sz="1000" b="1" i="0" u="none" strike="noStrike" cap="none" normalizeH="0" baseline="0" dirty="0" err="1" smtClean="0" bmk="_Toc189370288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пневматическим</a:t>
            </a:r>
            <a:r>
              <a:rPr kumimoji="0" lang="en-US" altLang="ru-RU" sz="1000" b="1" i="0" u="none" strike="noStrike" cap="none" normalizeH="0" baseline="0" dirty="0" smtClean="0" bmk="_Toc189370288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000" b="1" i="0" u="none" strike="noStrike" cap="none" normalizeH="0" baseline="0" dirty="0" err="1" smtClean="0" bmk="_Toc189370288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перфоратором</a:t>
            </a:r>
            <a:r>
              <a:rPr kumimoji="0" lang="en-US" altLang="ru-RU" sz="1000" b="1" i="0" u="none" strike="noStrike" cap="none" normalizeH="0" baseline="0" dirty="0" smtClean="0" bmk="_Toc189370288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DTH </a:t>
            </a:r>
            <a:r>
              <a:rPr kumimoji="0" lang="en-US" altLang="ru-RU" sz="1000" b="1" i="0" u="none" strike="noStrike" cap="none" normalizeH="0" baseline="0" dirty="0" err="1" smtClean="0" bmk="_Toc189370288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kumimoji="0" lang="en-US" altLang="ru-RU" sz="1000" b="1" i="0" u="none" strike="noStrike" cap="none" normalizeH="0" baseline="0" dirty="0" smtClean="0" bmk="_Toc189370288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000" b="1" i="0" u="none" strike="noStrike" cap="none" normalizeH="0" baseline="0" dirty="0" err="1" smtClean="0" bmk="_Toc189370288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бурения</a:t>
            </a:r>
            <a:r>
              <a:rPr kumimoji="0" lang="en-US" altLang="ru-RU" sz="1000" b="1" i="0" u="none" strike="noStrike" cap="none" normalizeH="0" baseline="0" dirty="0" smtClean="0" bmk="_Toc189370288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000" b="1" i="0" u="none" strike="noStrike" cap="none" normalizeH="0" baseline="0" dirty="0" err="1" smtClean="0" bmk="_Toc189370288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скважин</a:t>
            </a:r>
            <a:r>
              <a:rPr kumimoji="0" lang="en-US" altLang="ru-RU" sz="1000" b="1" i="0" u="none" strike="noStrike" cap="none" normalizeH="0" baseline="0" dirty="0" smtClean="0" bmk="_Toc189370288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000" b="1" i="0" u="none" strike="noStrike" cap="none" normalizeH="0" baseline="0" dirty="0" err="1" smtClean="0" bmk="_Toc189370288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диаметром</a:t>
            </a:r>
            <a:r>
              <a:rPr kumimoji="0" lang="en-US" altLang="ru-RU" sz="1000" b="1" i="0" u="none" strike="noStrike" cap="none" normalizeH="0" baseline="0" dirty="0" smtClean="0" bmk="_Toc189370288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90мм </a:t>
            </a:r>
            <a:r>
              <a:rPr kumimoji="0" lang="en-US" altLang="ru-RU" sz="1000" b="1" i="0" u="none" strike="noStrike" cap="none" normalizeH="0" baseline="0" dirty="0" err="1" smtClean="0" bmk="_Toc189370288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итальянской</a:t>
            </a:r>
            <a:r>
              <a:rPr kumimoji="0" lang="en-US" altLang="ru-RU" sz="1000" b="1" i="0" u="none" strike="noStrike" cap="none" normalizeH="0" baseline="0" dirty="0" smtClean="0" bmk="_Toc189370288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000" b="1" i="0" u="none" strike="noStrike" cap="none" normalizeH="0" baseline="0" dirty="0" err="1" smtClean="0" bmk="_Toc189370288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фирмы</a:t>
            </a:r>
            <a:r>
              <a:rPr kumimoji="0" lang="en-US" altLang="ru-RU" sz="1000" b="1" i="0" u="none" strike="noStrike" cap="none" normalizeH="0" baseline="0" dirty="0" smtClean="0" bmk="_Toc189370288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«Marini Quarries Group»</a:t>
            </a:r>
            <a:endParaRPr kumimoji="0" lang="en-US" altLang="ru-RU" sz="1200" b="0" i="0" u="none" strike="noStrike" cap="none" normalizeH="0" baseline="0" dirty="0" smtClean="0" bmk="">
              <a:ln>
                <a:noFill/>
              </a:ln>
              <a:solidFill>
                <a:srgbClr val="4F81B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фирмы – изготовителя скорость бурения установки </a:t>
            </a:r>
            <a:r>
              <a:rPr kumimoji="0" lang="en-US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Driller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бурении скважин диаметром 90мм составляет 0,1м/мин.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Сменная производительность установки определяется по следующей формуле: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en-US" altLang="ru-RU" sz="800" b="0" i="0" u="none" strike="noStrike" cap="none" normalizeH="0" baseline="-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800" b="0" i="0" u="none" strike="noStrike" cap="none" normalizeH="0" baseline="-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</a:t>
            </a:r>
            <a:r>
              <a:rPr kumimoji="0" lang="en-US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800" b="0" i="0" u="none" strike="noStrike" cap="none" normalizeH="0" baseline="-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800" b="0" i="0" u="none" strike="noStrike" cap="none" normalizeH="0" baseline="-3000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пз</a:t>
            </a:r>
            <a:r>
              <a:rPr kumimoji="0" lang="ru-RU" altLang="ru-RU" sz="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</a:t>
            </a:r>
            <a:r>
              <a:rPr kumimoji="0" lang="ru-RU" altLang="ru-RU" sz="800" b="0" i="0" u="none" strike="noStrike" cap="none" normalizeH="0" baseline="-3000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лн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)×</a:t>
            </a:r>
            <a:r>
              <a:rPr kumimoji="0" lang="en-US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где: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800" b="0" i="0" u="none" strike="noStrike" cap="none" normalizeH="0" baseline="-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-продолжительность смены, 480мин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800" b="0" i="0" u="none" strike="noStrike" cap="none" normalizeH="0" baseline="-3000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пз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-продолжительность подготовительно-заключительных операций, 30мин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kumimoji="0" lang="ru-RU" altLang="ru-RU" sz="800" b="0" i="0" u="none" strike="noStrike" cap="none" normalizeH="0" baseline="-3000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лн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-продолжительность перерывов на личные нужды, 30мин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-техническая скорость бурения, 0,1м/мин.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en-US" altLang="ru-RU" sz="800" b="0" i="0" u="none" strike="noStrike" cap="none" normalizeH="0" baseline="-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800" b="0" i="0" u="none" strike="noStrike" cap="none" normalizeH="0" baseline="-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(480-30-30)×0,1=42м за смену.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Планируемый объем бурения скважин на 1м</a:t>
            </a:r>
            <a:r>
              <a:rPr kumimoji="0" lang="ru-RU" altLang="ru-RU" sz="8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составляет 0,058 м.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смену может быть обурено 84:0,058=1448 куб. м. горной массы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Буровая установка строчечного бурения </a:t>
            </a:r>
            <a:r>
              <a:rPr kumimoji="0" lang="en-US" altLang="ru-RU" sz="1000" b="1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</a:t>
            </a:r>
            <a:r>
              <a:rPr kumimoji="0" lang="en-US" altLang="ru-RU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-Drill с </a:t>
            </a:r>
            <a:r>
              <a:rPr kumimoji="0" lang="en-US" altLang="ru-RU" sz="1000" b="1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пневматическим</a:t>
            </a:r>
            <a:r>
              <a:rPr kumimoji="0" lang="en-US" altLang="ru-RU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000" b="1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перфоратором</a:t>
            </a:r>
            <a:r>
              <a:rPr kumimoji="0" lang="en-US" altLang="ru-RU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MA90RR </a:t>
            </a:r>
            <a:r>
              <a:rPr kumimoji="0" lang="en-US" altLang="ru-RU" sz="1000" b="1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итальянской</a:t>
            </a:r>
            <a:r>
              <a:rPr kumimoji="0" lang="en-US" altLang="ru-RU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000" b="1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фирмы</a:t>
            </a:r>
            <a:r>
              <a:rPr kumimoji="0" lang="en-US" altLang="ru-RU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«Marini Quarries Group»</a:t>
            </a:r>
            <a:endParaRPr kumimoji="0" lang="en-US" altLang="ru-RU" sz="1200" b="0" i="0" u="none" strike="noStrike" cap="none" normalizeH="0" baseline="0" dirty="0" smtClean="0" bmk="">
              <a:ln>
                <a:noFill/>
              </a:ln>
              <a:solidFill>
                <a:srgbClr val="4F81B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фирмы –изготовителя скорость бурения данной установки при бурении шпуров диаметром 28-32мм составляет 0,5м/мин.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Сменная производительность установки определяется по следующей формуле: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en-US" altLang="ru-RU" sz="800" b="0" i="0" u="none" strike="noStrike" cap="none" normalizeH="0" baseline="-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800" b="0" i="0" u="none" strike="noStrike" cap="none" normalizeH="0" baseline="-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</a:t>
            </a:r>
            <a:r>
              <a:rPr kumimoji="0" lang="en-US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800" b="0" i="0" u="none" strike="noStrike" cap="none" normalizeH="0" baseline="-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800" b="0" i="0" u="none" strike="noStrike" cap="none" normalizeH="0" baseline="-3000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пз</a:t>
            </a:r>
            <a:r>
              <a:rPr kumimoji="0" lang="ru-RU" altLang="ru-RU" sz="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</a:t>
            </a:r>
            <a:r>
              <a:rPr kumimoji="0" lang="ru-RU" altLang="ru-RU" sz="800" b="0" i="0" u="none" strike="noStrike" cap="none" normalizeH="0" baseline="-3000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лн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)×</a:t>
            </a:r>
            <a:r>
              <a:rPr kumimoji="0" lang="en-US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где: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800" b="0" i="0" u="none" strike="noStrike" cap="none" normalizeH="0" baseline="-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-продолжительность смены, 480мин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800" b="0" i="0" u="none" strike="noStrike" cap="none" normalizeH="0" baseline="-3000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пз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-продолжительность подготовительно-заключительных операций, 30мин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kumimoji="0" lang="ru-RU" altLang="ru-RU" sz="800" b="0" i="0" u="none" strike="noStrike" cap="none" normalizeH="0" baseline="-3000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лн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-продолжительность перерывов на личные нужды, 30мин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-техническая скорость бурения, 0,5м/мин.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en-US" altLang="ru-RU" sz="800" b="0" i="0" u="none" strike="noStrike" cap="none" normalizeH="0" baseline="-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800" b="0" i="0" u="none" strike="noStrike" cap="none" normalizeH="0" baseline="-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(480-30-30)×0,5=210 м за смену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предназначена для бурения горизонтальных шпуров.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Учитывая удельный расход бурения горизонтальных шпуров 1,987 м на куб. м. горной массы, объем горизонтального </a:t>
            </a:r>
            <a:r>
              <a:rPr kumimoji="0" lang="ru-RU" altLang="ru-RU" sz="8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обуривания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смену составит 210 м :1,987 м =106 м</a:t>
            </a:r>
            <a:r>
              <a:rPr kumimoji="0" lang="ru-RU" altLang="ru-RU" sz="8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ru-RU" altLang="ru-RU" sz="8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8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Буровая установка строчечного бурения </a:t>
            </a:r>
            <a:r>
              <a:rPr kumimoji="0" lang="en-US" altLang="ru-RU" sz="1000" b="1" i="0" u="none" strike="noStrike" cap="none" normalizeH="0" baseline="0" dirty="0" smtClean="0" bmk="_Toc1893702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SPHERICAL с </a:t>
            </a:r>
            <a:r>
              <a:rPr kumimoji="0" lang="en-US" altLang="ru-RU" sz="1000" b="1" i="0" u="none" strike="noStrike" cap="none" normalizeH="0" baseline="0" dirty="0" err="1" smtClean="0" bmk="_Toc1893702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пневматическим</a:t>
            </a:r>
            <a:r>
              <a:rPr kumimoji="0" lang="en-US" altLang="ru-RU" sz="1000" b="1" i="0" u="none" strike="noStrike" cap="none" normalizeH="0" baseline="0" dirty="0" smtClean="0" bmk="_Toc1893702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000" b="1" i="0" u="none" strike="noStrike" cap="none" normalizeH="0" baseline="0" dirty="0" err="1" smtClean="0" bmk="_Toc1893702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перфоратором</a:t>
            </a:r>
            <a:r>
              <a:rPr kumimoji="0" lang="en-US" altLang="ru-RU" sz="1000" b="1" i="0" u="none" strike="noStrike" cap="none" normalizeH="0" baseline="0" dirty="0" smtClean="0" bmk="_Toc1893702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MA90RR </a:t>
            </a:r>
            <a:r>
              <a:rPr kumimoji="0" lang="en-US" altLang="ru-RU" sz="1000" b="1" i="0" u="none" strike="noStrike" cap="none" normalizeH="0" baseline="0" dirty="0" err="1" smtClean="0" bmk="_Toc1893702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итальянской</a:t>
            </a:r>
            <a:r>
              <a:rPr kumimoji="0" lang="en-US" altLang="ru-RU" sz="1000" b="1" i="0" u="none" strike="noStrike" cap="none" normalizeH="0" baseline="0" dirty="0" smtClean="0" bmk="_Toc1893702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1000" b="1" i="0" u="none" strike="noStrike" cap="none" normalizeH="0" baseline="0" dirty="0" err="1" smtClean="0" bmk="_Toc1893702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фирмы</a:t>
            </a:r>
            <a:r>
              <a:rPr kumimoji="0" lang="en-US" altLang="ru-RU" sz="1000" b="1" i="0" u="none" strike="noStrike" cap="none" normalizeH="0" baseline="0" dirty="0" smtClean="0" bmk="_Toc1893702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«Marini Quarries Group» с </a:t>
            </a:r>
            <a:r>
              <a:rPr kumimoji="0" lang="en-US" altLang="ru-RU" sz="1000" b="1" i="0" u="none" strike="noStrike" cap="none" normalizeH="0" baseline="0" dirty="0" err="1" smtClean="0" bmk="_Toc1893702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пылеотсасывателем</a:t>
            </a:r>
            <a:r>
              <a:rPr kumimoji="0" lang="en-US" altLang="ru-RU" sz="1000" b="1" i="0" u="none" strike="noStrike" cap="none" normalizeH="0" baseline="0" dirty="0" smtClean="0" bmk="_Toc18937029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TORNADO</a:t>
            </a: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фирмы –изготовителя скорость бурения данной установки при бурении шпуров диаметром 28-32мм составляет 0,7м/мин.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Сменная производительность установки определяется по следующей формуле: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en-US" altLang="ru-RU" sz="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пз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</a:t>
            </a:r>
            <a:r>
              <a:rPr kumimoji="0" lang="ru-RU" altLang="ru-RU" sz="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лн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)×</a:t>
            </a: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где: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-продолжительность смены, 480мин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пз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-продолжительность подготовительно-заключительных операций, 30мин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kumimoji="0" lang="ru-RU" altLang="ru-RU" sz="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лн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-продолжительность перерывов на личные нужды, 30мин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-техническая скорость бурения, 0,7м/мин.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kumimoji="0" lang="en-US" altLang="ru-RU" sz="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(480-30-30)×0,7=294м за смену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предназначена для бурения вертикальных шпуров.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Учитывая удельный расход бурения вертикальных шпуров 3,122 м на куб. м. горной массы, объем вертикального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обуривания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смену составит 294 м :3.122 м =94 м</a:t>
            </a:r>
            <a:r>
              <a:rPr kumimoji="0" lang="ru-RU" altLang="ru-RU" sz="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 txBox="1">
            <a:spLocks/>
          </p:cNvSpPr>
          <p:nvPr/>
        </p:nvSpPr>
        <p:spPr bwMode="auto">
          <a:xfrm>
            <a:off x="2070101" y="6350"/>
            <a:ext cx="80692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90400"/>
          <a:ext cx="12192002" cy="3261569"/>
        </p:xfrm>
        <a:graphic>
          <a:graphicData uri="http://schemas.openxmlformats.org/drawingml/2006/table">
            <a:tbl>
              <a:tblPr/>
              <a:tblGrid>
                <a:gridCol w="5084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713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20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01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35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52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186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1368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1868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27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сооружений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Параметры сооружений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 за ед, тыс.руб.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 тыс.руб.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 за ед, тыс.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USD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USD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Здание ангарного типа с коммуникациями и монтажом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50х25х6 (1250кв.м.)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62 500,0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375 000,0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932,8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5 597,0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0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Здание ангарного типа под склад готовой продукции  с монтажом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100х25х6 (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2500кв.м)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75 000,0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150 000,0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1 119,4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2 238,8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9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Грунтовая автомобильные дороги (ремонт)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53,7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7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Грунтовая автомобильная дорога (ремонт)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отсыпка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59,7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7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Складские контейнеры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6х3,5х2,5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53,7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7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Вагоны бытовки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6х2,45х2,45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59,7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0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Грунтовая площадка под отвал вскрышных пород и очистные сооружения,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4Га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1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Грунтовая площадка для размещения дробильного оборудования, стоянки технологического оборудования и очистных сооружений,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га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26,9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9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Грунтовая площадка для размещения передвижных разборных бытовок и стоянки автотранспорта,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га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9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Грунтовая площадка под просеку на границе взрывоопасной зоны 6000 × 2 м,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 га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7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Электроподстанция и ЛЭП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120 000,0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120 000,0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1 791,0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1 791,0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7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Кран-балка с монтажом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3,2т 7,5м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44,8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27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Противопожарные резервуары с монтажом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м</a:t>
                      </a:r>
                      <a:r>
                        <a:rPr lang="ru-RU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27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Установка контейнеров и бытовок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2 800,0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41,8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2761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670 190,0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10 002,8  </a:t>
                      </a:r>
                    </a:p>
                  </a:txBody>
                  <a:tcPr marL="5693" marR="5693" marT="5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732" y="4040751"/>
          <a:ext cx="12192000" cy="2308216"/>
        </p:xfrm>
        <a:graphic>
          <a:graphicData uri="http://schemas.openxmlformats.org/drawingml/2006/table">
            <a:tbl>
              <a:tblPr/>
              <a:tblGrid>
                <a:gridCol w="525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245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57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65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14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10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10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5613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оборудования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Тип, модель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Изготовитель оборудования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 за ед, тыс.руб.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тыс.руб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USD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Экскаватор гусеничный дизельный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Volvo EC360B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Volvo (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Швеция)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1 134,3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Колесный фронтальный погрузчик дизельный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Volvo L220G.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Volvo (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Швеция)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1 671,6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0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Автосамосвал дизельный, грузоподъемностью 30 тонн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Volvo FMX 6</a:t>
                      </a: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х4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Volvo (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Швеция)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2 298,5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0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Тягач 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Volvo FH13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Volvo FH 13 4</a:t>
                      </a: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х2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Volvo (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Швеция)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238,8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0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Тентованный полуприцеп 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Тонар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Тонар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89,6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0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Прицеп самосвал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Тонар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Тонар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238,8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0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Дробильный сортировочный комплекс 500 т/ч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многоагрегатный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Metso minerals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2 985,1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1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Дробильно-сортировочная установка для серного колчедана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ДСУ-90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522,4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63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Буровой станок 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FlexiRoC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Atlas Copco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746,3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0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Бульдозер 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D155-AX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Komatsu (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Япония)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537,3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63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Гидромолот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HM2300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149,3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63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Погрузчик вилочный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L20F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Volvo (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Швеция)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16 000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238,8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63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Монтаж ДСК и ДСУ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70 500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1 052,2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634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46,0  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  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797 500,0  </a:t>
                      </a: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11 903,0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7" marR="8397" marT="83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7" name="Picture 4" descr="https://avatars.mds.yandex.net/i?id=f0179f30f8b94d1d655e5491e5d6cc2e060fb692-9151245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363" y="6350"/>
            <a:ext cx="548005" cy="635000"/>
          </a:xfrm>
          <a:prstGeom prst="rect">
            <a:avLst/>
          </a:prstGeom>
          <a:noFill/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34"/>
            <a:ext cx="975360" cy="4586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 txBox="1">
            <a:spLocks/>
          </p:cNvSpPr>
          <p:nvPr/>
        </p:nvSpPr>
        <p:spPr bwMode="auto">
          <a:xfrm>
            <a:off x="2070101" y="6350"/>
            <a:ext cx="80692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22273"/>
          <a:ext cx="12192000" cy="2709883"/>
        </p:xfrm>
        <a:graphic>
          <a:graphicData uri="http://schemas.openxmlformats.org/drawingml/2006/table">
            <a:tbl>
              <a:tblPr/>
              <a:tblGrid>
                <a:gridCol w="62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96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46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13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19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606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766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5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оборудования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 за единицу, тыс.руб.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тыс.руб.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 за единицу, тыс.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USD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USD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Стержневая мельница МСЦ 2100х3000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16 000,0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32 000,0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238,8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477,6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8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Шаровая мельница МШР 2700х3600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18 000,0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72 000,0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268,7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1 074,6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8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Флотационная машина ФМ-6,3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22,4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111,9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8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Шаровая мельница МШР 1500х1600 СМ6003А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37,3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74,6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8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Флотационная машина ФМ-3,2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52,2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8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Классификатор КС1-7,5х55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8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Гидроциклон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8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Конвейеры ленточные (м)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26,9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8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Пульпопроводы (м)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53,7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8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Насос песковый  ГрК-8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41,8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8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Насос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песковый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 12,5/12,5-СП-3,0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22,4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8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Электромагнитные сепараторы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201,5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Оборудование (ванны и др.) для кислотного выщелачивания концентрата для получения TiO2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22 500,0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67,2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335,8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0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Оборудование для хлорирующего обжига магнетитового концентрата и получения V2O5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70 000,0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70 000,0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1 044,8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1 044,8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28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Оборудование для обжига серного колчедана и получение серной кислоты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60 000,0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60 000,0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895,5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895,5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0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Монтаж оборудования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75 000,0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75 000,0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1 119,4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1 119,4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286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372 950,0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5 566,4  </a:t>
                      </a:r>
                    </a:p>
                  </a:txBody>
                  <a:tcPr marL="6437" marR="6437" marT="6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3494850"/>
          <a:ext cx="12192000" cy="2938459"/>
        </p:xfrm>
        <a:graphic>
          <a:graphicData uri="http://schemas.openxmlformats.org/drawingml/2006/table">
            <a:tbl>
              <a:tblPr/>
              <a:tblGrid>
                <a:gridCol w="5210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60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04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04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4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оборудования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Количество, ед.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 за ед., тыс.руб.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тыс.руб.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Стоимость, тыс.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USD.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7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Автобус ГАЗ 322132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37,3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7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Автомашина 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Mitsubishi Pajero Sport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44,8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7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Автомашина 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Mitsubishi L200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50,7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7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Автобус ПАЗ 32053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74,6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7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Автомашина УАЗ Патриот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31,3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7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Пескоразбрасыватель, водовозка МДК-5337 на базе МАЗ - 5337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44,8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7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Автогрейдер ДЗ 98В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104,5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7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Автомастерская с фургоном КМ-500 на базе МАЗ - 5337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37,3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7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Топливозаправщик на базе МАЗ – 5337 с емкостьью 17 м</a:t>
                      </a:r>
                      <a:r>
                        <a:rPr lang="ru-RU" sz="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59,7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7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Бортовой автомобиль КАМАЗ 4308-023 (г/п 5,5т)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44,8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Передвижной дизель-генератор шведской фирмы «Atlas Copco» серии QAC1000, 1000 кВА, 800кВт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32 000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477,6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6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Передвижная осветительная установка  шведской фирмы «Atlas Copco» серии QAХ 12кВА, 9,6кВт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119,4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3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Сварочный агрегат типа АДД-4002М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27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Насос СМ 100-65-200/2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7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Компрессор 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XAS 47AB AC JW RSJ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3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Мотопомпа ИЖ МП-1 (60м³, Н=30м)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2736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78 800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1 176,1</a:t>
                      </a:r>
                    </a:p>
                  </a:txBody>
                  <a:tcPr marL="5407" marR="5407" marT="54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6" name="Picture 4" descr="https://avatars.mds.yandex.net/i?id=f0179f30f8b94d1d655e5491e5d6cc2e060fb692-9151245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6350"/>
            <a:ext cx="548005" cy="635000"/>
          </a:xfrm>
          <a:prstGeom prst="rect">
            <a:avLst/>
          </a:prstGeom>
          <a:noFill/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34"/>
            <a:ext cx="975360" cy="4586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 txBox="1">
            <a:spLocks/>
          </p:cNvSpPr>
          <p:nvPr/>
        </p:nvSpPr>
        <p:spPr bwMode="auto">
          <a:xfrm>
            <a:off x="2070101" y="6350"/>
            <a:ext cx="80692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87" y="539496"/>
          <a:ext cx="12114212" cy="1304541"/>
        </p:xfrm>
        <a:graphic>
          <a:graphicData uri="http://schemas.openxmlformats.org/drawingml/2006/table">
            <a:tbl>
              <a:tblPr/>
              <a:tblGrid>
                <a:gridCol w="6857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693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39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19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839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503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3884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323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8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Титановый карьер</a:t>
                      </a:r>
                    </a:p>
                  </a:txBody>
                  <a:tcPr marL="8525" marR="8525" marT="8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8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8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8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8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8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кол-во, тыс.м3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кол-во, тыс.тонн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Цена, руб/м3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 тыс.руб.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 тыс.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USD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0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Взрывные работы, ВСЕГО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2 122,0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6 228,1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106 100,0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1 583,6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0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вскрыше (1м3=2,935т)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1 400,0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4 109,0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70 000,0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1 044,8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0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руде (1м3=2,935т)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722,0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2 119,1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36 100,0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538,8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0455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8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Карьер серного колчедана</a:t>
                      </a:r>
                    </a:p>
                  </a:txBody>
                  <a:tcPr marL="8525" marR="8525" marT="8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8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8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8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8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25" marR="8525" marT="8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0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кол-во, тыс.м3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кол-во, тыс.тонн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Цена, руб/м3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 тыс.руб.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Сумма, тыс.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USD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0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Взрывные работы, ВСЕГО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600,0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1 761,0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30 000,0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447,8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0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вскрыше (1м3=2,935т)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880,5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15 000,0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223,9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0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руде (1м3=2,935т)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300,0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880,5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15 000,0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223,9  </a:t>
                      </a:r>
                    </a:p>
                  </a:txBody>
                  <a:tcPr marL="8525" marR="8525" marT="8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240461" y="1888229"/>
          <a:ext cx="5628451" cy="1699248"/>
        </p:xfrm>
        <a:graphic>
          <a:graphicData uri="http://schemas.openxmlformats.org/drawingml/2006/table">
            <a:tbl>
              <a:tblPr/>
              <a:tblGrid>
                <a:gridCol w="402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01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40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55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66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 п/п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налогов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ставка, 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Базовый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сценарий (в год)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налогообл. База, тыс.руб.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тыс.руб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..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НДС к выплате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25 915 896,3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4 636 820,7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0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НДС к начислению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24 550 000,0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4 910 000,0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0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НДС к возмещению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1 365 896,3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273 179,3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0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 на добычу (НДПИ)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22 953 087,0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1 377 185,2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0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Экологический налог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800,0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Транспортный налог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500,0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0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Земельный налог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15 000,0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0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 на имущество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1 989 440,0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39 788,8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0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ИТОГО налоги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6 070 094,8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0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 на прибыль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16 882 992,3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3 376 598,5  </a:t>
                      </a:r>
                    </a:p>
                  </a:txBody>
                  <a:tcPr marL="9524" marR="9524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327649" y="3638506"/>
          <a:ext cx="5864352" cy="2817095"/>
        </p:xfrm>
        <a:graphic>
          <a:graphicData uri="http://schemas.openxmlformats.org/drawingml/2006/table">
            <a:tbl>
              <a:tblPr/>
              <a:tblGrid>
                <a:gridCol w="440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38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51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03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77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№ п/п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показателей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ед.изм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БДР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(в год)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Сумма, тыс.руб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ДОХОДЫ ВСЕГО (без НДС)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тыс.руб.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24 550 000,0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7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тыс.руб.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7 860 707,7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7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2.1.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Производственные расходы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тыс.руб.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1 876 913,0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7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Электроэнергия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тыс.руб.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80 000,0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7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кол-во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МВт/ч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20 000,0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7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цена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руб/кВт/ч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4,00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7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ГСМ и расходные материалы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тыс.руб.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311 796,3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17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Взрывные работы (аутсорсинг)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тыс.руб.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136 100,0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17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Транспортные расходы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тыс.руб.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900 000,0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7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Эксплуатация зданий и сооружений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тыс.руб.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18 000,0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2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Ремонт и обслуживание оборудования и техники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тыс.руб.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24 000,0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17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ФОТ (с соц.отчисл)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тыс.руб.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203 416,7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17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Аренда жилья для специалистов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тыс.руб.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3 600,0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17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Упаковочные материалы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тыс.руб.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15 000,0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17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2.10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Другие расходы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тыс.руб.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200 000,0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17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Налоги (без соц.отчисл.)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тыс.руб.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5 983 794,8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17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Прибыль балансовая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тыс.руб.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16 689 292,3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17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 на прибыль  (20%)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тыс.руб.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3 337 858,5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37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Чистая прибыль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тыс.руб.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13 351 433,8  </a:t>
                      </a:r>
                    </a:p>
                  </a:txBody>
                  <a:tcPr marL="9524" marR="9524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040900"/>
          <a:ext cx="5696679" cy="4498012"/>
        </p:xfrm>
        <a:graphic>
          <a:graphicData uri="http://schemas.openxmlformats.org/drawingml/2006/table">
            <a:tbl>
              <a:tblPr/>
              <a:tblGrid>
                <a:gridCol w="294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90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28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10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910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10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93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753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74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Потребитель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Кол-во, ед.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Годовой расход в тоннах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Топливо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дизель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Бензин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Гидрожидкости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Моторные масла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Обтирочные материалы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6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Экскаватор с дизельным приводом EC 360 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6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Передвижная дробилка первичного дробления на гусеничном ходу с дизельным приводом 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6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Дизель-генератор для обеспечения работы комплекса вторичного дробления QAC1000, 1000кВА, 800кВт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6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Колесный фронтальный погрузчик с дизельным приводом L220G 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3,56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7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Автомашина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VOLVO FMX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6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Автосамосвалы VOLVO FН с полуприцепом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7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Бульдозер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D9R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7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Автобус ПАЗ 32053-07 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060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Автомобиль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Mitsubishi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Pajero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Sport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07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Автомобиль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Mitsubishi L200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060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Автомобиль УАЗ Патриот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060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Буровой станок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FlexiROCD45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6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Пескоразбрасыватель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водовозка МДК-5337 на базе МАЗ –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0,015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07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Автогрейдер ДЗ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0,015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6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Передвижная осветительная установка QAX12 12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9,6кВт 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0,018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06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Автомастерская с фургоном КМ-500 на базе МАЗ – 5337-1шт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0,015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06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Топливозаправщик АТЗ 5621604на базе МАЗ (17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куб.м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.)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0,015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06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Дизель-генератор QAS, 64 кВт для обеспечения работы АБК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3,25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060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ИТОГО: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5761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19,878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161,07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3,08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060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Цена тыс.руб/тонна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07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ВСЕГО, тыс.руб.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311 796,3  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07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ВСЕГО, тыс.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USD.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4 653,7  </a:t>
                      </a: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5" marR="7265" marT="7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8" name="Picture 4" descr="https://avatars.mds.yandex.net/i?id=f0179f30f8b94d1d655e5491e5d6cc2e060fb692-9151245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6350"/>
            <a:ext cx="548005" cy="635000"/>
          </a:xfrm>
          <a:prstGeom prst="rect">
            <a:avLst/>
          </a:prstGeom>
          <a:noFill/>
          <a:ex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34"/>
            <a:ext cx="975360" cy="45862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801189" cy="635000"/>
          </a:xfrm>
          <a:prstGeom prst="rect">
            <a:avLst/>
          </a:prstGeom>
        </p:spPr>
      </p:pic>
      <p:pic>
        <p:nvPicPr>
          <p:cNvPr id="7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11634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057525" y="3849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3057525" y="43068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" name="Rectangle 102"/>
          <p:cNvSpPr>
            <a:spLocks noChangeArrowheads="1"/>
          </p:cNvSpPr>
          <p:nvPr/>
        </p:nvSpPr>
        <p:spPr bwMode="auto">
          <a:xfrm>
            <a:off x="3057525" y="3697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" name="Rectangle 114"/>
          <p:cNvSpPr>
            <a:spLocks noChangeArrowheads="1"/>
          </p:cNvSpPr>
          <p:nvPr/>
        </p:nvSpPr>
        <p:spPr bwMode="auto">
          <a:xfrm>
            <a:off x="3057525" y="4154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2" descr="https://proprikol.ru/wp-content/uploads/2020/03/kartinki-biznes-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40" y="1650425"/>
            <a:ext cx="7409513" cy="402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6"/>
          <p:cNvSpPr>
            <a:spLocks noChangeArrowheads="1"/>
          </p:cNvSpPr>
          <p:nvPr/>
        </p:nvSpPr>
        <p:spPr bwMode="auto">
          <a:xfrm>
            <a:off x="1398407" y="673979"/>
            <a:ext cx="952844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надеждой на долгосрочное сотрудничество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23561" y="5880921"/>
            <a:ext cx="6246682" cy="50948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</a:rPr>
              <a:t>Контактное </a:t>
            </a:r>
            <a:r>
              <a:rPr lang="ru-RU" sz="1600" b="1" dirty="0" smtClean="0">
                <a:solidFill>
                  <a:schemeClr val="tx1"/>
                </a:solidFill>
              </a:rPr>
              <a:t>лицо: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Шаловских</a:t>
            </a:r>
            <a:r>
              <a:rPr lang="ru-RU" sz="1600" b="1" dirty="0" smtClean="0">
                <a:solidFill>
                  <a:schemeClr val="tx1"/>
                </a:solidFill>
              </a:rPr>
              <a:t> Владимир </a:t>
            </a:r>
            <a:r>
              <a:rPr lang="ru-RU" sz="1600" b="1" dirty="0" err="1" smtClean="0">
                <a:solidFill>
                  <a:schemeClr val="tx1"/>
                </a:solidFill>
              </a:rPr>
              <a:t>Ананьевич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1400" dirty="0" err="1">
                <a:solidFill>
                  <a:schemeClr val="tx1"/>
                </a:solidFill>
              </a:rPr>
              <a:t>Моб.тел</a:t>
            </a:r>
            <a:r>
              <a:rPr lang="ru-RU" sz="1400" dirty="0" smtClean="0">
                <a:solidFill>
                  <a:schemeClr val="tx1"/>
                </a:solidFill>
              </a:rPr>
              <a:t>.(</a:t>
            </a:r>
            <a:r>
              <a:rPr lang="en-US" sz="1400" dirty="0" smtClean="0">
                <a:solidFill>
                  <a:schemeClr val="tx1"/>
                </a:solidFill>
              </a:rPr>
              <a:t>Telegram, </a:t>
            </a:r>
            <a:r>
              <a:rPr lang="en-US" sz="1400" dirty="0">
                <a:solidFill>
                  <a:schemeClr val="tx1"/>
                </a:solidFill>
              </a:rPr>
              <a:t>WhatsApp)</a:t>
            </a:r>
            <a:r>
              <a:rPr lang="ru-RU" sz="1400" dirty="0">
                <a:solidFill>
                  <a:schemeClr val="tx1"/>
                </a:solidFill>
              </a:rPr>
              <a:t> +</a:t>
            </a:r>
            <a:r>
              <a:rPr lang="ru-RU" sz="1400" dirty="0" smtClean="0">
                <a:solidFill>
                  <a:schemeClr val="tx1"/>
                </a:solidFill>
              </a:rPr>
              <a:t>7(953)549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20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70 </a:t>
            </a:r>
            <a:r>
              <a:rPr lang="en-US" sz="1400" dirty="0">
                <a:solidFill>
                  <a:schemeClr val="tx1"/>
                </a:solidFill>
              </a:rPr>
              <a:t>E-mail: </a:t>
            </a:r>
            <a:r>
              <a:rPr lang="en-US" sz="1400" dirty="0" smtClean="0">
                <a:solidFill>
                  <a:schemeClr val="tx1"/>
                </a:solidFill>
              </a:rPr>
              <a:t>poiskovik555@yandex.ru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949234" cy="554423"/>
          </a:xfrm>
          <a:prstGeom prst="rect">
            <a:avLst/>
          </a:prstGeom>
        </p:spPr>
      </p:pic>
      <p:pic>
        <p:nvPicPr>
          <p:cNvPr id="8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0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3" name="Прямоугольник 2"/>
          <p:cNvSpPr/>
          <p:nvPr/>
        </p:nvSpPr>
        <p:spPr>
          <a:xfrm>
            <a:off x="68737" y="1797886"/>
            <a:ext cx="12045696" cy="2845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Добыча каменных блоков в </a:t>
            </a:r>
            <a:r>
              <a:rPr lang="ru-RU" sz="1200" b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Европейском союзе и </a:t>
            </a:r>
            <a:r>
              <a:rPr lang="ru-RU" sz="1200" b="1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Китае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900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общем объеме мировой добычи облицовочного камня Европейский союз занимает среднюю позицию. Во главе отрасли находятся Италия, Испания и Португалия, но в целом роль ЕС </a:t>
            </a:r>
            <a:r>
              <a:rPr lang="ru-RU" sz="900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общем фоне мирового развития каменной отрасли относительно невелика. Более того, ежегодная добыча блоков в ведущих европейских </a:t>
            </a:r>
            <a:r>
              <a:rPr lang="ru-RU" sz="9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камнедобывающих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компаниях последние двадцать лет заметно снижается.</a:t>
            </a:r>
            <a:b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 С другой стороны, положительную тенденцию за счет привлечения иностранных инвестиций имело развитие камнеобрабатывающего сектора </a:t>
            </a:r>
            <a:r>
              <a:rPr lang="ru-RU" sz="900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Китая.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 Поскольку Китай имеет высокоразвитую камнеобрабатывающую промышленность, возникает необходимость в импорте необработанных блоков, структура которого делится в соотношении 8 к 5, где высокая цифра соответствует доле завозимых твердых горных пород (гранитов, </a:t>
            </a:r>
            <a:r>
              <a:rPr lang="ru-RU" sz="9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габбро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т. п.), а низкая – мягких (мрамора и ему подобных).</a:t>
            </a:r>
            <a:b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 Стремительное развитие промышленности природного камня, создание отрасли, производящей </a:t>
            </a:r>
            <a:r>
              <a:rPr lang="ru-RU" sz="9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камнедобывающее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камнеобрабатывающее оборудование, явилось одной из причин того, что в настоящее время Китай из простого производителя каменной продукции становится инвестором. Именно этим многие объясняют высокие значения импорта мрамора из Турции, где инвестиции Китая в этой отрасли очень велики.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Добыча каменных блоков в </a:t>
            </a:r>
            <a:r>
              <a:rPr lang="ru-RU" sz="900" b="1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Финляндии</a:t>
            </a: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900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Рассматривая 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позиции Республики Карелия на каменном рынке, обычно сравнивают ситуацию в </a:t>
            </a:r>
            <a:r>
              <a:rPr lang="ru-RU" sz="9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камнедобывающей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отрасли республики и соседней Финляндии. Однако сходство ограничивается, как правило, климатическими условиями. Следует отметить в первую очередь разницу в законодательной базе. Так называемые «общераспространенные полезные ископаемые» в Финляндии не подпадают под горное законодательство. Отсюда все решения, которые принимаются в этой отрасли, регулируются отдельным законом по использованию </a:t>
            </a:r>
            <a:r>
              <a:rPr lang="ru-RU" sz="900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камня. 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сроки подготовки к лицензированию участков для добычи горных пород значительно снижаются, требования к проектированию упрощены.</a:t>
            </a:r>
            <a:b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  При достаточно большом количестве разных типов природного камня и разведанных Геологической службой Финляндии месторождений активно действующих карьеров на территории страны немного. Почти половина добытых блоков представлена разновидностями </a:t>
            </a:r>
            <a:r>
              <a:rPr lang="ru-RU" sz="9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тальккарбонатных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пород (</a:t>
            </a:r>
            <a:r>
              <a:rPr lang="ru-RU" sz="9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soapstone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в больших количествах, добываемых в местечке </a:t>
            </a:r>
            <a:r>
              <a:rPr lang="ru-RU" sz="9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Юукка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коммуне </a:t>
            </a:r>
            <a:r>
              <a:rPr lang="ru-RU" sz="9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Суомуссалми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Остальное – разновидности гранитов </a:t>
            </a:r>
            <a:r>
              <a:rPr lang="ru-RU" sz="9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рапакиви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расположенных в юго-восточной и юго-западной частях страны. При этом широкая палитра камня позволяет при наличии запроса быстро получить блоки разнообразных расцветок без дополнительных бюрократических процедур даже с месторождений, где добыча в настоящее время не ведется, а карьеры </a:t>
            </a:r>
            <a:r>
              <a:rPr lang="ru-RU" sz="900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законсервированы.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 Финляндия полностью интегрирована в мировой рынок камня, производя блоки и конечную продукцию высокого качества.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6304" y="4593530"/>
            <a:ext cx="12045696" cy="1627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Камнедобывающая</a:t>
            </a:r>
            <a:r>
              <a:rPr lang="ru-RU" sz="1200" b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промышленность </a:t>
            </a:r>
            <a:r>
              <a:rPr lang="ru-RU" sz="1200" b="1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900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настоящее время в Российской Федерации производится незначительное количество блоков </a:t>
            </a:r>
            <a:r>
              <a:rPr lang="ru-RU" sz="900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осваивается 134 месторождения природного камня </a:t>
            </a:r>
            <a:r>
              <a:rPr lang="ru-RU" sz="900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 Основную часть блоков Россия импортирует из разных стран .</a:t>
            </a:r>
            <a:r>
              <a:rPr lang="ru-RU" sz="900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сожалению, в российской экономике так и не сформировалась конкурентная среда. Очевидно, что объем облицовочной продукции из природного камня в Российской Федерации далек от его уровня у ближайших конкурентов, даже не являющихся высокоразвитыми странами.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Камнедобывающий</a:t>
            </a:r>
            <a:r>
              <a:rPr lang="ru-RU" sz="1200" b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сектор </a:t>
            </a:r>
            <a:r>
              <a:rPr lang="ru-RU" sz="1200" b="1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Карелии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900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Горная 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промышленность республики в настоящее время занимает ведущую позицию в структуре ее промышленности, или чуть меньше 40 % в общем объеме произведенных товаров, постепенно увеличивая эти показатели на протяжении последних лет.</a:t>
            </a:r>
            <a:b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 Минерально-сырьевая база облицовочного камня на территории Карелии значительна и достаточно хорошо изучена [Михайлов и др., 2006]. Однако специфика изучения месторождений блочного камня в российских условиях очень отличается от мировой. Основные требования к блочному камню сформулированы в российском ГОСТ 9479–2011 [2012], где основным критерием деления блоков на группы является их о б ъ е м. Зарубежное законодательство требует блоков заданного р а з м е р а, согласованного с рабочим пространством распиловочных станков.</a:t>
            </a:r>
            <a:b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 В настоящее время в Карелии активно эксплуатируются 13 месторождений. Остальные находятся в стадии изучения и подготовки к освоению. 74 месторождения учтены, но пока не востребованы.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6303" y="566057"/>
            <a:ext cx="11890565" cy="117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Мировая </a:t>
            </a:r>
            <a:r>
              <a:rPr lang="ru-RU" sz="1200" b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добыча </a:t>
            </a:r>
            <a:r>
              <a:rPr lang="ru-RU" sz="1200" b="1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каменных блоков. </a:t>
            </a:r>
            <a:r>
              <a:rPr lang="ru-RU" sz="900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участниками рынка на протяжении многих лет являются Китай, Индия, Турция, Бразилия, Иран, Италия, Испания, Египет, Португалия и </a:t>
            </a:r>
            <a:r>
              <a:rPr lang="ru-RU" sz="900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США, 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производящие более половины всей каменной продукции в мире.</a:t>
            </a:r>
            <a:b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 Остальные страны производят умеренный объем облицовочного камня, который, как правило, используют в пределах своих границ. Лидеры же стараются выходить на мировой рынок, распределяя между собой функции поставщика сырого камня, его обработчика и </a:t>
            </a:r>
            <a:r>
              <a:rPr lang="ru-RU" sz="900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потребителя. 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многих случаях </a:t>
            </a:r>
            <a:r>
              <a:rPr lang="ru-RU" sz="900" dirty="0" err="1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товными</a:t>
            </a:r>
            <a:r>
              <a:rPr lang="ru-RU" sz="900" dirty="0" smtClean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продуктами </a:t>
            </a:r>
            <a:r>
              <a:rPr lang="ru-RU" sz="900" dirty="0" err="1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камнедобычи</a:t>
            </a: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являются каменные блоки, которые могут перевозиться на значительные расстояния для последующей переработки, или слябы – блоки, распиленные на плиты-заготовки различной толщины. Окончательный продукт – облицовочная плитка, памятники для ритуальных целей или архитектурные детали – может производиться уже на месте, вблизи от территорий использования.</a:t>
            </a:r>
            <a:b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  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8715" y="243406"/>
            <a:ext cx="11890565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добычи каменных блоков в мире, ЕС, России и Республике Карелия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1957388" y="103189"/>
            <a:ext cx="8229600" cy="384175"/>
          </a:xfrm>
        </p:spPr>
        <p:txBody>
          <a:bodyPr/>
          <a:lstStyle/>
          <a:p>
            <a:pPr>
              <a:lnSpc>
                <a:spcPct val="107000"/>
              </a:lnSpc>
              <a:defRPr/>
            </a:pPr>
            <a:r>
              <a:rPr lang="en-US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SWOT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-анализ</a:t>
            </a:r>
            <a:endParaRPr lang="ru-RU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avatars.mds.yandex.net/i?id=f0179f30f8b94d1d655e5491e5d6cc2e060fb692-9151245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0"/>
            <a:ext cx="548005" cy="635000"/>
          </a:xfrm>
          <a:prstGeom prst="rect">
            <a:avLst/>
          </a:prstGeom>
          <a:noFill/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34"/>
            <a:ext cx="975360" cy="458629"/>
          </a:xfrm>
          <a:prstGeom prst="rect">
            <a:avLst/>
          </a:prstGeom>
        </p:spPr>
      </p:pic>
      <p:sp>
        <p:nvSpPr>
          <p:cNvPr id="2" name="Блок-схема: подготовка 1"/>
          <p:cNvSpPr/>
          <p:nvPr/>
        </p:nvSpPr>
        <p:spPr>
          <a:xfrm>
            <a:off x="3666744" y="2203704"/>
            <a:ext cx="64007" cy="54863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подготовка 2"/>
          <p:cNvSpPr/>
          <p:nvPr/>
        </p:nvSpPr>
        <p:spPr>
          <a:xfrm>
            <a:off x="4402945" y="3592030"/>
            <a:ext cx="4078335" cy="2845571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545024" y="1874527"/>
            <a:ext cx="4275499" cy="3471771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одготовка 11"/>
          <p:cNvSpPr/>
          <p:nvPr/>
        </p:nvSpPr>
        <p:spPr>
          <a:xfrm>
            <a:off x="4432998" y="611344"/>
            <a:ext cx="3930804" cy="2856706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одготовка 12"/>
          <p:cNvSpPr/>
          <p:nvPr/>
        </p:nvSpPr>
        <p:spPr>
          <a:xfrm>
            <a:off x="7921708" y="2117659"/>
            <a:ext cx="3968195" cy="2788559"/>
          </a:xfrm>
          <a:prstGeom prst="flowChartPreparati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170688" y="698567"/>
            <a:ext cx="1060704" cy="612648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1259975" y="1888118"/>
            <a:ext cx="2837115" cy="40386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Сильные стороны</a:t>
            </a:r>
          </a:p>
          <a:p>
            <a:pPr algn="ctr"/>
            <a:r>
              <a:rPr lang="en-US" sz="1400" dirty="0" smtClean="0"/>
              <a:t>Strengths</a:t>
            </a:r>
            <a:endParaRPr lang="ru-RU" sz="1400" dirty="0"/>
          </a:p>
        </p:txBody>
      </p:sp>
      <p:sp>
        <p:nvSpPr>
          <p:cNvPr id="21" name="Трапеция 20"/>
          <p:cNvSpPr/>
          <p:nvPr/>
        </p:nvSpPr>
        <p:spPr>
          <a:xfrm>
            <a:off x="8584740" y="2122039"/>
            <a:ext cx="2589227" cy="40386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Слабые стороны</a:t>
            </a:r>
          </a:p>
          <a:p>
            <a:pPr algn="ctr"/>
            <a:r>
              <a:rPr lang="en-US" sz="1400" dirty="0" smtClean="0"/>
              <a:t>Weaknesses</a:t>
            </a:r>
            <a:endParaRPr lang="ru-RU" sz="1400" dirty="0"/>
          </a:p>
        </p:txBody>
      </p:sp>
      <p:sp>
        <p:nvSpPr>
          <p:cNvPr id="22" name="Трапеция 21"/>
          <p:cNvSpPr/>
          <p:nvPr/>
        </p:nvSpPr>
        <p:spPr>
          <a:xfrm>
            <a:off x="5100311" y="613573"/>
            <a:ext cx="2580274" cy="40386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Возможнсти</a:t>
            </a:r>
            <a:endParaRPr lang="ru-RU" sz="1400" b="1" dirty="0" smtClean="0"/>
          </a:p>
          <a:p>
            <a:pPr algn="ctr"/>
            <a:r>
              <a:rPr lang="en-US" sz="1400" dirty="0" err="1" smtClean="0"/>
              <a:t>Opportun</a:t>
            </a:r>
            <a:r>
              <a:rPr lang="ru-RU" sz="1400" dirty="0"/>
              <a:t>о</a:t>
            </a:r>
            <a:r>
              <a:rPr lang="en-US" sz="1400" dirty="0" err="1" smtClean="0"/>
              <a:t>ities</a:t>
            </a:r>
            <a:endParaRPr lang="ru-RU" sz="1400" dirty="0"/>
          </a:p>
        </p:txBody>
      </p:sp>
      <p:sp>
        <p:nvSpPr>
          <p:cNvPr id="23" name="Трапеция 22"/>
          <p:cNvSpPr/>
          <p:nvPr/>
        </p:nvSpPr>
        <p:spPr>
          <a:xfrm>
            <a:off x="5100310" y="3592030"/>
            <a:ext cx="2594959" cy="40386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Угрозы</a:t>
            </a:r>
          </a:p>
          <a:p>
            <a:pPr algn="ctr"/>
            <a:r>
              <a:rPr lang="en-US" sz="1400" dirty="0" err="1" smtClean="0"/>
              <a:t>Thpats</a:t>
            </a:r>
            <a:endParaRPr lang="ru-RU" sz="1400" dirty="0"/>
          </a:p>
        </p:txBody>
      </p:sp>
      <p:sp>
        <p:nvSpPr>
          <p:cNvPr id="14" name="Блок-схема: извлечение 13"/>
          <p:cNvSpPr/>
          <p:nvPr/>
        </p:nvSpPr>
        <p:spPr>
          <a:xfrm rot="18144940">
            <a:off x="383537" y="2166832"/>
            <a:ext cx="685800" cy="25734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извлечение 24"/>
          <p:cNvSpPr/>
          <p:nvPr/>
        </p:nvSpPr>
        <p:spPr>
          <a:xfrm rot="10800000">
            <a:off x="9536453" y="5109318"/>
            <a:ext cx="685800" cy="37727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извлечение 25"/>
          <p:cNvSpPr/>
          <p:nvPr/>
        </p:nvSpPr>
        <p:spPr>
          <a:xfrm rot="3554003">
            <a:off x="8076892" y="980063"/>
            <a:ext cx="685800" cy="40832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извлечение 26"/>
          <p:cNvSpPr/>
          <p:nvPr/>
        </p:nvSpPr>
        <p:spPr>
          <a:xfrm rot="14599082">
            <a:off x="4241982" y="5878012"/>
            <a:ext cx="687955" cy="31737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4530" y="2380065"/>
            <a:ext cx="31902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габбро-диабаза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 50 лет;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невостребованности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отсутствует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высокие показатели качества камня по цвету;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рентабельность производства;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Близость к основным рынкам сбыта (внешним и внутренним);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привлечения квалифицированных кадров из близлежащих регионов, Республика Карелия (Петрозаводск, Костомукша), Мурманская область (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Ковдор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Оленегорск, Апатиты);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развитая инфраструктура;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Опытная команда.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81281" y="3060257"/>
            <a:ext cx="24219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на рынки сбыта и выстраивание взаимоотношений с клиентами с «0»;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Длительные сроки (около 3 лет) для запуска горно-обогатительного комбината в эксплуатацию.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8114" y="4664641"/>
            <a:ext cx="2367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в ЕС и США санкций в отношении РФ по поставке запасных частей к спецтехники.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63274" y="1103101"/>
            <a:ext cx="27173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статуса «Резидент Арктической зоны», что позволяет значительно экономить на налоговых отчислениях;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производства по выпуску готовых изделий: бордюрного камня, тротуарной плитки, заготовок для памятников, щебня и т.д.;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экспорта продукции в страны Балтии.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rs.mds.yandex.net/i?id=f0179f30f8b94d1d655e5491e5d6cc2e060fb692-9151245-images-thumbs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11634"/>
            <a:ext cx="548005" cy="635000"/>
          </a:xfrm>
          <a:prstGeom prst="rect">
            <a:avLst/>
          </a:prstGeom>
          <a:noFill/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34"/>
            <a:ext cx="975360" cy="458629"/>
          </a:xfrm>
          <a:prstGeom prst="rect">
            <a:avLst/>
          </a:prstGeom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1471549" y="84065"/>
            <a:ext cx="3524828" cy="360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мероприятий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9" y="778952"/>
            <a:ext cx="11919473" cy="55440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896983" cy="571840"/>
          </a:xfrm>
          <a:prstGeom prst="rect">
            <a:avLst/>
          </a:prstGeom>
        </p:spPr>
      </p:pic>
      <p:pic>
        <p:nvPicPr>
          <p:cNvPr id="7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995" y="11634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1144798" y="63745"/>
            <a:ext cx="2908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график работ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463" y="6525227"/>
            <a:ext cx="88427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Примечание: п.2 указан максимальный срок, минимальный -20 дней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83" y="646634"/>
            <a:ext cx="11612445" cy="59655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4"/>
            <a:ext cx="984069" cy="519589"/>
          </a:xfrm>
          <a:prstGeom prst="rect">
            <a:avLst/>
          </a:prstGeom>
        </p:spPr>
      </p:pic>
      <p:pic>
        <p:nvPicPr>
          <p:cNvPr id="6" name="Picture 4" descr="https://avatars.mds.yandex.net/i?id=f0179f30f8b94d1d655e5491e5d6cc2e060fb692-9151245-images-thumbs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363" y="11634"/>
            <a:ext cx="548005" cy="635000"/>
          </a:xfrm>
          <a:prstGeom prst="rect">
            <a:avLst/>
          </a:prstGeom>
          <a:noFill/>
          <a:extLst/>
        </p:spPr>
      </p:pic>
      <p:sp>
        <p:nvSpPr>
          <p:cNvPr id="7" name="TextBox 6"/>
          <p:cNvSpPr txBox="1"/>
          <p:nvPr/>
        </p:nvSpPr>
        <p:spPr>
          <a:xfrm>
            <a:off x="1366980" y="159857"/>
            <a:ext cx="2126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Ганта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04" y="940957"/>
            <a:ext cx="11521440" cy="4737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1078" y="5822989"/>
            <a:ext cx="9638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диаграмме следует, что работы по выпуску продукции можно начинать в конце .2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2024 года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7261" y="6596390"/>
            <a:ext cx="40122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добычи каменных блоков в Республике Карелия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11653</Words>
  <Application>Microsoft Office PowerPoint</Application>
  <PresentationFormat>Широкоэкранный</PresentationFormat>
  <Paragraphs>3329</Paragraphs>
  <Slides>48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9" baseType="lpstr">
      <vt:lpstr>Arial</vt:lpstr>
      <vt:lpstr>Calibri</vt:lpstr>
      <vt:lpstr>Calibri Light</vt:lpstr>
      <vt:lpstr>Cambria</vt:lpstr>
      <vt:lpstr>Symbol</vt:lpstr>
      <vt:lpstr>Times New Roman</vt:lpstr>
      <vt:lpstr>Verdana</vt:lpstr>
      <vt:lpstr>Wingdings</vt:lpstr>
      <vt:lpstr>Wingdings 2</vt:lpstr>
      <vt:lpstr>Тема Office</vt:lpstr>
      <vt:lpstr>1_Тема Office</vt:lpstr>
      <vt:lpstr>БИЗНЕС – ПЛАН  организация добычи  каменных блоков в Республике Карелия</vt:lpstr>
      <vt:lpstr>Презентация PowerPoint</vt:lpstr>
      <vt:lpstr>Район является наиболее перспективным на блочный камень. В районе известен обширный ряд перспективных проявлений (потенциальных месторождений) блочного проявлений блочного габбро и габбро-амфиболита.</vt:lpstr>
      <vt:lpstr>Презентация PowerPoint</vt:lpstr>
      <vt:lpstr>Презентация PowerPoint</vt:lpstr>
      <vt:lpstr>SWOT-анализ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Экспликация организации добычи блоков</vt:lpstr>
      <vt:lpstr>Объемы выполняемых работ на отделении монолитов, заготовок и производство блоков</vt:lpstr>
      <vt:lpstr>Риски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Производительность карьера при работе двух участков</vt:lpstr>
      <vt:lpstr>Основные технико-экономические показатели</vt:lpstr>
      <vt:lpstr>Основные технико-экономические показатели</vt:lpstr>
      <vt:lpstr>Прогноз движения денежных средств - 1</vt:lpstr>
      <vt:lpstr>Презентация PowerPoint</vt:lpstr>
      <vt:lpstr>Организационный план и ФОТ -1</vt:lpstr>
      <vt:lpstr>Презентация PowerPoint</vt:lpstr>
      <vt:lpstr>Презентация PowerPoint</vt:lpstr>
      <vt:lpstr>Презентация PowerPoint</vt:lpstr>
      <vt:lpstr>Приобретение оборудования и спецтехники -1</vt:lpstr>
      <vt:lpstr>Презентация PowerPoint</vt:lpstr>
      <vt:lpstr>Презентация PowerPoint</vt:lpstr>
      <vt:lpstr>Сбыт продукции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172</cp:revision>
  <dcterms:created xsi:type="dcterms:W3CDTF">2023-06-17T16:50:55Z</dcterms:created>
  <dcterms:modified xsi:type="dcterms:W3CDTF">2023-07-08T10:02:27Z</dcterms:modified>
</cp:coreProperties>
</file>