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6"/>
  </p:notesMasterIdLst>
  <p:handoutMasterIdLst>
    <p:handoutMasterId r:id="rId17"/>
  </p:handoutMasterIdLst>
  <p:sldIdLst>
    <p:sldId id="262" r:id="rId2"/>
    <p:sldId id="257" r:id="rId3"/>
    <p:sldId id="279" r:id="rId4"/>
    <p:sldId id="280" r:id="rId5"/>
    <p:sldId id="281" r:id="rId6"/>
    <p:sldId id="282" r:id="rId7"/>
    <p:sldId id="372" r:id="rId8"/>
    <p:sldId id="283" r:id="rId9"/>
    <p:sldId id="284" r:id="rId10"/>
    <p:sldId id="285" r:id="rId11"/>
    <p:sldId id="286" r:id="rId12"/>
    <p:sldId id="287" r:id="rId13"/>
    <p:sldId id="290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B76B756-5986-428B-9E20-9713B42C86B6}">
          <p14:sldIdLst>
            <p14:sldId id="262"/>
            <p14:sldId id="257"/>
            <p14:sldId id="279"/>
            <p14:sldId id="280"/>
            <p14:sldId id="281"/>
            <p14:sldId id="282"/>
            <p14:sldId id="372"/>
            <p14:sldId id="283"/>
            <p14:sldId id="284"/>
            <p14:sldId id="285"/>
            <p14:sldId id="286"/>
            <p14:sldId id="287"/>
            <p14:sldId id="290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B55DE4-9EB2-4F01-8A0C-B6BAB614B2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7A57FC-02BD-47AD-88AF-85ED8B39A285}">
      <dgm:prSet/>
      <dgm:spPr/>
      <dgm:t>
        <a:bodyPr/>
        <a:lstStyle/>
        <a:p>
          <a:r>
            <a:rPr lang="ru-RU" dirty="0"/>
            <a:t>1. Пектин или растворимые пищевые волокна.  Общая характеристика. </a:t>
          </a:r>
          <a:r>
            <a:rPr lang="ru-RU" dirty="0" err="1"/>
            <a:t>Стр</a:t>
          </a:r>
          <a:r>
            <a:rPr lang="ru-RU" dirty="0"/>
            <a:t> 3 - 4</a:t>
          </a:r>
        </a:p>
      </dgm:t>
    </dgm:pt>
    <dgm:pt modelId="{A28C88DA-9DA9-44DC-88F5-13E231FEAE86}" type="parTrans" cxnId="{E65482F8-58E5-4EBC-AFF1-109507BC2FEA}">
      <dgm:prSet/>
      <dgm:spPr/>
      <dgm:t>
        <a:bodyPr/>
        <a:lstStyle/>
        <a:p>
          <a:endParaRPr lang="ru-RU"/>
        </a:p>
      </dgm:t>
    </dgm:pt>
    <dgm:pt modelId="{74FC3336-64AA-4CA5-B871-4FF0DAC80124}" type="sibTrans" cxnId="{E65482F8-58E5-4EBC-AFF1-109507BC2FEA}">
      <dgm:prSet/>
      <dgm:spPr/>
      <dgm:t>
        <a:bodyPr/>
        <a:lstStyle/>
        <a:p>
          <a:endParaRPr lang="ru-RU"/>
        </a:p>
      </dgm:t>
    </dgm:pt>
    <dgm:pt modelId="{BD2F3718-A058-4ECC-8A74-C564A63E909E}">
      <dgm:prSet/>
      <dgm:spPr/>
      <dgm:t>
        <a:bodyPr/>
        <a:lstStyle/>
        <a:p>
          <a:r>
            <a:rPr lang="ru-RU" dirty="0"/>
            <a:t>2. Растворимые пищевые волокна из отходов производства сахарной свеклы. </a:t>
          </a:r>
          <a:r>
            <a:rPr lang="ru-RU" dirty="0" err="1"/>
            <a:t>Стр</a:t>
          </a:r>
          <a:r>
            <a:rPr lang="ru-RU" dirty="0"/>
            <a:t> 5 </a:t>
          </a:r>
        </a:p>
      </dgm:t>
    </dgm:pt>
    <dgm:pt modelId="{CA76772A-64CF-4E01-8757-FB0799BFC173}" type="parTrans" cxnId="{F6BF542F-2BAB-49DA-B580-01A1D2FACB2D}">
      <dgm:prSet/>
      <dgm:spPr/>
      <dgm:t>
        <a:bodyPr/>
        <a:lstStyle/>
        <a:p>
          <a:endParaRPr lang="ru-RU"/>
        </a:p>
      </dgm:t>
    </dgm:pt>
    <dgm:pt modelId="{4FC3FF69-85D8-410F-B6FF-65BC26577A74}" type="sibTrans" cxnId="{F6BF542F-2BAB-49DA-B580-01A1D2FACB2D}">
      <dgm:prSet/>
      <dgm:spPr/>
      <dgm:t>
        <a:bodyPr/>
        <a:lstStyle/>
        <a:p>
          <a:endParaRPr lang="ru-RU"/>
        </a:p>
      </dgm:t>
    </dgm:pt>
    <dgm:pt modelId="{AC538ECA-83A3-48C6-BD52-4241827718AE}">
      <dgm:prSet/>
      <dgm:spPr/>
      <dgm:t>
        <a:bodyPr/>
        <a:lstStyle/>
        <a:p>
          <a:r>
            <a:rPr lang="ru-RU" dirty="0"/>
            <a:t>3. Уникальность технологий </a:t>
          </a:r>
          <a:r>
            <a:rPr lang="ru-RU" dirty="0" err="1"/>
            <a:t>Стр</a:t>
          </a:r>
          <a:r>
            <a:rPr lang="ru-RU" dirty="0"/>
            <a:t> 6 - 7 </a:t>
          </a:r>
        </a:p>
      </dgm:t>
    </dgm:pt>
    <dgm:pt modelId="{377E5AE1-0424-4F69-864E-75F50EF0BF67}" type="parTrans" cxnId="{168C9D49-7983-4ADA-B145-24D4620A2BC2}">
      <dgm:prSet/>
      <dgm:spPr/>
      <dgm:t>
        <a:bodyPr/>
        <a:lstStyle/>
        <a:p>
          <a:endParaRPr lang="ru-RU"/>
        </a:p>
      </dgm:t>
    </dgm:pt>
    <dgm:pt modelId="{5273E7A4-88B6-47CF-8730-CA1F282A19C8}" type="sibTrans" cxnId="{168C9D49-7983-4ADA-B145-24D4620A2BC2}">
      <dgm:prSet/>
      <dgm:spPr/>
      <dgm:t>
        <a:bodyPr/>
        <a:lstStyle/>
        <a:p>
          <a:endParaRPr lang="ru-RU"/>
        </a:p>
      </dgm:t>
    </dgm:pt>
    <dgm:pt modelId="{29BB0A74-6AEA-4151-931F-17BB393B7432}">
      <dgm:prSet/>
      <dgm:spPr/>
      <dgm:t>
        <a:bodyPr/>
        <a:lstStyle/>
        <a:p>
          <a:r>
            <a:rPr lang="ru-RU" dirty="0"/>
            <a:t>4. Цель проекта. </a:t>
          </a:r>
          <a:r>
            <a:rPr lang="ru-RU" dirty="0" err="1"/>
            <a:t>Стр</a:t>
          </a:r>
          <a:r>
            <a:rPr lang="ru-RU" dirty="0"/>
            <a:t> 8 </a:t>
          </a:r>
        </a:p>
      </dgm:t>
    </dgm:pt>
    <dgm:pt modelId="{37A2E2C4-1CBB-4C80-9863-E168FC198FAA}" type="parTrans" cxnId="{501BFD1F-2321-4AF6-8091-78FC00EA0ED7}">
      <dgm:prSet/>
      <dgm:spPr/>
      <dgm:t>
        <a:bodyPr/>
        <a:lstStyle/>
        <a:p>
          <a:endParaRPr lang="ru-RU"/>
        </a:p>
      </dgm:t>
    </dgm:pt>
    <dgm:pt modelId="{08965FF4-1533-48AC-873D-7A1D2B4FAE0F}" type="sibTrans" cxnId="{501BFD1F-2321-4AF6-8091-78FC00EA0ED7}">
      <dgm:prSet/>
      <dgm:spPr/>
      <dgm:t>
        <a:bodyPr/>
        <a:lstStyle/>
        <a:p>
          <a:endParaRPr lang="ru-RU"/>
        </a:p>
      </dgm:t>
    </dgm:pt>
    <dgm:pt modelId="{4957C48A-1BEC-4D6E-B6B6-BB82E5DE37EB}">
      <dgm:prSet/>
      <dgm:spPr/>
      <dgm:t>
        <a:bodyPr/>
        <a:lstStyle/>
        <a:p>
          <a:r>
            <a:rPr lang="ru-RU" dirty="0"/>
            <a:t>5. Реализация проекта. </a:t>
          </a:r>
          <a:r>
            <a:rPr lang="ru-RU" dirty="0" err="1"/>
            <a:t>Стр</a:t>
          </a:r>
          <a:r>
            <a:rPr lang="ru-RU" dirty="0"/>
            <a:t> 9 - 10</a:t>
          </a:r>
        </a:p>
      </dgm:t>
    </dgm:pt>
    <dgm:pt modelId="{295E4164-DA16-40FA-BC1A-6134EBC0BD9C}" type="parTrans" cxnId="{3DEE0BA3-94D3-47BD-A161-194BE6563519}">
      <dgm:prSet/>
      <dgm:spPr/>
      <dgm:t>
        <a:bodyPr/>
        <a:lstStyle/>
        <a:p>
          <a:endParaRPr lang="ru-RU"/>
        </a:p>
      </dgm:t>
    </dgm:pt>
    <dgm:pt modelId="{465C2EDB-A1DD-419F-BA82-D07D4913EBC1}" type="sibTrans" cxnId="{3DEE0BA3-94D3-47BD-A161-194BE6563519}">
      <dgm:prSet/>
      <dgm:spPr/>
      <dgm:t>
        <a:bodyPr/>
        <a:lstStyle/>
        <a:p>
          <a:endParaRPr lang="ru-RU"/>
        </a:p>
      </dgm:t>
    </dgm:pt>
    <dgm:pt modelId="{2E34F620-1834-43F0-96BC-030EA7F57535}">
      <dgm:prSet/>
      <dgm:spPr/>
      <dgm:t>
        <a:bodyPr/>
        <a:lstStyle/>
        <a:p>
          <a:r>
            <a:rPr lang="ru-RU" dirty="0"/>
            <a:t>6. Виды пектина на основе его способностей. </a:t>
          </a:r>
          <a:r>
            <a:rPr lang="ru-RU" dirty="0" err="1"/>
            <a:t>Стр</a:t>
          </a:r>
          <a:r>
            <a:rPr lang="ru-RU" dirty="0"/>
            <a:t> 11</a:t>
          </a:r>
        </a:p>
      </dgm:t>
    </dgm:pt>
    <dgm:pt modelId="{160E431B-2F68-47FD-9D0C-83CED070DFE3}" type="parTrans" cxnId="{0A48B78C-789E-46CB-B011-6EEA40479244}">
      <dgm:prSet/>
      <dgm:spPr/>
      <dgm:t>
        <a:bodyPr/>
        <a:lstStyle/>
        <a:p>
          <a:endParaRPr lang="ru-RU"/>
        </a:p>
      </dgm:t>
    </dgm:pt>
    <dgm:pt modelId="{02B90213-5458-498A-877D-854081C7BB9E}" type="sibTrans" cxnId="{0A48B78C-789E-46CB-B011-6EEA40479244}">
      <dgm:prSet/>
      <dgm:spPr/>
      <dgm:t>
        <a:bodyPr/>
        <a:lstStyle/>
        <a:p>
          <a:endParaRPr lang="ru-RU"/>
        </a:p>
      </dgm:t>
    </dgm:pt>
    <dgm:pt modelId="{52ED045C-17CE-42AC-97AD-C11F8FEE6E88}">
      <dgm:prSet/>
      <dgm:spPr/>
      <dgm:t>
        <a:bodyPr/>
        <a:lstStyle/>
        <a:p>
          <a:r>
            <a:rPr lang="ru-RU" dirty="0"/>
            <a:t>7 Реализованная технологическая бизнес стратегия. </a:t>
          </a:r>
          <a:r>
            <a:rPr lang="ru-RU" dirty="0" err="1"/>
            <a:t>Стр</a:t>
          </a:r>
          <a:r>
            <a:rPr lang="ru-RU" dirty="0"/>
            <a:t> 12 - 14 </a:t>
          </a:r>
        </a:p>
      </dgm:t>
    </dgm:pt>
    <dgm:pt modelId="{98185279-74E1-4E00-A1CE-4B88E2D24753}" type="parTrans" cxnId="{B9FB4F5C-B96B-42C0-9B35-9522BCAC7467}">
      <dgm:prSet/>
      <dgm:spPr/>
      <dgm:t>
        <a:bodyPr/>
        <a:lstStyle/>
        <a:p>
          <a:endParaRPr lang="ru-RU"/>
        </a:p>
      </dgm:t>
    </dgm:pt>
    <dgm:pt modelId="{44D6155D-4901-458B-B2B4-0E4B1294DB2B}" type="sibTrans" cxnId="{B9FB4F5C-B96B-42C0-9B35-9522BCAC7467}">
      <dgm:prSet/>
      <dgm:spPr/>
      <dgm:t>
        <a:bodyPr/>
        <a:lstStyle/>
        <a:p>
          <a:endParaRPr lang="ru-RU"/>
        </a:p>
      </dgm:t>
    </dgm:pt>
    <dgm:pt modelId="{39F801B8-A871-4300-B6CB-D9F679FFD42B}" type="pres">
      <dgm:prSet presAssocID="{49B55DE4-9EB2-4F01-8A0C-B6BAB614B2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CB5B15-E528-44D0-B1F7-047E36B62735}" type="pres">
      <dgm:prSet presAssocID="{927A57FC-02BD-47AD-88AF-85ED8B39A28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A48C9-F92D-41E5-BC70-0818EA7DDE6F}" type="pres">
      <dgm:prSet presAssocID="{74FC3336-64AA-4CA5-B871-4FF0DAC80124}" presName="spacer" presStyleCnt="0"/>
      <dgm:spPr/>
    </dgm:pt>
    <dgm:pt modelId="{69DF0EEE-C96B-40F9-8C10-A008514762DC}" type="pres">
      <dgm:prSet presAssocID="{BD2F3718-A058-4ECC-8A74-C564A63E909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62EF6-34D8-457C-87A7-C674927451D5}" type="pres">
      <dgm:prSet presAssocID="{4FC3FF69-85D8-410F-B6FF-65BC26577A74}" presName="spacer" presStyleCnt="0"/>
      <dgm:spPr/>
    </dgm:pt>
    <dgm:pt modelId="{8A0F32E1-DBA9-4605-A938-95D4CF9D109B}" type="pres">
      <dgm:prSet presAssocID="{AC538ECA-83A3-48C6-BD52-4241827718A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BE271-06F2-40B4-8E4D-56AB8FBAD450}" type="pres">
      <dgm:prSet presAssocID="{5273E7A4-88B6-47CF-8730-CA1F282A19C8}" presName="spacer" presStyleCnt="0"/>
      <dgm:spPr/>
    </dgm:pt>
    <dgm:pt modelId="{92B53A30-87A5-40E5-B977-802E827CD479}" type="pres">
      <dgm:prSet presAssocID="{29BB0A74-6AEA-4151-931F-17BB393B743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3F6E6-FAFE-4D3D-A33F-84CA055133A9}" type="pres">
      <dgm:prSet presAssocID="{08965FF4-1533-48AC-873D-7A1D2B4FAE0F}" presName="spacer" presStyleCnt="0"/>
      <dgm:spPr/>
    </dgm:pt>
    <dgm:pt modelId="{731CE5B5-0163-40AB-B30D-2FD9E07EB551}" type="pres">
      <dgm:prSet presAssocID="{4957C48A-1BEC-4D6E-B6B6-BB82E5DE37E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F891A-20D1-49DE-A16F-8910416D782E}" type="pres">
      <dgm:prSet presAssocID="{465C2EDB-A1DD-419F-BA82-D07D4913EBC1}" presName="spacer" presStyleCnt="0"/>
      <dgm:spPr/>
    </dgm:pt>
    <dgm:pt modelId="{F454D08C-5140-40C4-8F5A-D66768CDEB77}" type="pres">
      <dgm:prSet presAssocID="{2E34F620-1834-43F0-96BC-030EA7F5753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1C96A-5185-4780-BD58-8C743BE30FE8}" type="pres">
      <dgm:prSet presAssocID="{02B90213-5458-498A-877D-854081C7BB9E}" presName="spacer" presStyleCnt="0"/>
      <dgm:spPr/>
    </dgm:pt>
    <dgm:pt modelId="{B3AD22A3-8204-4ECF-8F1B-A4765B4A39FB}" type="pres">
      <dgm:prSet presAssocID="{52ED045C-17CE-42AC-97AD-C11F8FEE6E8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E8FB3-D183-4158-904E-D87489642941}" type="presOf" srcId="{AC538ECA-83A3-48C6-BD52-4241827718AE}" destId="{8A0F32E1-DBA9-4605-A938-95D4CF9D109B}" srcOrd="0" destOrd="0" presId="urn:microsoft.com/office/officeart/2005/8/layout/vList2"/>
    <dgm:cxn modelId="{3DEE0BA3-94D3-47BD-A161-194BE6563519}" srcId="{49B55DE4-9EB2-4F01-8A0C-B6BAB614B23C}" destId="{4957C48A-1BEC-4D6E-B6B6-BB82E5DE37EB}" srcOrd="4" destOrd="0" parTransId="{295E4164-DA16-40FA-BC1A-6134EBC0BD9C}" sibTransId="{465C2EDB-A1DD-419F-BA82-D07D4913EBC1}"/>
    <dgm:cxn modelId="{CC3C884F-88F6-41CF-A62A-F472D813F745}" type="presOf" srcId="{2E34F620-1834-43F0-96BC-030EA7F57535}" destId="{F454D08C-5140-40C4-8F5A-D66768CDEB77}" srcOrd="0" destOrd="0" presId="urn:microsoft.com/office/officeart/2005/8/layout/vList2"/>
    <dgm:cxn modelId="{F6BF542F-2BAB-49DA-B580-01A1D2FACB2D}" srcId="{49B55DE4-9EB2-4F01-8A0C-B6BAB614B23C}" destId="{BD2F3718-A058-4ECC-8A74-C564A63E909E}" srcOrd="1" destOrd="0" parTransId="{CA76772A-64CF-4E01-8757-FB0799BFC173}" sibTransId="{4FC3FF69-85D8-410F-B6FF-65BC26577A74}"/>
    <dgm:cxn modelId="{07FFCF41-6AC2-4A52-9A43-316FC8EB3E62}" type="presOf" srcId="{52ED045C-17CE-42AC-97AD-C11F8FEE6E88}" destId="{B3AD22A3-8204-4ECF-8F1B-A4765B4A39FB}" srcOrd="0" destOrd="0" presId="urn:microsoft.com/office/officeart/2005/8/layout/vList2"/>
    <dgm:cxn modelId="{168C9D49-7983-4ADA-B145-24D4620A2BC2}" srcId="{49B55DE4-9EB2-4F01-8A0C-B6BAB614B23C}" destId="{AC538ECA-83A3-48C6-BD52-4241827718AE}" srcOrd="2" destOrd="0" parTransId="{377E5AE1-0424-4F69-864E-75F50EF0BF67}" sibTransId="{5273E7A4-88B6-47CF-8730-CA1F282A19C8}"/>
    <dgm:cxn modelId="{B9FB4F5C-B96B-42C0-9B35-9522BCAC7467}" srcId="{49B55DE4-9EB2-4F01-8A0C-B6BAB614B23C}" destId="{52ED045C-17CE-42AC-97AD-C11F8FEE6E88}" srcOrd="6" destOrd="0" parTransId="{98185279-74E1-4E00-A1CE-4B88E2D24753}" sibTransId="{44D6155D-4901-458B-B2B4-0E4B1294DB2B}"/>
    <dgm:cxn modelId="{10532E4F-0B53-47DA-A3C5-3953533E091D}" type="presOf" srcId="{29BB0A74-6AEA-4151-931F-17BB393B7432}" destId="{92B53A30-87A5-40E5-B977-802E827CD479}" srcOrd="0" destOrd="0" presId="urn:microsoft.com/office/officeart/2005/8/layout/vList2"/>
    <dgm:cxn modelId="{0A48B78C-789E-46CB-B011-6EEA40479244}" srcId="{49B55DE4-9EB2-4F01-8A0C-B6BAB614B23C}" destId="{2E34F620-1834-43F0-96BC-030EA7F57535}" srcOrd="5" destOrd="0" parTransId="{160E431B-2F68-47FD-9D0C-83CED070DFE3}" sibTransId="{02B90213-5458-498A-877D-854081C7BB9E}"/>
    <dgm:cxn modelId="{501BFD1F-2321-4AF6-8091-78FC00EA0ED7}" srcId="{49B55DE4-9EB2-4F01-8A0C-B6BAB614B23C}" destId="{29BB0A74-6AEA-4151-931F-17BB393B7432}" srcOrd="3" destOrd="0" parTransId="{37A2E2C4-1CBB-4C80-9863-E168FC198FAA}" sibTransId="{08965FF4-1533-48AC-873D-7A1D2B4FAE0F}"/>
    <dgm:cxn modelId="{B7E69E1A-CC43-45E8-8091-B6F4985A7E68}" type="presOf" srcId="{49B55DE4-9EB2-4F01-8A0C-B6BAB614B23C}" destId="{39F801B8-A871-4300-B6CB-D9F679FFD42B}" srcOrd="0" destOrd="0" presId="urn:microsoft.com/office/officeart/2005/8/layout/vList2"/>
    <dgm:cxn modelId="{E65482F8-58E5-4EBC-AFF1-109507BC2FEA}" srcId="{49B55DE4-9EB2-4F01-8A0C-B6BAB614B23C}" destId="{927A57FC-02BD-47AD-88AF-85ED8B39A285}" srcOrd="0" destOrd="0" parTransId="{A28C88DA-9DA9-44DC-88F5-13E231FEAE86}" sibTransId="{74FC3336-64AA-4CA5-B871-4FF0DAC80124}"/>
    <dgm:cxn modelId="{58267AB7-A40A-4A95-9F8E-F87A97BBBD7B}" type="presOf" srcId="{4957C48A-1BEC-4D6E-B6B6-BB82E5DE37EB}" destId="{731CE5B5-0163-40AB-B30D-2FD9E07EB551}" srcOrd="0" destOrd="0" presId="urn:microsoft.com/office/officeart/2005/8/layout/vList2"/>
    <dgm:cxn modelId="{CA949DD3-9514-4804-B9CB-CBCFA0462B59}" type="presOf" srcId="{927A57FC-02BD-47AD-88AF-85ED8B39A285}" destId="{A4CB5B15-E528-44D0-B1F7-047E36B62735}" srcOrd="0" destOrd="0" presId="urn:microsoft.com/office/officeart/2005/8/layout/vList2"/>
    <dgm:cxn modelId="{D2625097-A535-46E3-8473-255306A55B0A}" type="presOf" srcId="{BD2F3718-A058-4ECC-8A74-C564A63E909E}" destId="{69DF0EEE-C96B-40F9-8C10-A008514762DC}" srcOrd="0" destOrd="0" presId="urn:microsoft.com/office/officeart/2005/8/layout/vList2"/>
    <dgm:cxn modelId="{684F39BA-FDE2-4EAD-96A2-B6E1C985C3F5}" type="presParOf" srcId="{39F801B8-A871-4300-B6CB-D9F679FFD42B}" destId="{A4CB5B15-E528-44D0-B1F7-047E36B62735}" srcOrd="0" destOrd="0" presId="urn:microsoft.com/office/officeart/2005/8/layout/vList2"/>
    <dgm:cxn modelId="{F28C94E6-7E7C-4C72-85DA-E650DB98F814}" type="presParOf" srcId="{39F801B8-A871-4300-B6CB-D9F679FFD42B}" destId="{6CBA48C9-F92D-41E5-BC70-0818EA7DDE6F}" srcOrd="1" destOrd="0" presId="urn:microsoft.com/office/officeart/2005/8/layout/vList2"/>
    <dgm:cxn modelId="{5A5A18B6-AEC5-4CE6-A752-F0865722B364}" type="presParOf" srcId="{39F801B8-A871-4300-B6CB-D9F679FFD42B}" destId="{69DF0EEE-C96B-40F9-8C10-A008514762DC}" srcOrd="2" destOrd="0" presId="urn:microsoft.com/office/officeart/2005/8/layout/vList2"/>
    <dgm:cxn modelId="{B177B90B-B2A8-40D3-8A75-F12E078B632C}" type="presParOf" srcId="{39F801B8-A871-4300-B6CB-D9F679FFD42B}" destId="{1C662EF6-34D8-457C-87A7-C674927451D5}" srcOrd="3" destOrd="0" presId="urn:microsoft.com/office/officeart/2005/8/layout/vList2"/>
    <dgm:cxn modelId="{6F0AFE5C-79E3-485E-AA7A-FF8D7279FD64}" type="presParOf" srcId="{39F801B8-A871-4300-B6CB-D9F679FFD42B}" destId="{8A0F32E1-DBA9-4605-A938-95D4CF9D109B}" srcOrd="4" destOrd="0" presId="urn:microsoft.com/office/officeart/2005/8/layout/vList2"/>
    <dgm:cxn modelId="{629574F7-F078-4896-800B-5FFD0B3F9357}" type="presParOf" srcId="{39F801B8-A871-4300-B6CB-D9F679FFD42B}" destId="{833BE271-06F2-40B4-8E4D-56AB8FBAD450}" srcOrd="5" destOrd="0" presId="urn:microsoft.com/office/officeart/2005/8/layout/vList2"/>
    <dgm:cxn modelId="{9EEE2A10-D103-40FC-98FB-BCC78C9E6902}" type="presParOf" srcId="{39F801B8-A871-4300-B6CB-D9F679FFD42B}" destId="{92B53A30-87A5-40E5-B977-802E827CD479}" srcOrd="6" destOrd="0" presId="urn:microsoft.com/office/officeart/2005/8/layout/vList2"/>
    <dgm:cxn modelId="{000F506F-1D37-4652-B471-C66A71EC1CDF}" type="presParOf" srcId="{39F801B8-A871-4300-B6CB-D9F679FFD42B}" destId="{9813F6E6-FAFE-4D3D-A33F-84CA055133A9}" srcOrd="7" destOrd="0" presId="urn:microsoft.com/office/officeart/2005/8/layout/vList2"/>
    <dgm:cxn modelId="{6D080985-44A0-4CDD-AAD1-39933C5277C0}" type="presParOf" srcId="{39F801B8-A871-4300-B6CB-D9F679FFD42B}" destId="{731CE5B5-0163-40AB-B30D-2FD9E07EB551}" srcOrd="8" destOrd="0" presId="urn:microsoft.com/office/officeart/2005/8/layout/vList2"/>
    <dgm:cxn modelId="{0478DC10-B199-42EE-BF7B-342A7C92A39E}" type="presParOf" srcId="{39F801B8-A871-4300-B6CB-D9F679FFD42B}" destId="{347F891A-20D1-49DE-A16F-8910416D782E}" srcOrd="9" destOrd="0" presId="urn:microsoft.com/office/officeart/2005/8/layout/vList2"/>
    <dgm:cxn modelId="{A0C3E690-BF85-4D67-A41D-334AAA1DC4C3}" type="presParOf" srcId="{39F801B8-A871-4300-B6CB-D9F679FFD42B}" destId="{F454D08C-5140-40C4-8F5A-D66768CDEB77}" srcOrd="10" destOrd="0" presId="urn:microsoft.com/office/officeart/2005/8/layout/vList2"/>
    <dgm:cxn modelId="{7DEA5620-B530-4844-84AF-F80616ABEAB3}" type="presParOf" srcId="{39F801B8-A871-4300-B6CB-D9F679FFD42B}" destId="{D911C96A-5185-4780-BD58-8C743BE30FE8}" srcOrd="11" destOrd="0" presId="urn:microsoft.com/office/officeart/2005/8/layout/vList2"/>
    <dgm:cxn modelId="{81EA507E-EFCA-4B02-B378-3019034BC77D}" type="presParOf" srcId="{39F801B8-A871-4300-B6CB-D9F679FFD42B}" destId="{B3AD22A3-8204-4ECF-8F1B-A4765B4A39F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B5B15-E528-44D0-B1F7-047E36B62735}">
      <dsp:nvSpPr>
        <dsp:cNvPr id="0" name=""/>
        <dsp:cNvSpPr/>
      </dsp:nvSpPr>
      <dsp:spPr>
        <a:xfrm>
          <a:off x="0" y="21155"/>
          <a:ext cx="9601200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1. Пектин или растворимые пищевые волокна.  Общая характеристика. </a:t>
          </a:r>
          <a:r>
            <a:rPr lang="ru-RU" sz="1800" kern="1200" dirty="0" err="1"/>
            <a:t>Стр</a:t>
          </a:r>
          <a:r>
            <a:rPr lang="ru-RU" sz="1800" kern="1200" dirty="0"/>
            <a:t> 3 - 4</a:t>
          </a:r>
        </a:p>
      </dsp:txBody>
      <dsp:txXfrm>
        <a:off x="20674" y="41829"/>
        <a:ext cx="9559852" cy="382155"/>
      </dsp:txXfrm>
    </dsp:sp>
    <dsp:sp modelId="{69DF0EEE-C96B-40F9-8C10-A008514762DC}">
      <dsp:nvSpPr>
        <dsp:cNvPr id="0" name=""/>
        <dsp:cNvSpPr/>
      </dsp:nvSpPr>
      <dsp:spPr>
        <a:xfrm>
          <a:off x="0" y="496498"/>
          <a:ext cx="9601200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2. Растворимые пищевые волокна из отходов производства сахарной свеклы. </a:t>
          </a:r>
          <a:r>
            <a:rPr lang="ru-RU" sz="1800" kern="1200" dirty="0" err="1"/>
            <a:t>Стр</a:t>
          </a:r>
          <a:r>
            <a:rPr lang="ru-RU" sz="1800" kern="1200" dirty="0"/>
            <a:t> 5 </a:t>
          </a:r>
        </a:p>
      </dsp:txBody>
      <dsp:txXfrm>
        <a:off x="20674" y="517172"/>
        <a:ext cx="9559852" cy="382155"/>
      </dsp:txXfrm>
    </dsp:sp>
    <dsp:sp modelId="{8A0F32E1-DBA9-4605-A938-95D4CF9D109B}">
      <dsp:nvSpPr>
        <dsp:cNvPr id="0" name=""/>
        <dsp:cNvSpPr/>
      </dsp:nvSpPr>
      <dsp:spPr>
        <a:xfrm>
          <a:off x="0" y="971842"/>
          <a:ext cx="9601200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3. Уникальность технологий </a:t>
          </a:r>
          <a:r>
            <a:rPr lang="ru-RU" sz="1800" kern="1200" dirty="0" err="1"/>
            <a:t>Стр</a:t>
          </a:r>
          <a:r>
            <a:rPr lang="ru-RU" sz="1800" kern="1200" dirty="0"/>
            <a:t> 6 - 7 </a:t>
          </a:r>
        </a:p>
      </dsp:txBody>
      <dsp:txXfrm>
        <a:off x="20674" y="992516"/>
        <a:ext cx="9559852" cy="382155"/>
      </dsp:txXfrm>
    </dsp:sp>
    <dsp:sp modelId="{92B53A30-87A5-40E5-B977-802E827CD479}">
      <dsp:nvSpPr>
        <dsp:cNvPr id="0" name=""/>
        <dsp:cNvSpPr/>
      </dsp:nvSpPr>
      <dsp:spPr>
        <a:xfrm>
          <a:off x="0" y="1447185"/>
          <a:ext cx="9601200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4. Цель проекта. </a:t>
          </a:r>
          <a:r>
            <a:rPr lang="ru-RU" sz="1800" kern="1200" dirty="0" err="1"/>
            <a:t>Стр</a:t>
          </a:r>
          <a:r>
            <a:rPr lang="ru-RU" sz="1800" kern="1200" dirty="0"/>
            <a:t> 8 </a:t>
          </a:r>
        </a:p>
      </dsp:txBody>
      <dsp:txXfrm>
        <a:off x="20674" y="1467859"/>
        <a:ext cx="9559852" cy="382155"/>
      </dsp:txXfrm>
    </dsp:sp>
    <dsp:sp modelId="{731CE5B5-0163-40AB-B30D-2FD9E07EB551}">
      <dsp:nvSpPr>
        <dsp:cNvPr id="0" name=""/>
        <dsp:cNvSpPr/>
      </dsp:nvSpPr>
      <dsp:spPr>
        <a:xfrm>
          <a:off x="0" y="1922529"/>
          <a:ext cx="9601200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5. Реализация проекта. </a:t>
          </a:r>
          <a:r>
            <a:rPr lang="ru-RU" sz="1800" kern="1200" dirty="0" err="1"/>
            <a:t>Стр</a:t>
          </a:r>
          <a:r>
            <a:rPr lang="ru-RU" sz="1800" kern="1200" dirty="0"/>
            <a:t> 9 - 10</a:t>
          </a:r>
        </a:p>
      </dsp:txBody>
      <dsp:txXfrm>
        <a:off x="20674" y="1943203"/>
        <a:ext cx="9559852" cy="382155"/>
      </dsp:txXfrm>
    </dsp:sp>
    <dsp:sp modelId="{F454D08C-5140-40C4-8F5A-D66768CDEB77}">
      <dsp:nvSpPr>
        <dsp:cNvPr id="0" name=""/>
        <dsp:cNvSpPr/>
      </dsp:nvSpPr>
      <dsp:spPr>
        <a:xfrm>
          <a:off x="0" y="2397872"/>
          <a:ext cx="9601200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6. Виды пектина на основе его способностей. </a:t>
          </a:r>
          <a:r>
            <a:rPr lang="ru-RU" sz="1800" kern="1200" dirty="0" err="1"/>
            <a:t>Стр</a:t>
          </a:r>
          <a:r>
            <a:rPr lang="ru-RU" sz="1800" kern="1200" dirty="0"/>
            <a:t> 11</a:t>
          </a:r>
        </a:p>
      </dsp:txBody>
      <dsp:txXfrm>
        <a:off x="20674" y="2418546"/>
        <a:ext cx="9559852" cy="382155"/>
      </dsp:txXfrm>
    </dsp:sp>
    <dsp:sp modelId="{B3AD22A3-8204-4ECF-8F1B-A4765B4A39FB}">
      <dsp:nvSpPr>
        <dsp:cNvPr id="0" name=""/>
        <dsp:cNvSpPr/>
      </dsp:nvSpPr>
      <dsp:spPr>
        <a:xfrm>
          <a:off x="0" y="2873216"/>
          <a:ext cx="9601200" cy="423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7 Реализованная технологическая бизнес стратегия. </a:t>
          </a:r>
          <a:r>
            <a:rPr lang="ru-RU" sz="1800" kern="1200" dirty="0" err="1"/>
            <a:t>Стр</a:t>
          </a:r>
          <a:r>
            <a:rPr lang="ru-RU" sz="1800" kern="1200" dirty="0"/>
            <a:t> 12 - 14 </a:t>
          </a:r>
        </a:p>
      </dsp:txBody>
      <dsp:txXfrm>
        <a:off x="20674" y="2893890"/>
        <a:ext cx="9559852" cy="382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t>14.11.2022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7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6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7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14A8345-2951-44B6-BA18-D1FD48349FDF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20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97923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8225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401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039196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5211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6186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54AFD0-002F-45DA-AC56-FBB26B710A6C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00846C-E0CD-48AC-BF46-58816D3205F0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0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8754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BA994C-0A68-4F64-BDAE-B675475366AA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41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5214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245259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7DE9B7-D70E-414D-98EC-FF5CEC2FC761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50200-3392-431B-A64D-FCB9FCA2AA5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C2CF755-E898-4F1E-8647-A0EB71EBF82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2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8FF6C3-979D-4925-972D-4C3692054929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298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t>14.11.2022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475219-4E52-40FF-B25C-B45685643F0F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798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656" r:id="rId19"/>
    <p:sldLayoutId id="214748365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/>
              <a:t>Свекловичный ПЕКТИН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2FEDCF-F3BA-44F1-9BF8-6CEAC4D551B8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/>
        </p:blipFill>
        <p:spPr>
          <a:xfrm>
            <a:off x="1" y="1"/>
            <a:ext cx="4023360" cy="4745736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4084320" y="1"/>
            <a:ext cx="4023360" cy="4745736"/>
          </a:xfr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9" name="Рисунок 8"/>
          <p:cNvPicPr>
            <a:picLocks noGrp="1" noChangeAspect="1"/>
          </p:cNvPicPr>
          <p:nvPr>
            <p:ph type="pic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/>
        </p:blipFill>
        <p:spPr>
          <a:xfrm>
            <a:off x="8168640" y="1"/>
            <a:ext cx="4023360" cy="4745736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пищевые волокна ИЗ жома сахарной Свёклы</a:t>
            </a: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7880A-894D-4805-BFD2-D5309AB32ED1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РАЗДЕЛ 5. РЕАЛИЗАЦИЯ ПРОЕКТА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ECDFE-5DD3-45AF-9C48-456DC9450AD8}"/>
              </a:ext>
            </a:extLst>
          </p:cNvPr>
          <p:cNvSpPr/>
          <p:nvPr/>
        </p:nvSpPr>
        <p:spPr>
          <a:xfrm>
            <a:off x="239842" y="1182952"/>
            <a:ext cx="11632369" cy="5372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>
            <a:no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Социальный эффект: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859155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производимый продукт полезен для всех категорий потребителей</a:t>
            </a:r>
          </a:p>
          <a:p>
            <a:pPr marL="457200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(от всех групп населения как продукт массового потребления и до всех отраслей пищевой промышленности и части технологических отраслей: текстильной, металлургии </a:t>
            </a:r>
            <a:r>
              <a:rPr lang="ru-RU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ит.п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.);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859155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создание дополнительных рабочих мест.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Основное - Все оборудование будет поставляться от российских производителей и около 20 % из европейских стран. Доктрина продуктовой безопасности</a:t>
            </a:r>
          </a:p>
          <a:p>
            <a:endParaRPr 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2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7880A-894D-4805-BFD2-D5309AB32ED1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РАЗДЕЛ 6. ВИДЫ ПЕКТИНА НА ОСНОВЕ ЕГО СПОСОБНОСТЕЙ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ECDFE-5DD3-45AF-9C48-456DC9450AD8}"/>
              </a:ext>
            </a:extLst>
          </p:cNvPr>
          <p:cNvSpPr/>
          <p:nvPr/>
        </p:nvSpPr>
        <p:spPr>
          <a:xfrm>
            <a:off x="239842" y="1182952"/>
            <a:ext cx="11632369" cy="5372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Виды пектина на основе его способностей.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 зависимости от применяемого в процессе экстрагирования пектина сырья, а также от используемых технологических режимов получаемый продукт – пектин – может преимущественно обладать одной из </a:t>
            </a:r>
            <a:r>
              <a:rPr lang="ru-RU" sz="2000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двух важнейших своих способностей – студнеобразующей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(используется в основном в пищевой промышленности) и комплексообразующей (способность связывать и выводить из организма человека тяжелые металлы, радионуклиды и т.п.), последний вид пектина будем использовать дальше по тексту как растворимые пищевые волокна или сокращенно РПВ.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 того, каким свойством наделен определенный вид пектина, зависит спектр его использования в жизнедеятельности человека:</a:t>
            </a:r>
          </a:p>
          <a:p>
            <a:endParaRPr 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7880A-894D-4805-BFD2-D5309AB32ED1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dirty="0"/>
              <a:t>РАЗДЕЛ 7. РЕАЛИЗОВАННАЯ ТЕХНОЛОГИЧЕСКАЯ БИЗНЕС СТРАТЕГИЯ</a:t>
            </a:r>
          </a:p>
          <a:p>
            <a:pPr lvl="1"/>
            <a:r>
              <a:rPr lang="ru-RU" dirty="0"/>
              <a:t>Схема реализованной технологической бизнес стратегии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ECDFE-5DD3-45AF-9C48-456DC9450AD8}"/>
              </a:ext>
            </a:extLst>
          </p:cNvPr>
          <p:cNvSpPr/>
          <p:nvPr/>
        </p:nvSpPr>
        <p:spPr>
          <a:xfrm>
            <a:off x="279815" y="1182952"/>
            <a:ext cx="11632369" cy="5372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>
            <a:noAutofit/>
          </a:bodyPr>
          <a:lstStyle/>
          <a:p>
            <a:endParaRPr lang="ru-RU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3EC90D-BAB7-430E-AF63-3937C5F6C8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1957" y="1534332"/>
            <a:ext cx="10300164" cy="50214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849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7880A-894D-4805-BFD2-D5309AB32ED1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dirty="0"/>
              <a:t>РАЗДЕЛ 7. РЕАЛИЗОВАННАЯ ТЕХНОЛОГИЧЕСКАЯ БИЗНЕС СТРАТЕГИЯ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ECDFE-5DD3-45AF-9C48-456DC9450AD8}"/>
              </a:ext>
            </a:extLst>
          </p:cNvPr>
          <p:cNvSpPr/>
          <p:nvPr/>
        </p:nvSpPr>
        <p:spPr>
          <a:xfrm>
            <a:off x="279815" y="1182952"/>
            <a:ext cx="11632369" cy="5372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>
            <a:noAutofit/>
          </a:bodyPr>
          <a:lstStyle/>
          <a:p>
            <a:pPr algn="just">
              <a:lnSpc>
                <a:spcPct val="107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Кроме этого, уникальность применяемой технологии, т.е. получение уже на этапе выпуска пектинового экстракта, готового к употреблению продукта, содержащего профилактическую норму пектина, максимизирует конкурентное ценовое преимущество над продуктами производимыми иностранными компаниями, использующими традиционную технологию получения и очистки пектина. Традиционная технология позволяет получить пригодный для употребления в пищу продукт только после получения сухого очищенного пектина.</a:t>
            </a:r>
          </a:p>
          <a:p>
            <a:endParaRPr 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7880A-894D-4805-BFD2-D5309AB32ED1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ru-RU" dirty="0"/>
              <a:t>РАЗДЕЛ 7. РЕАЛИЗОВАННАЯ ТЕХНОЛОГИЧЕСКАЯ БИЗНЕС СТРАТЕГИЯ</a:t>
            </a:r>
          </a:p>
          <a:p>
            <a:pPr lvl="1"/>
            <a:r>
              <a:rPr lang="ru-RU" dirty="0"/>
              <a:t>Схема полученных результатов реализации технологической бизнес стратегии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ECDFE-5DD3-45AF-9C48-456DC9450AD8}"/>
              </a:ext>
            </a:extLst>
          </p:cNvPr>
          <p:cNvSpPr/>
          <p:nvPr/>
        </p:nvSpPr>
        <p:spPr>
          <a:xfrm>
            <a:off x="279815" y="1182952"/>
            <a:ext cx="11632369" cy="5372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>
            <a:noAutofit/>
          </a:bodyPr>
          <a:lstStyle/>
          <a:p>
            <a:endParaRPr lang="ru-RU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6B9540-D993-47AA-9F4B-41F1236873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443" y="1182951"/>
            <a:ext cx="9998157" cy="53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744558"/>
            <a:ext cx="9603275" cy="1049235"/>
          </a:xfrm>
        </p:spPr>
        <p:txBody>
          <a:bodyPr rtlCol="0"/>
          <a:lstStyle/>
          <a:p>
            <a:pPr rtl="0"/>
            <a:r>
              <a:rPr lang="ru-RU" dirty="0"/>
              <a:t>Разделы презентации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7DF4754-BA6F-4E47-9AFE-0F98282E75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489047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7880A-894D-4805-BFD2-D5309AB32ED1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	РАЗДЕЛ 1. ПЕКТИН ИЛИ РАСТВОРИМЫЕ ПИЩЕВЫЕ ВОЛОКНА.  ОБЩАЯ ХАРАКТЕРИСТИКА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ECDFE-5DD3-45AF-9C48-456DC9450AD8}"/>
              </a:ext>
            </a:extLst>
          </p:cNvPr>
          <p:cNvSpPr/>
          <p:nvPr/>
        </p:nvSpPr>
        <p:spPr>
          <a:xfrm>
            <a:off x="239842" y="1182952"/>
            <a:ext cx="11632369" cy="5372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Важнейшей физиологической потребностью человека является сбалансированное питание. На его основе организм получает необходимые компоненты для восстановления и обновления клеток и тканей, жизненную энергию, поступающие вещества принимают участие в образовании ферментов, гормонов и других регуляторов обменных процессов в организме. Отечественные диетологи до недавнего времени рассматривали и рассматривают в качестве источника недостающих компонентов в организме человека, прежде всего лечебное питание.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время, когда жизнедеятельность человека протекает в условиях жестокой экологической агрессии, имеющей глобальный характер, этого недостаточно. Необходим подход, который в странах Европы называется «сознательное питание».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повестке дня стоит вопрос о наличии в повседневной пище обязательных компонентов, которые способствовали бы профилактике хронической экологической интоксикации, выведению из организма накапливающихся в нем пестицидов, нитратов, нитритов, радионуклидов, солей тяжелых металлов и т.п.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Снижение потребления натуральных растительных продуктов – зерновых, овощей, хлеба грубого помола, да и наличие в них нежелательных веществ, обусловленных неудовлетворительной экологией, повышенное потребление рафинированных изделий обусловили рост функциональных нарушений желудочно-кишечного тракта, заболеваний нарушенного обмена веществ.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0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7880A-894D-4805-BFD2-D5309AB32ED1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РАЗДЕЛ 1. ПЕКТИН ИЛИ РАСТВОРИМЫЕ ПИЩЕВЫЕ ВОЛОКНА.  ОБЩАЯ ХАРАКТЕРИСТИКА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ECDFE-5DD3-45AF-9C48-456DC9450AD8}"/>
              </a:ext>
            </a:extLst>
          </p:cNvPr>
          <p:cNvSpPr/>
          <p:nvPr/>
        </p:nvSpPr>
        <p:spPr>
          <a:xfrm>
            <a:off x="239842" y="1182952"/>
            <a:ext cx="11632369" cy="5372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Исследования последних лет показали, что наиболее эффективным компонентом продуктов здорового питания, является пектин.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Пектин – природных полисахарид D-</a:t>
            </a:r>
            <a:r>
              <a:rPr lang="ru-RU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галактуроновой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кислоты, входящий в состав оболочки клеток всех растений (плодов) планеты, являлся неотъемлемой важнейшей частью пищи человека на всех этапах его эволюции. Это обеспечивает идеальную адаптацию человеческого организма к пектиновым продуктам.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Кроме того, пектин является абсолютно </a:t>
            </a:r>
            <a:r>
              <a:rPr lang="ru-RU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токсикологически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безопасным продуктом, не создающим энергетических запасов в организме, не вызывающим побочных действий и обладающим ярко выраженным защитным эффектом.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Содержание пектина – естественного консерванта в продуктах (особенно: соках, безалкогольных напитках) позволяет сохранить свежесть и уникальные вкусовые качества натуральных плодов, овощей, ягод.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C11CA5-73F5-4794-A821-4A66A7120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0364" y="4296342"/>
            <a:ext cx="7078821" cy="2259442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7431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7880A-894D-4805-BFD2-D5309AB32ED1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РАЗДЕЛ 2. РАСТВОРИМЫЕ ПИЩЕВЫЕ ВОЛОКНА ИЗ ОТХОДОВ ПРОИЗВОДСТВА САХАРНОЙ СВЕКЛЫ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ECDFE-5DD3-45AF-9C48-456DC9450AD8}"/>
              </a:ext>
            </a:extLst>
          </p:cNvPr>
          <p:cNvSpPr/>
          <p:nvPr/>
        </p:nvSpPr>
        <p:spPr>
          <a:xfrm>
            <a:off x="239841" y="1136457"/>
            <a:ext cx="11632369" cy="5372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>
            <a:no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Растворимые пищевые волокна из отходов производства сахарной свеклы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— это комплексообразующий пектин, сформированный в процессе экстрагирования пектина из отходов производства сахара из сахарной свеклы (жома сахарной свеклы) с использованием уникальной технологии д.т.н., профессора Донченко Л.В., получивший способность связывать и выводить из организма человека тяжелые металлы, радионуклиды и т.п.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8C51A-30CE-417B-9FE7-6A336030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429000"/>
            <a:ext cx="3548062" cy="28384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8CCE40-4C1D-4C9A-AE13-3444B0AE1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39" y="3429000"/>
            <a:ext cx="4257675" cy="28384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2AFCBB-B2D6-4816-8DAD-085A6652B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9544" y="3429000"/>
            <a:ext cx="3099090" cy="28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7880A-894D-4805-BFD2-D5309AB32ED1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РАЗДЕЛ 3. УНИКАЛЬНОСТЬ ТЕХНОЛОГИИ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ECDFE-5DD3-45AF-9C48-456DC9450AD8}"/>
              </a:ext>
            </a:extLst>
          </p:cNvPr>
          <p:cNvSpPr/>
          <p:nvPr/>
        </p:nvSpPr>
        <p:spPr>
          <a:xfrm>
            <a:off x="239842" y="1182952"/>
            <a:ext cx="11632369" cy="5372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>
            <a:no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Уникальность технологий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д.т.н., профессора Донченко Л.В. обеспечена технологиями по 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318 патентам РФ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на изобретения, не имеющих мировых аналогов, основанных на 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более чем 20 летнем опыте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исследований, разработок и апробации, испытаний, опытных образцах и произведенной продукции в лабораторных условиях и построенном в Венгрии заводе, отмеченных 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20 дипломами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за высокий уровень разработок ассоциациями изобретателей 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РФ, Китая, Японии, Бразилии, Австралии, Румынии, Венгрии, Хорватии, Ирана, Тайваня, Таиланда, Малайзии,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удостоенных 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12 золотых, 7 серебряных, 2 бронзовых медалей и 2 специальных медалей имени Тесла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Гран-при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 на международных выставках и в салонах изобретений, инноваций и новых технологий. Технологии Донченко Л.В, </a:t>
            </a:r>
            <a:r>
              <a:rPr lang="ru-RU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опережают имеющиеся в мировой практике разработки более, чем на 10 лет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Международные награды</a:t>
            </a:r>
            <a:r>
              <a:rPr lang="en-US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слайд 7</a:t>
            </a:r>
          </a:p>
          <a:p>
            <a:endParaRPr 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468" y="5116046"/>
            <a:ext cx="10595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solidFill>
                <a:prstClr val="black"/>
              </a:solidFill>
            </a:endParaRPr>
          </a:p>
          <a:p>
            <a:pPr algn="just"/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90" y="793236"/>
            <a:ext cx="1288292" cy="17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6" y="840317"/>
            <a:ext cx="1288292" cy="177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1" y="2466246"/>
            <a:ext cx="1239543" cy="179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4" y="4340257"/>
            <a:ext cx="2317693" cy="167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82" y="5623585"/>
            <a:ext cx="727465" cy="7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69" y="2504106"/>
            <a:ext cx="1292921" cy="17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13" y="827506"/>
            <a:ext cx="1292921" cy="17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57" y="4363717"/>
            <a:ext cx="1292921" cy="17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874" y="845624"/>
            <a:ext cx="1292921" cy="17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154" y="1785985"/>
            <a:ext cx="1292921" cy="17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265" y="2332241"/>
            <a:ext cx="1442615" cy="19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73" y="4501447"/>
            <a:ext cx="1399783" cy="193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307" y="3566785"/>
            <a:ext cx="1442615" cy="19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263" y="4572385"/>
            <a:ext cx="1434243" cy="19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35" y="884967"/>
            <a:ext cx="1609400" cy="22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70" y="2407641"/>
            <a:ext cx="1371473" cy="193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26" y="2484385"/>
            <a:ext cx="2058219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Рисунок 24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490" y="2589945"/>
            <a:ext cx="2965873" cy="2275200"/>
          </a:xfrm>
          <a:prstGeom prst="rect">
            <a:avLst/>
          </a:prstGeom>
          <a:noFill/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50" y="4252270"/>
            <a:ext cx="1641417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89" y="728984"/>
            <a:ext cx="1641417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559" y="4648780"/>
            <a:ext cx="1163713" cy="19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81" y="929822"/>
            <a:ext cx="1331323" cy="219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9" name="Picture 2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" y="5784517"/>
            <a:ext cx="711671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0" name="Picture 2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811" y="808643"/>
            <a:ext cx="1641417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1" name="Picture 2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56" y="2481121"/>
            <a:ext cx="1644499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2" name="Picture 26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50" y="4253621"/>
            <a:ext cx="1641417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63" name="Picture 2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56" y="4253621"/>
            <a:ext cx="1641417" cy="22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FEB2EC8-EDF3-4532-8A92-2E06CFEFEF32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РАЗДЕЛ 3. УНИКАЛЬНОСТЬ ТЕХНОЛОГИИ</a:t>
            </a:r>
          </a:p>
          <a:p>
            <a:r>
              <a:rPr lang="ru-RU" dirty="0"/>
              <a:t>Международные награды за технологию пектина и </a:t>
            </a:r>
            <a:r>
              <a:rPr lang="ru-RU" dirty="0" err="1"/>
              <a:t>пектинопродуктов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36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7880A-894D-4805-BFD2-D5309AB32ED1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РАЗДЕЛ 4. ЦЕЛЬ ПРОЕКТА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ECDFE-5DD3-45AF-9C48-456DC9450AD8}"/>
              </a:ext>
            </a:extLst>
          </p:cNvPr>
          <p:cNvSpPr/>
          <p:nvPr/>
        </p:nvSpPr>
        <p:spPr>
          <a:xfrm>
            <a:off x="239842" y="1182952"/>
            <a:ext cx="11632369" cy="5372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Цель проекта: создание нового производства, не имеющего аналогов в России и странах бывшего СССР,  достижение максимальной эффективности производства за счёт применения усовершенствованных технологий по производству растворимых пищевых волокон, развитие рынка использования пектина и </a:t>
            </a:r>
            <a:r>
              <a:rPr lang="ru-RU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пектиносодержащих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продуктов, а также развитие типовых производств в целом по стране для обеспечения занятости населения страны и повышения в целом качества и срока жизни населения нашей страны, что в свою очередь повысит доходы государства за счет налогов и увеличенного уровня потребления трудоспособного населения, снижения рисков нанесения вреда здоровью от продуктов с высоким содержание токсичных веществ (например, алкоголь и никотин), в т.ч. занятых на вредных и высокодоходных производствах.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450215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Предлагается наладить производство растворимых пищевых волокон в России, так как имеются значительные объемы сырьевых ресурсов: свекловичный жом, яблочные выжимки, сердцевины корзинок подсолнечника, – отходы консервной, сахарной и масложировой промышленностей.</a:t>
            </a:r>
          </a:p>
          <a:p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Завод на 6 производственных </a:t>
            </a:r>
          </a:p>
          <a:p>
            <a:r>
              <a:rPr lang="ru-RU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линий (модулей)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– схематично</a:t>
            </a:r>
          </a:p>
          <a:p>
            <a:endParaRPr 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8F5810-6CFB-463B-B804-6391AECB0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45" r="995"/>
          <a:stretch/>
        </p:blipFill>
        <p:spPr bwMode="auto">
          <a:xfrm>
            <a:off x="3870780" y="4559122"/>
            <a:ext cx="6120765" cy="18710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07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B87880A-894D-4805-BFD2-D5309AB32ED1}"/>
              </a:ext>
            </a:extLst>
          </p:cNvPr>
          <p:cNvSpPr/>
          <p:nvPr/>
        </p:nvSpPr>
        <p:spPr>
          <a:xfrm>
            <a:off x="239842" y="164892"/>
            <a:ext cx="11632368" cy="68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РАЗДЕЛ 5. РЕАЛИЗАЦИЯ ПРОЕКТА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AECDFE-5DD3-45AF-9C48-456DC9450AD8}"/>
              </a:ext>
            </a:extLst>
          </p:cNvPr>
          <p:cNvSpPr/>
          <p:nvPr/>
        </p:nvSpPr>
        <p:spPr>
          <a:xfrm>
            <a:off x="239842" y="1182952"/>
            <a:ext cx="11632369" cy="5372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rIns="180000" rtlCol="0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Предпосылками к успешной реализации данного проекта: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отсутствие в России производства пектина;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большая емкость рынка потребления пектина;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благоприятный инвестиционный климат в Краснодарском крае;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удобное месторасположение строящегося завода,  с точки  зрения  закупки сырья;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наличие устойчивого спроса.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Экономический эффект: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предприятие, приносящее стабильный высокий доход;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859155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налогоплательщик с высоким уровнем налоговой нагрузки в бюджеты всех уровней и внебюджетные фонды.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Политический эффект: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  <a:tabLst>
                <a:tab pos="859155" algn="l"/>
              </a:tabLst>
            </a:pPr>
            <a:r>
              <a:rPr lang="ru-RU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идея проекта гармонично вписывается в общую концепцию развития страны по импортозамещению и Федеральной научно-технической программы развития сельского хозяйства на 2017 – 2025 и Доктрины продовольственной безопасности Российской Федерации</a:t>
            </a:r>
          </a:p>
          <a:p>
            <a:endParaRPr lang="ru-RU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453</TotalTime>
  <Words>1025</Words>
  <Application>Microsoft Office PowerPoint</Application>
  <PresentationFormat>Широкоэкранный</PresentationFormat>
  <Paragraphs>67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Свекловичный ПЕКТИН</vt:lpstr>
      <vt:lpstr>Разделы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Свекловичный ПЕКТИН</dc:title>
  <dc:creator>Тимур Tiamin</dc:creator>
  <cp:lastModifiedBy>А</cp:lastModifiedBy>
  <cp:revision>4</cp:revision>
  <dcterms:created xsi:type="dcterms:W3CDTF">2022-11-13T13:48:58Z</dcterms:created>
  <dcterms:modified xsi:type="dcterms:W3CDTF">2022-11-14T08:38:24Z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