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Lato Light" charset="0"/>
      <p:regular r:id="rId14"/>
      <p:bold r:id="rId15"/>
      <p:italic r:id="rId16"/>
      <p:boldItalic r:id="rId17"/>
    </p:embeddedFont>
    <p:embeddedFont>
      <p:font typeface="Lato Black" charset="0"/>
      <p:bold r:id="rId18"/>
      <p:boldItalic r:id="rId19"/>
    </p:embeddedFont>
    <p:embeddedFont>
      <p:font typeface="Quattrocento Sans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25">
          <p15:clr>
            <a:srgbClr val="A4A3A4"/>
          </p15:clr>
        </p15:guide>
        <p15:guide id="4" pos="7355">
          <p15:clr>
            <a:srgbClr val="A4A3A4"/>
          </p15:clr>
        </p15:guide>
        <p15:guide id="5" orient="horz" pos="232">
          <p15:clr>
            <a:srgbClr val="A4A3A4"/>
          </p15:clr>
        </p15:guide>
        <p15:guide id="6" orient="horz" pos="4088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gSopAAIfvcUjBfU2N5hg+0rG1p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629" y="24"/>
      </p:cViewPr>
      <p:guideLst>
        <p:guide orient="horz" pos="2160"/>
        <p:guide orient="horz" pos="232"/>
        <p:guide orient="horz" pos="4088"/>
        <p:guide pos="3840"/>
        <p:guide pos="325"/>
        <p:guide pos="73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Пустой слайд">
  <p:cSld name="25_Пусто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>
            <a:spLocks noGrp="1"/>
          </p:cNvSpPr>
          <p:nvPr>
            <p:ph type="pic" idx="2"/>
          </p:nvPr>
        </p:nvSpPr>
        <p:spPr>
          <a:xfrm>
            <a:off x="0" y="0"/>
            <a:ext cx="7453876" cy="506288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Пустой слайд">
  <p:cSld name="23_Пустой слайд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8"/>
          <p:cNvSpPr>
            <a:spLocks noGrp="1"/>
          </p:cNvSpPr>
          <p:nvPr>
            <p:ph type="pic" idx="2"/>
          </p:nvPr>
        </p:nvSpPr>
        <p:spPr>
          <a:xfrm>
            <a:off x="1501404" y="1361872"/>
            <a:ext cx="5804068" cy="367705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Пустой слайд">
  <p:cSld name="22_Пустой слайд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>
            <a:spLocks noGrp="1"/>
          </p:cNvSpPr>
          <p:nvPr>
            <p:ph type="pic" idx="2"/>
          </p:nvPr>
        </p:nvSpPr>
        <p:spPr>
          <a:xfrm>
            <a:off x="6996113" y="1935804"/>
            <a:ext cx="4336610" cy="283585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Пустой слайд">
  <p:cSld name="21_Пустой слайд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0"/>
          <p:cNvSpPr>
            <a:spLocks noGrp="1"/>
          </p:cNvSpPr>
          <p:nvPr>
            <p:ph type="pic" idx="2"/>
          </p:nvPr>
        </p:nvSpPr>
        <p:spPr>
          <a:xfrm>
            <a:off x="904241" y="1300481"/>
            <a:ext cx="5060231" cy="326371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Пустой слайд">
  <p:cSld name="20_Пустой слайд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1"/>
          <p:cNvSpPr>
            <a:spLocks noGrp="1"/>
          </p:cNvSpPr>
          <p:nvPr>
            <p:ph type="pic" idx="2"/>
          </p:nvPr>
        </p:nvSpPr>
        <p:spPr>
          <a:xfrm>
            <a:off x="6355381" y="1577341"/>
            <a:ext cx="1998027" cy="3836671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31"/>
          <p:cNvSpPr>
            <a:spLocks noGrp="1"/>
          </p:cNvSpPr>
          <p:nvPr>
            <p:ph type="pic" idx="3"/>
          </p:nvPr>
        </p:nvSpPr>
        <p:spPr>
          <a:xfrm>
            <a:off x="9375144" y="1577340"/>
            <a:ext cx="1998027" cy="3836671"/>
          </a:xfrm>
          <a:prstGeom prst="rect">
            <a:avLst/>
          </a:prstGeom>
          <a:noFill/>
          <a:ln>
            <a:noFill/>
          </a:ln>
        </p:spPr>
      </p:sp>
      <p:sp>
        <p:nvSpPr>
          <p:cNvPr id="85" name="Google Shape;85;p31"/>
          <p:cNvSpPr>
            <a:spLocks noGrp="1"/>
          </p:cNvSpPr>
          <p:nvPr>
            <p:ph type="pic" idx="4"/>
          </p:nvPr>
        </p:nvSpPr>
        <p:spPr>
          <a:xfrm>
            <a:off x="7776872" y="1343026"/>
            <a:ext cx="2182468" cy="4237205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устой слайд">
  <p:cSld name="4_Пустой слайд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>
            <a:spLocks noGrp="1"/>
          </p:cNvSpPr>
          <p:nvPr>
            <p:ph type="pic" idx="2"/>
          </p:nvPr>
        </p:nvSpPr>
        <p:spPr>
          <a:xfrm>
            <a:off x="640080" y="680720"/>
            <a:ext cx="4439920" cy="54965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Пустой слайд">
  <p:cSld name="19_Пустой слайд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>
            <a:spLocks noGrp="1"/>
          </p:cNvSpPr>
          <p:nvPr>
            <p:ph type="pic" idx="2"/>
          </p:nvPr>
        </p:nvSpPr>
        <p:spPr>
          <a:xfrm>
            <a:off x="820204" y="1"/>
            <a:ext cx="2374900" cy="2835418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Google Shape;88;p32"/>
          <p:cNvSpPr>
            <a:spLocks noGrp="1"/>
          </p:cNvSpPr>
          <p:nvPr>
            <p:ph type="pic" idx="3"/>
          </p:nvPr>
        </p:nvSpPr>
        <p:spPr>
          <a:xfrm>
            <a:off x="815772" y="3025775"/>
            <a:ext cx="2374900" cy="2927713"/>
          </a:xfrm>
          <a:prstGeom prst="rect">
            <a:avLst/>
          </a:prstGeom>
          <a:noFill/>
          <a:ln>
            <a:noFill/>
          </a:ln>
        </p:spPr>
      </p:sp>
      <p:sp>
        <p:nvSpPr>
          <p:cNvPr id="89" name="Google Shape;89;p32"/>
          <p:cNvSpPr>
            <a:spLocks noGrp="1"/>
          </p:cNvSpPr>
          <p:nvPr>
            <p:ph type="pic" idx="4"/>
          </p:nvPr>
        </p:nvSpPr>
        <p:spPr>
          <a:xfrm>
            <a:off x="3329940" y="863168"/>
            <a:ext cx="2374900" cy="2979420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32"/>
          <p:cNvSpPr>
            <a:spLocks noGrp="1"/>
          </p:cNvSpPr>
          <p:nvPr>
            <p:ph type="pic" idx="5"/>
          </p:nvPr>
        </p:nvSpPr>
        <p:spPr>
          <a:xfrm>
            <a:off x="3329940" y="4024657"/>
            <a:ext cx="2374900" cy="29794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Пустой слайд">
  <p:cSld name="18_Пустой слайд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3"/>
          <p:cNvSpPr>
            <a:spLocks noGrp="1"/>
          </p:cNvSpPr>
          <p:nvPr>
            <p:ph type="pic" idx="2"/>
          </p:nvPr>
        </p:nvSpPr>
        <p:spPr>
          <a:xfrm>
            <a:off x="4463034" y="2487168"/>
            <a:ext cx="2377440" cy="3432048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33"/>
          <p:cNvSpPr>
            <a:spLocks noGrp="1"/>
          </p:cNvSpPr>
          <p:nvPr>
            <p:ph type="pic" idx="3"/>
          </p:nvPr>
        </p:nvSpPr>
        <p:spPr>
          <a:xfrm>
            <a:off x="7108957" y="940471"/>
            <a:ext cx="4282132" cy="262958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33"/>
          <p:cNvSpPr>
            <a:spLocks noGrp="1"/>
          </p:cNvSpPr>
          <p:nvPr>
            <p:ph type="pic" idx="4"/>
          </p:nvPr>
        </p:nvSpPr>
        <p:spPr>
          <a:xfrm>
            <a:off x="9182911" y="3798587"/>
            <a:ext cx="2208178" cy="212062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Пустой слайд">
  <p:cSld name="17_Пустой слайд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4"/>
          <p:cNvSpPr>
            <a:spLocks noGrp="1"/>
          </p:cNvSpPr>
          <p:nvPr>
            <p:ph type="pic" idx="2"/>
          </p:nvPr>
        </p:nvSpPr>
        <p:spPr>
          <a:xfrm>
            <a:off x="1127760" y="1109472"/>
            <a:ext cx="4858512" cy="3785616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34"/>
          <p:cNvSpPr>
            <a:spLocks noGrp="1"/>
          </p:cNvSpPr>
          <p:nvPr>
            <p:ph type="pic" idx="3"/>
          </p:nvPr>
        </p:nvSpPr>
        <p:spPr>
          <a:xfrm>
            <a:off x="6200173" y="1954426"/>
            <a:ext cx="4858512" cy="3785616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Пустой слайд">
  <p:cSld name="15_Пустой слайд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5"/>
          <p:cNvSpPr>
            <a:spLocks noGrp="1"/>
          </p:cNvSpPr>
          <p:nvPr>
            <p:ph type="pic" idx="2"/>
          </p:nvPr>
        </p:nvSpPr>
        <p:spPr>
          <a:xfrm>
            <a:off x="751840" y="690880"/>
            <a:ext cx="3921760" cy="4612640"/>
          </a:xfrm>
          <a:prstGeom prst="rect">
            <a:avLst/>
          </a:prstGeom>
          <a:noFill/>
          <a:ln>
            <a:noFill/>
          </a:ln>
        </p:spPr>
      </p:sp>
      <p:sp>
        <p:nvSpPr>
          <p:cNvPr id="100" name="Google Shape;100;p35"/>
          <p:cNvSpPr>
            <a:spLocks noGrp="1"/>
          </p:cNvSpPr>
          <p:nvPr>
            <p:ph type="pic" idx="3"/>
          </p:nvPr>
        </p:nvSpPr>
        <p:spPr>
          <a:xfrm>
            <a:off x="6334760" y="2072640"/>
            <a:ext cx="3149600" cy="186436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35"/>
          <p:cNvSpPr>
            <a:spLocks noGrp="1"/>
          </p:cNvSpPr>
          <p:nvPr>
            <p:ph type="pic" idx="4"/>
          </p:nvPr>
        </p:nvSpPr>
        <p:spPr>
          <a:xfrm>
            <a:off x="6334760" y="4242665"/>
            <a:ext cx="3149600" cy="18643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Пустой слайд">
  <p:cSld name="13_Пустой слайд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6"/>
          <p:cNvSpPr>
            <a:spLocks noGrp="1"/>
          </p:cNvSpPr>
          <p:nvPr>
            <p:ph type="pic" idx="2"/>
          </p:nvPr>
        </p:nvSpPr>
        <p:spPr>
          <a:xfrm>
            <a:off x="7833360" y="0"/>
            <a:ext cx="435864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Пустой слайд">
  <p:cSld name="12_Пустой слайд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7"/>
          <p:cNvSpPr>
            <a:spLocks noGrp="1"/>
          </p:cNvSpPr>
          <p:nvPr>
            <p:ph type="pic" idx="2"/>
          </p:nvPr>
        </p:nvSpPr>
        <p:spPr>
          <a:xfrm>
            <a:off x="5049520" y="1452880"/>
            <a:ext cx="3017520" cy="44196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Пустой слайд">
  <p:cSld name="11_Пустой слайд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8"/>
          <p:cNvSpPr>
            <a:spLocks noGrp="1"/>
          </p:cNvSpPr>
          <p:nvPr>
            <p:ph type="pic" idx="2"/>
          </p:nvPr>
        </p:nvSpPr>
        <p:spPr>
          <a:xfrm>
            <a:off x="6096002" y="758756"/>
            <a:ext cx="6095999" cy="327822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Пустой слайд">
  <p:cSld name="10_Пустой слайд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9"/>
          <p:cNvSpPr>
            <a:spLocks noGrp="1"/>
          </p:cNvSpPr>
          <p:nvPr>
            <p:ph type="pic" idx="2"/>
          </p:nvPr>
        </p:nvSpPr>
        <p:spPr>
          <a:xfrm>
            <a:off x="1207456" y="935974"/>
            <a:ext cx="2300069" cy="254166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39"/>
          <p:cNvSpPr>
            <a:spLocks noGrp="1"/>
          </p:cNvSpPr>
          <p:nvPr>
            <p:ph type="pic" idx="3"/>
          </p:nvPr>
        </p:nvSpPr>
        <p:spPr>
          <a:xfrm>
            <a:off x="2695787" y="3380363"/>
            <a:ext cx="2300069" cy="254166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Пустой слайд">
  <p:cSld name="7_Пустой слайд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0"/>
          <p:cNvSpPr>
            <a:spLocks noGrp="1"/>
          </p:cNvSpPr>
          <p:nvPr>
            <p:ph type="pic" idx="2"/>
          </p:nvPr>
        </p:nvSpPr>
        <p:spPr>
          <a:xfrm>
            <a:off x="2479040" y="-10160"/>
            <a:ext cx="9712960" cy="687832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устой слайд">
  <p:cSld name="3_Пустой слайд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1"/>
          <p:cNvSpPr>
            <a:spLocks noGrp="1"/>
          </p:cNvSpPr>
          <p:nvPr>
            <p:ph type="pic" idx="2"/>
          </p:nvPr>
        </p:nvSpPr>
        <p:spPr>
          <a:xfrm>
            <a:off x="5903089" y="1541146"/>
            <a:ext cx="5435471" cy="37832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устой слайд">
  <p:cSld name="5_Пустой слайд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>
            <a:spLocks noGrp="1"/>
          </p:cNvSpPr>
          <p:nvPr>
            <p:ph type="pic" idx="2"/>
          </p:nvPr>
        </p:nvSpPr>
        <p:spPr>
          <a:xfrm>
            <a:off x="2149348" y="2179024"/>
            <a:ext cx="3105404" cy="1402672"/>
          </a:xfrm>
          <a:prstGeom prst="rect">
            <a:avLst/>
          </a:prstGeom>
          <a:noFill/>
          <a:ln>
            <a:noFill/>
          </a:ln>
        </p:spPr>
      </p:sp>
      <p:sp>
        <p:nvSpPr>
          <p:cNvPr id="21" name="Google Shape;21;p15"/>
          <p:cNvSpPr>
            <a:spLocks noGrp="1"/>
          </p:cNvSpPr>
          <p:nvPr>
            <p:ph type="pic" idx="3"/>
          </p:nvPr>
        </p:nvSpPr>
        <p:spPr>
          <a:xfrm>
            <a:off x="2149348" y="4343490"/>
            <a:ext cx="3105404" cy="1402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устой слайд">
  <p:cSld name="2_Пустой слайд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2"/>
          <p:cNvSpPr>
            <a:spLocks noGrp="1"/>
          </p:cNvSpPr>
          <p:nvPr>
            <p:ph type="pic" idx="2"/>
          </p:nvPr>
        </p:nvSpPr>
        <p:spPr>
          <a:xfrm>
            <a:off x="0" y="0"/>
            <a:ext cx="51816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устой слайд">
  <p:cSld name="1_Пустой слайд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2" name="Google Shape;122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3" name="Google Shape;123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 Black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9" name="Google Shape;129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Пустой слайд">
  <p:cSld name="14_Пустой слайд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8"/>
          <p:cNvSpPr>
            <a:spLocks noGrp="1"/>
          </p:cNvSpPr>
          <p:nvPr>
            <p:ph type="pic" idx="2"/>
          </p:nvPr>
        </p:nvSpPr>
        <p:spPr>
          <a:xfrm>
            <a:off x="7136571" y="1"/>
            <a:ext cx="5065591" cy="5047273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Пустой слайд">
  <p:cSld name="6_Пустой слайд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>
            <a:spLocks noGrp="1"/>
          </p:cNvSpPr>
          <p:nvPr>
            <p:ph type="pic" idx="2"/>
          </p:nvPr>
        </p:nvSpPr>
        <p:spPr>
          <a:xfrm>
            <a:off x="2149348" y="929344"/>
            <a:ext cx="3105404" cy="1402672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16"/>
          <p:cNvSpPr>
            <a:spLocks noGrp="1"/>
          </p:cNvSpPr>
          <p:nvPr>
            <p:ph type="pic" idx="3"/>
          </p:nvPr>
        </p:nvSpPr>
        <p:spPr>
          <a:xfrm>
            <a:off x="2149348" y="3150574"/>
            <a:ext cx="3105404" cy="140267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Пустой слайд">
  <p:cSld name="9_Пустой слайд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>
            <a:spLocks noGrp="1"/>
          </p:cNvSpPr>
          <p:nvPr>
            <p:ph type="pic" idx="2"/>
          </p:nvPr>
        </p:nvSpPr>
        <p:spPr>
          <a:xfrm>
            <a:off x="0" y="0"/>
            <a:ext cx="4698460" cy="6858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Пустой слайд">
  <p:cSld name="8_Пустой слайд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8"/>
          <p:cNvSpPr>
            <a:spLocks noGrp="1"/>
          </p:cNvSpPr>
          <p:nvPr>
            <p:ph type="pic" idx="2"/>
          </p:nvPr>
        </p:nvSpPr>
        <p:spPr>
          <a:xfrm>
            <a:off x="4439920" y="939800"/>
            <a:ext cx="3302000" cy="49682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Пустой слайд">
  <p:cSld name="16_Пустой слайд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>
            <a:spLocks noGrp="1"/>
          </p:cNvSpPr>
          <p:nvPr>
            <p:ph type="pic" idx="2"/>
          </p:nvPr>
        </p:nvSpPr>
        <p:spPr>
          <a:xfrm>
            <a:off x="1021404" y="1"/>
            <a:ext cx="4056434" cy="527239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Пустой слайд">
  <p:cSld name="24_Пустой слайд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>
            <a:spLocks noGrp="1"/>
          </p:cNvSpPr>
          <p:nvPr>
            <p:ph type="pic" idx="2"/>
          </p:nvPr>
        </p:nvSpPr>
        <p:spPr>
          <a:xfrm>
            <a:off x="0" y="4124960"/>
            <a:ext cx="12192000" cy="273304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ato Black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 Black"/>
              <a:buNone/>
              <a:defRPr sz="44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hyperlink" Target="mailto:info@siberia-capital.ru" TargetMode="Externa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"/>
          <p:cNvSpPr/>
          <p:nvPr/>
        </p:nvSpPr>
        <p:spPr>
          <a:xfrm>
            <a:off x="0" y="0"/>
            <a:ext cx="7898860" cy="6858000"/>
          </a:xfrm>
          <a:custGeom>
            <a:avLst/>
            <a:gdLst/>
            <a:ahLst/>
            <a:cxnLst/>
            <a:rect l="l" t="t" r="r" b="b"/>
            <a:pathLst>
              <a:path w="7898860" h="6858000" extrusionOk="0">
                <a:moveTo>
                  <a:pt x="0" y="0"/>
                </a:moveTo>
                <a:lnTo>
                  <a:pt x="1671216" y="0"/>
                </a:lnTo>
                <a:lnTo>
                  <a:pt x="789886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2C4D32">
              <a:alpha val="97647"/>
            </a:srgbClr>
          </a:solidFill>
          <a:ln>
            <a:noFill/>
          </a:ln>
          <a:effectLst>
            <a:outerShdw blurRad="317500" dist="381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0" y="-20141"/>
            <a:ext cx="7803314" cy="5415102"/>
          </a:xfrm>
          <a:custGeom>
            <a:avLst/>
            <a:gdLst/>
            <a:ahLst/>
            <a:cxnLst/>
            <a:rect l="l" t="t" r="r" b="b"/>
            <a:pathLst>
              <a:path w="7803314" h="5415102" extrusionOk="0">
                <a:moveTo>
                  <a:pt x="0" y="0"/>
                </a:moveTo>
                <a:lnTo>
                  <a:pt x="7803314" y="10574"/>
                </a:lnTo>
                <a:lnTo>
                  <a:pt x="2502298" y="5193312"/>
                </a:lnTo>
                <a:cubicBezTo>
                  <a:pt x="2287247" y="5402987"/>
                  <a:pt x="1927036" y="5564275"/>
                  <a:pt x="1534567" y="5193312"/>
                </a:cubicBezTo>
                <a:lnTo>
                  <a:pt x="0" y="370824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53" name="Google Shape;153;p1" descr="Изображение выглядит как на открытом воздухе, дерево, облако, небо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0515" b="30511"/>
          <a:stretch/>
        </p:blipFill>
        <p:spPr>
          <a:xfrm>
            <a:off x="0" y="0"/>
            <a:ext cx="7453876" cy="506288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"/>
          <p:cNvSpPr txBox="1"/>
          <p:nvPr/>
        </p:nvSpPr>
        <p:spPr>
          <a:xfrm>
            <a:off x="5736805" y="3276775"/>
            <a:ext cx="6195945" cy="1144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БЕЗОПАСНЫЕ ИНВЕСТИЦИИ С ВЫСОКОЙ ДОХОДНОСТЬЮ</a:t>
            </a:r>
            <a:r>
              <a:rPr lang="ru-RU" sz="4800" b="1" i="0" u="none" strike="noStrike" cap="none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55" name="Google Shape;155;p1" descr="Изображение выглядит как текст, Шрифт, рукописный текст, типография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79720" y="1717822"/>
            <a:ext cx="4094671" cy="1021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-27025"/>
            <a:ext cx="12192000" cy="691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0"/>
          <p:cNvSpPr/>
          <p:nvPr/>
        </p:nvSpPr>
        <p:spPr>
          <a:xfrm>
            <a:off x="0" y="0"/>
            <a:ext cx="5077838" cy="6858000"/>
          </a:xfrm>
          <a:prstGeom prst="rect">
            <a:avLst/>
          </a:prstGeom>
          <a:solidFill>
            <a:srgbClr val="2C4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88" name="Google Shape;388;p10" descr="Изображение выглядит как дерево, на открытом воздухе, Ландшафтный дизайн, небо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8360" r="28360"/>
          <a:stretch/>
        </p:blipFill>
        <p:spPr>
          <a:xfrm>
            <a:off x="1021404" y="1"/>
            <a:ext cx="4056434" cy="527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9" name="Google Shape;389;p10" descr="Беспроводная связь со сплошной заливко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353030" y="5199602"/>
            <a:ext cx="1998184" cy="199818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10"/>
          <p:cNvSpPr txBox="1"/>
          <p:nvPr/>
        </p:nvSpPr>
        <p:spPr>
          <a:xfrm>
            <a:off x="5903694" y="2106575"/>
            <a:ext cx="5459204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С нами инвесторы заработали 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уже 737.534.000 рублей.</a:t>
            </a:r>
            <a:endParaRPr sz="2800" b="1">
              <a:solidFill>
                <a:srgbClr val="2C4D3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1" name="Google Shape;391;p10"/>
          <p:cNvSpPr txBox="1"/>
          <p:nvPr/>
        </p:nvSpPr>
        <p:spPr>
          <a:xfrm>
            <a:off x="5052329" y="3432184"/>
            <a:ext cx="7138825" cy="63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Пришло время инвестировать!</a:t>
            </a:r>
            <a:endParaRPr sz="3600">
              <a:solidFill>
                <a:srgbClr val="2C4D3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92" name="Google Shape;392;p10" descr="Изображение выглядит как текст, Шрифт, Графика, типография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3645" y="93179"/>
            <a:ext cx="1664899" cy="431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Google Shape;397;p11" descr="Изображение выглядит как дерево, на открытом воздухе, Ландшафтный дизайн, небо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30073" b="30074"/>
          <a:stretch/>
        </p:blipFill>
        <p:spPr>
          <a:xfrm>
            <a:off x="0" y="4124960"/>
            <a:ext cx="12192000" cy="273304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1"/>
          <p:cNvSpPr txBox="1"/>
          <p:nvPr/>
        </p:nvSpPr>
        <p:spPr>
          <a:xfrm>
            <a:off x="3736010" y="348211"/>
            <a:ext cx="471998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Свяжитесь с нами и мы подберем дом Вашей мечты!</a:t>
            </a:r>
            <a:endParaRPr sz="2400">
              <a:solidFill>
                <a:srgbClr val="2C4D3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399" name="Google Shape;399;p11"/>
          <p:cNvGrpSpPr/>
          <p:nvPr/>
        </p:nvGrpSpPr>
        <p:grpSpPr>
          <a:xfrm>
            <a:off x="1351299" y="1960152"/>
            <a:ext cx="9187476" cy="2721230"/>
            <a:chOff x="1492025" y="2679020"/>
            <a:chExt cx="9187476" cy="2721230"/>
          </a:xfrm>
        </p:grpSpPr>
        <p:sp>
          <p:nvSpPr>
            <p:cNvPr id="400" name="Google Shape;400;p11"/>
            <p:cNvSpPr/>
            <p:nvPr/>
          </p:nvSpPr>
          <p:spPr>
            <a:xfrm>
              <a:off x="1492025" y="2679020"/>
              <a:ext cx="9187476" cy="2721230"/>
            </a:xfrm>
            <a:prstGeom prst="roundRect">
              <a:avLst>
                <a:gd name="adj" fmla="val 15134"/>
              </a:avLst>
            </a:prstGeom>
            <a:solidFill>
              <a:schemeClr val="lt1"/>
            </a:solidFill>
            <a:ln>
              <a:noFill/>
            </a:ln>
            <a:effectLst>
              <a:outerShdw blurRad="127000" dist="38100" dir="8100000" algn="tr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1840957" y="2856846"/>
              <a:ext cx="8489613" cy="2394333"/>
            </a:xfrm>
            <a:prstGeom prst="roundRect">
              <a:avLst>
                <a:gd name="adj" fmla="val 15134"/>
              </a:avLst>
            </a:prstGeom>
            <a:solidFill>
              <a:srgbClr val="2C4D32"/>
            </a:solidFill>
            <a:ln>
              <a:noFill/>
            </a:ln>
            <a:effectLst>
              <a:outerShdw blurRad="317500" dist="38100" dir="5400000" algn="t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402" name="Google Shape;402;p11"/>
            <p:cNvGrpSpPr/>
            <p:nvPr/>
          </p:nvGrpSpPr>
          <p:grpSpPr>
            <a:xfrm>
              <a:off x="2199815" y="2967370"/>
              <a:ext cx="7901294" cy="1990921"/>
              <a:chOff x="2212549" y="2973238"/>
              <a:chExt cx="7901294" cy="1990921"/>
            </a:xfrm>
          </p:grpSpPr>
          <p:grpSp>
            <p:nvGrpSpPr>
              <p:cNvPr id="403" name="Google Shape;403;p11"/>
              <p:cNvGrpSpPr/>
              <p:nvPr/>
            </p:nvGrpSpPr>
            <p:grpSpPr>
              <a:xfrm>
                <a:off x="2212549" y="2973238"/>
                <a:ext cx="2695651" cy="1990921"/>
                <a:chOff x="2212549" y="2973238"/>
                <a:chExt cx="2695651" cy="1990921"/>
              </a:xfrm>
            </p:grpSpPr>
            <p:pic>
              <p:nvPicPr>
                <p:cNvPr id="404" name="Google Shape;404;p11" descr="Маркер контур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3316246" y="2973238"/>
                  <a:ext cx="588899" cy="5888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405" name="Google Shape;405;p11"/>
                <p:cNvSpPr txBox="1"/>
                <p:nvPr/>
              </p:nvSpPr>
              <p:spPr>
                <a:xfrm>
                  <a:off x="2212549" y="3640720"/>
                  <a:ext cx="2695651" cy="132343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600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г. Москва, Пресненская набережная дом 12, Москва-Сити, ММЦД "Федерация" башня "Восток", этаж 25, офис D</a:t>
                  </a:r>
                  <a:endParaRPr sz="16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</p:grpSp>
          <p:grpSp>
            <p:nvGrpSpPr>
              <p:cNvPr id="406" name="Google Shape;406;p11"/>
              <p:cNvGrpSpPr/>
              <p:nvPr/>
            </p:nvGrpSpPr>
            <p:grpSpPr>
              <a:xfrm>
                <a:off x="7676984" y="2987614"/>
                <a:ext cx="2436859" cy="1295608"/>
                <a:chOff x="7676984" y="2987614"/>
                <a:chExt cx="2436859" cy="1295608"/>
              </a:xfrm>
            </p:grpSpPr>
            <p:sp>
              <p:nvSpPr>
                <p:cNvPr id="407" name="Google Shape;407;p11"/>
                <p:cNvSpPr txBox="1"/>
                <p:nvPr/>
              </p:nvSpPr>
              <p:spPr>
                <a:xfrm>
                  <a:off x="7676984" y="3913890"/>
                  <a:ext cx="2436859" cy="369332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800" b="1">
                      <a:solidFill>
                        <a:schemeClr val="lt1"/>
                      </a:solidFill>
                      <a:latin typeface="Lato Black"/>
                      <a:ea typeface="Lato Black"/>
                      <a:cs typeface="Lato Black"/>
                      <a:sym typeface="Lato Black"/>
                    </a:rPr>
                    <a:t>+7 (958) 111-07-65</a:t>
                  </a:r>
                  <a:endParaRPr sz="1800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endParaRPr>
                </a:p>
              </p:txBody>
            </p:sp>
            <p:pic>
              <p:nvPicPr>
                <p:cNvPr id="408" name="Google Shape;408;p11" descr="Смартфон контур"/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8708793" y="2987614"/>
                  <a:ext cx="459504" cy="459504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409" name="Google Shape;409;p11"/>
              <p:cNvGrpSpPr/>
              <p:nvPr/>
            </p:nvGrpSpPr>
            <p:grpSpPr>
              <a:xfrm>
                <a:off x="5031030" y="2982206"/>
                <a:ext cx="2710028" cy="1287650"/>
                <a:chOff x="5031031" y="2982206"/>
                <a:chExt cx="2710028" cy="1287650"/>
              </a:xfrm>
            </p:grpSpPr>
            <p:sp>
              <p:nvSpPr>
                <p:cNvPr id="410" name="Google Shape;410;p11"/>
                <p:cNvSpPr txBox="1"/>
                <p:nvPr/>
              </p:nvSpPr>
              <p:spPr>
                <a:xfrm>
                  <a:off x="5031031" y="3885135"/>
                  <a:ext cx="2710028" cy="38472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ru-RU" sz="1900" u="sng">
                      <a:solidFill>
                        <a:schemeClr val="dk1"/>
                      </a:solidFill>
                      <a:latin typeface="Lato Black"/>
                      <a:ea typeface="Lato Black"/>
                      <a:cs typeface="Lato Black"/>
                      <a:sym typeface="Lato Black"/>
                      <a:hlinkClick r:id="rId6">
                        <a:extLst>
                          <a:ext uri="{A12FA001-AC4F-418D-AE19-62706E023703}">
  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  </a:ext>
                        </a:extLst>
                      </a:hlinkClick>
                    </a:rPr>
                    <a:t>info@siberia-capital.ru</a:t>
                  </a:r>
                  <a:endParaRPr sz="1600" u="sng">
                    <a:solidFill>
                      <a:schemeClr val="dk1"/>
                    </a:solidFill>
                    <a:latin typeface="Lato Light"/>
                    <a:ea typeface="Lato Light"/>
                    <a:cs typeface="Lato Light"/>
                    <a:sym typeface="Lato Light"/>
                    <a:hlinkClick r:id="rId6">
                      <a:extLst>
                        <a:ext uri="{A12FA001-AC4F-418D-AE19-62706E023703}">
    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    </a:ext>
                      </a:extLst>
                    </a:hlinkClick>
                  </a:endParaRPr>
                </a:p>
              </p:txBody>
            </p:sp>
            <p:pic>
              <p:nvPicPr>
                <p:cNvPr id="411" name="Google Shape;411;p11" descr="Конверт контур"/>
                <p:cNvPicPr preferRelativeResize="0"/>
                <p:nvPr/>
              </p:nvPicPr>
              <p:blipFill rotWithShape="1">
                <a:blip r:embed="rId7">
                  <a:alphaModFix/>
                </a:blip>
                <a:srcRect/>
                <a:stretch/>
              </p:blipFill>
              <p:spPr>
                <a:xfrm>
                  <a:off x="6048464" y="2982206"/>
                  <a:ext cx="560145" cy="560145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</p:grpSp>
      <p:pic>
        <p:nvPicPr>
          <p:cNvPr id="412" name="Google Shape;412;p11" descr="Изображение выглядит как текст, Шрифт, рукописный текст, типография&#10;&#10;Автоматически созданное описание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3645" y="136311"/>
            <a:ext cx="1578635" cy="4031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/>
          <p:nvPr/>
        </p:nvSpPr>
        <p:spPr>
          <a:xfrm>
            <a:off x="0" y="0"/>
            <a:ext cx="2753360" cy="6858000"/>
          </a:xfrm>
          <a:prstGeom prst="rect">
            <a:avLst/>
          </a:prstGeom>
          <a:solidFill>
            <a:srgbClr val="2C4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162" name="Google Shape;162;p2" descr="Изображение выглядит как строительство, на открытом воздухе, растение, небо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312" r="18312"/>
          <a:stretch/>
        </p:blipFill>
        <p:spPr>
          <a:xfrm>
            <a:off x="640080" y="680720"/>
            <a:ext cx="4439920" cy="549656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" descr="Изображение выглядит как строительство, на открытом воздухе, растение, небо&#10;&#10;Автоматически созданное описание"/>
          <p:cNvSpPr txBox="1"/>
          <p:nvPr/>
        </p:nvSpPr>
        <p:spPr>
          <a:xfrm>
            <a:off x="5709568" y="322052"/>
            <a:ext cx="4237622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до </a:t>
            </a:r>
            <a:r>
              <a:rPr lang="ru-RU" sz="3200" b="1" i="0" u="none" strike="noStrike" cap="none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40% </a:t>
            </a:r>
            <a:r>
              <a:rPr lang="ru-RU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годовая</a:t>
            </a:r>
            <a:endParaRPr sz="2400" b="1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доходность от инвестиций</a:t>
            </a:r>
            <a:endParaRPr sz="2400" b="1" i="0" u="none" strike="noStrike" cap="none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>
              <a:solidFill>
                <a:schemeClr val="dk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164" name="Google Shape;164;p2"/>
          <p:cNvGrpSpPr/>
          <p:nvPr/>
        </p:nvGrpSpPr>
        <p:grpSpPr>
          <a:xfrm>
            <a:off x="5708636" y="1590425"/>
            <a:ext cx="5017064" cy="738799"/>
            <a:chOff x="6283731" y="2697480"/>
            <a:chExt cx="4556989" cy="820489"/>
          </a:xfrm>
        </p:grpSpPr>
        <p:pic>
          <p:nvPicPr>
            <p:cNvPr id="165" name="Google Shape;165;p2" descr="Беспроводной маршрутизатор контур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83731" y="2716441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6" name="Google Shape;166;p2"/>
            <p:cNvGrpSpPr/>
            <p:nvPr/>
          </p:nvGrpSpPr>
          <p:grpSpPr>
            <a:xfrm>
              <a:off x="7096851" y="2697480"/>
              <a:ext cx="3743869" cy="820489"/>
              <a:chOff x="5470709" y="1157541"/>
              <a:chExt cx="3743869" cy="820489"/>
            </a:xfrm>
          </p:grpSpPr>
          <p:sp>
            <p:nvSpPr>
              <p:cNvPr id="167" name="Google Shape;167;p2"/>
              <p:cNvSpPr txBox="1"/>
              <p:nvPr/>
            </p:nvSpPr>
            <p:spPr>
              <a:xfrm>
                <a:off x="5470709" y="1465318"/>
                <a:ext cx="3743869" cy="512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400">
                    <a:solidFill>
                      <a:srgbClr val="000000"/>
                    </a:solidFill>
                    <a:latin typeface="Lato Light"/>
                    <a:ea typeface="Lato Light"/>
                    <a:cs typeface="Lato Light"/>
                    <a:sym typeface="Lato Light"/>
                  </a:rPr>
                  <a:t>в </a:t>
                </a:r>
                <a:r>
                  <a:rPr lang="ru-RU" sz="2000">
                    <a:solidFill>
                      <a:srgbClr val="000000"/>
                    </a:solidFill>
                    <a:latin typeface="Lato Light"/>
                    <a:ea typeface="Lato Light"/>
                    <a:cs typeface="Lato Light"/>
                    <a:sym typeface="Lato Light"/>
                  </a:rPr>
                  <a:t>управлении</a:t>
                </a:r>
                <a:r>
                  <a:rPr lang="ru-RU" sz="2400">
                    <a:solidFill>
                      <a:srgbClr val="000000"/>
                    </a:solidFill>
                    <a:latin typeface="Lato Light"/>
                    <a:ea typeface="Lato Light"/>
                    <a:cs typeface="Lato Light"/>
                    <a:sym typeface="Lato Light"/>
                  </a:rPr>
                  <a:t> </a:t>
                </a:r>
                <a:r>
                  <a:rPr lang="ru-RU" sz="2000">
                    <a:solidFill>
                      <a:srgbClr val="000000"/>
                    </a:solidFill>
                    <a:latin typeface="Lato Light"/>
                    <a:ea typeface="Lato Light"/>
                    <a:cs typeface="Lato Light"/>
                    <a:sym typeface="Lato Light"/>
                  </a:rPr>
                  <a:t>компании</a:t>
                </a:r>
                <a:endParaRPr sz="20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68" name="Google Shape;168;p2"/>
              <p:cNvSpPr txBox="1"/>
              <p:nvPr/>
            </p:nvSpPr>
            <p:spPr>
              <a:xfrm>
                <a:off x="5470709" y="1157541"/>
                <a:ext cx="2266131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b="1">
                    <a:solidFill>
                      <a:srgbClr val="2C4D3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1,5 млрд. руб. </a:t>
                </a:r>
                <a:endParaRPr sz="2000">
                  <a:solidFill>
                    <a:srgbClr val="2C4D3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grpSp>
        <p:nvGrpSpPr>
          <p:cNvPr id="169" name="Google Shape;169;p2"/>
          <p:cNvGrpSpPr/>
          <p:nvPr/>
        </p:nvGrpSpPr>
        <p:grpSpPr>
          <a:xfrm>
            <a:off x="5714324" y="3193809"/>
            <a:ext cx="5333366" cy="719957"/>
            <a:chOff x="6283731" y="2697480"/>
            <a:chExt cx="4556989" cy="750481"/>
          </a:xfrm>
        </p:grpSpPr>
        <p:pic>
          <p:nvPicPr>
            <p:cNvPr id="170" name="Google Shape;170;p2" descr="Беспроводной маршрутизатор контур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83731" y="2716441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1" name="Google Shape;171;p2"/>
            <p:cNvGrpSpPr/>
            <p:nvPr/>
          </p:nvGrpSpPr>
          <p:grpSpPr>
            <a:xfrm>
              <a:off x="7096851" y="2697480"/>
              <a:ext cx="3743869" cy="673699"/>
              <a:chOff x="5470709" y="1157541"/>
              <a:chExt cx="3743869" cy="673699"/>
            </a:xfrm>
          </p:grpSpPr>
          <p:sp>
            <p:nvSpPr>
              <p:cNvPr id="172" name="Google Shape;172;p2"/>
              <p:cNvSpPr txBox="1"/>
              <p:nvPr/>
            </p:nvSpPr>
            <p:spPr>
              <a:xfrm>
                <a:off x="5470709" y="1465318"/>
                <a:ext cx="3743869" cy="365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>
                    <a:solidFill>
                      <a:srgbClr val="000000"/>
                    </a:solidFill>
                    <a:latin typeface="Lato Light"/>
                    <a:ea typeface="Lato Light"/>
                    <a:cs typeface="Lato Light"/>
                    <a:sym typeface="Lato Light"/>
                  </a:rPr>
                  <a:t>опыта в сфере инвестиций</a:t>
                </a:r>
                <a:endParaRPr sz="20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3" name="Google Shape;173;p2"/>
              <p:cNvSpPr txBox="1"/>
              <p:nvPr/>
            </p:nvSpPr>
            <p:spPr>
              <a:xfrm>
                <a:off x="5470709" y="1157541"/>
                <a:ext cx="2266131" cy="41707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b="1">
                    <a:solidFill>
                      <a:srgbClr val="2C4D3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10 лет</a:t>
                </a:r>
                <a:endParaRPr sz="2000" b="1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</p:grpSp>
      </p:grpSp>
      <p:grpSp>
        <p:nvGrpSpPr>
          <p:cNvPr id="174" name="Google Shape;174;p2"/>
          <p:cNvGrpSpPr/>
          <p:nvPr/>
        </p:nvGrpSpPr>
        <p:grpSpPr>
          <a:xfrm>
            <a:off x="5714324" y="2327418"/>
            <a:ext cx="5261480" cy="733624"/>
            <a:chOff x="6283731" y="2697480"/>
            <a:chExt cx="4556989" cy="750481"/>
          </a:xfrm>
        </p:grpSpPr>
        <p:pic>
          <p:nvPicPr>
            <p:cNvPr id="175" name="Google Shape;175;p2" descr="Беспроводной маршрутизатор контур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83731" y="2716441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6" name="Google Shape;176;p2"/>
            <p:cNvGrpSpPr/>
            <p:nvPr/>
          </p:nvGrpSpPr>
          <p:grpSpPr>
            <a:xfrm>
              <a:off x="7096851" y="2697480"/>
              <a:ext cx="3743869" cy="661607"/>
              <a:chOff x="5470709" y="1157541"/>
              <a:chExt cx="3743869" cy="661607"/>
            </a:xfrm>
          </p:grpSpPr>
          <p:sp>
            <p:nvSpPr>
              <p:cNvPr id="177" name="Google Shape;177;p2"/>
              <p:cNvSpPr txBox="1"/>
              <p:nvPr/>
            </p:nvSpPr>
            <p:spPr>
              <a:xfrm>
                <a:off x="5470709" y="1465318"/>
                <a:ext cx="3743869" cy="353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>
                    <a:solidFill>
                      <a:srgbClr val="000000"/>
                    </a:solidFill>
                    <a:latin typeface="Lato Light"/>
                    <a:ea typeface="Lato Light"/>
                    <a:cs typeface="Lato Light"/>
                    <a:sym typeface="Lato Light"/>
                  </a:rPr>
                  <a:t>коттеджных посёлка</a:t>
                </a:r>
                <a:endParaRPr sz="32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78" name="Google Shape;178;p2"/>
              <p:cNvSpPr txBox="1"/>
              <p:nvPr/>
            </p:nvSpPr>
            <p:spPr>
              <a:xfrm>
                <a:off x="5470709" y="1157541"/>
                <a:ext cx="2266131" cy="3538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b="1">
                    <a:solidFill>
                      <a:srgbClr val="2C4D3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4 собственных</a:t>
                </a:r>
                <a:endParaRPr sz="2000" b="1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grpSp>
        <p:nvGrpSpPr>
          <p:cNvPr id="179" name="Google Shape;179;p2"/>
          <p:cNvGrpSpPr/>
          <p:nvPr/>
        </p:nvGrpSpPr>
        <p:grpSpPr>
          <a:xfrm>
            <a:off x="5714323" y="4085208"/>
            <a:ext cx="5477139" cy="806221"/>
            <a:chOff x="6283731" y="2697480"/>
            <a:chExt cx="4556989" cy="750481"/>
          </a:xfrm>
        </p:grpSpPr>
        <p:pic>
          <p:nvPicPr>
            <p:cNvPr id="180" name="Google Shape;180;p2" descr="Беспроводной маршрутизатор контур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83731" y="2716441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1" name="Google Shape;181;p2"/>
            <p:cNvGrpSpPr/>
            <p:nvPr/>
          </p:nvGrpSpPr>
          <p:grpSpPr>
            <a:xfrm>
              <a:off x="7096851" y="2697480"/>
              <a:ext cx="3743869" cy="673699"/>
              <a:chOff x="5470709" y="1157541"/>
              <a:chExt cx="3743869" cy="673699"/>
            </a:xfrm>
          </p:grpSpPr>
          <p:sp>
            <p:nvSpPr>
              <p:cNvPr id="182" name="Google Shape;182;p2"/>
              <p:cNvSpPr txBox="1"/>
              <p:nvPr/>
            </p:nvSpPr>
            <p:spPr>
              <a:xfrm>
                <a:off x="5470709" y="1465318"/>
                <a:ext cx="3743869" cy="365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>
                    <a:solidFill>
                      <a:schemeClr val="dk1"/>
                    </a:solidFill>
                    <a:latin typeface="Lato Light"/>
                    <a:ea typeface="Lato Light"/>
                    <a:cs typeface="Lato Light"/>
                    <a:sym typeface="Lato Light"/>
                  </a:rPr>
                  <a:t>инвесторов</a:t>
                </a:r>
                <a:endParaRPr sz="18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3" name="Google Shape;183;p2"/>
              <p:cNvSpPr txBox="1"/>
              <p:nvPr/>
            </p:nvSpPr>
            <p:spPr>
              <a:xfrm>
                <a:off x="5470709" y="1157541"/>
                <a:ext cx="2266131" cy="3724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b="1">
                    <a:solidFill>
                      <a:srgbClr val="2C4D3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70+</a:t>
                </a:r>
                <a:r>
                  <a:rPr lang="ru-RU" sz="2000" b="1">
                    <a:solidFill>
                      <a:srgbClr val="000000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 </a:t>
                </a:r>
                <a:endParaRPr sz="2000" b="1">
                  <a:solidFill>
                    <a:schemeClr val="dk1"/>
                  </a:solidFill>
                  <a:latin typeface="Lato Black"/>
                  <a:ea typeface="Lato Black"/>
                  <a:cs typeface="Lato Black"/>
                  <a:sym typeface="Lato Black"/>
                </a:endParaRPr>
              </a:p>
            </p:txBody>
          </p:sp>
        </p:grpSp>
      </p:grpSp>
      <p:grpSp>
        <p:nvGrpSpPr>
          <p:cNvPr id="184" name="Google Shape;184;p2"/>
          <p:cNvGrpSpPr/>
          <p:nvPr/>
        </p:nvGrpSpPr>
        <p:grpSpPr>
          <a:xfrm>
            <a:off x="5714323" y="5019736"/>
            <a:ext cx="5477139" cy="820598"/>
            <a:chOff x="6283731" y="2697480"/>
            <a:chExt cx="4556989" cy="750481"/>
          </a:xfrm>
        </p:grpSpPr>
        <p:pic>
          <p:nvPicPr>
            <p:cNvPr id="185" name="Google Shape;185;p2" descr="Беспроводной маршрутизатор контур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83731" y="2716441"/>
              <a:ext cx="731520" cy="73152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6" name="Google Shape;186;p2"/>
            <p:cNvGrpSpPr/>
            <p:nvPr/>
          </p:nvGrpSpPr>
          <p:grpSpPr>
            <a:xfrm>
              <a:off x="7096851" y="2697480"/>
              <a:ext cx="3743869" cy="673699"/>
              <a:chOff x="5470709" y="1157541"/>
              <a:chExt cx="3743869" cy="673699"/>
            </a:xfrm>
          </p:grpSpPr>
          <p:sp>
            <p:nvSpPr>
              <p:cNvPr id="187" name="Google Shape;187;p2"/>
              <p:cNvSpPr txBox="1"/>
              <p:nvPr/>
            </p:nvSpPr>
            <p:spPr>
              <a:xfrm>
                <a:off x="5470709" y="1465318"/>
                <a:ext cx="3743869" cy="365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>
                    <a:solidFill>
                      <a:srgbClr val="2C4D32"/>
                    </a:solidFill>
                    <a:latin typeface="Lato Light"/>
                    <a:ea typeface="Lato Light"/>
                    <a:cs typeface="Lato Light"/>
                    <a:sym typeface="Lato Light"/>
                  </a:rPr>
                  <a:t>построили за время работы</a:t>
                </a:r>
                <a:endParaRPr sz="2000">
                  <a:solidFill>
                    <a:srgbClr val="2C4D32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188" name="Google Shape;188;p2"/>
              <p:cNvSpPr txBox="1"/>
              <p:nvPr/>
            </p:nvSpPr>
            <p:spPr>
              <a:xfrm>
                <a:off x="5470709" y="1157541"/>
                <a:ext cx="2266131" cy="3659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2000" b="1">
                    <a:solidFill>
                      <a:srgbClr val="2C4D32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800+ коттеджей</a:t>
                </a:r>
                <a:endParaRPr sz="1200" b="1">
                  <a:solidFill>
                    <a:srgbClr val="FFFFFF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</p:grpSp>
      </p:grpSp>
      <p:pic>
        <p:nvPicPr>
          <p:cNvPr id="189" name="Google Shape;189;p2" descr="Изображение выглядит как текст, Шрифт, Графика, типография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399" y="107557"/>
            <a:ext cx="1549881" cy="40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" descr="Изображение выглядит как черный, темнота&#10;&#10;Автоматически созданное описание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53417" y="3558122"/>
            <a:ext cx="1147315" cy="3456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"/>
          <p:cNvSpPr/>
          <p:nvPr/>
        </p:nvSpPr>
        <p:spPr>
          <a:xfrm>
            <a:off x="-11575" y="4641448"/>
            <a:ext cx="12211291" cy="2222339"/>
          </a:xfrm>
          <a:custGeom>
            <a:avLst/>
            <a:gdLst/>
            <a:ahLst/>
            <a:cxnLst/>
            <a:rect l="l" t="t" r="r" b="b"/>
            <a:pathLst>
              <a:path w="12211291" h="2222339" extrusionOk="0">
                <a:moveTo>
                  <a:pt x="0" y="844952"/>
                </a:moveTo>
                <a:lnTo>
                  <a:pt x="0" y="2222339"/>
                </a:lnTo>
                <a:lnTo>
                  <a:pt x="12211291" y="2222339"/>
                </a:lnTo>
                <a:lnTo>
                  <a:pt x="12211291" y="0"/>
                </a:lnTo>
                <a:cubicBezTo>
                  <a:pt x="10942256" y="882248"/>
                  <a:pt x="9871340" y="1124416"/>
                  <a:pt x="8785185" y="1122744"/>
                </a:cubicBezTo>
                <a:cubicBezTo>
                  <a:pt x="7699030" y="1121072"/>
                  <a:pt x="3520504" y="461830"/>
                  <a:pt x="2777924" y="451413"/>
                </a:cubicBezTo>
                <a:cubicBezTo>
                  <a:pt x="2035344" y="440996"/>
                  <a:pt x="925975" y="449612"/>
                  <a:pt x="0" y="844952"/>
                </a:cubicBezTo>
                <a:close/>
              </a:path>
            </a:pathLst>
          </a:custGeom>
          <a:solidFill>
            <a:srgbClr val="2C4D32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96" name="Google Shape;196;p3"/>
          <p:cNvSpPr txBox="1"/>
          <p:nvPr/>
        </p:nvSpPr>
        <p:spPr>
          <a:xfrm>
            <a:off x="3454220" y="336211"/>
            <a:ext cx="51110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Наши кейсы: успешно реализованные инвестиционные коттеджные посёлки</a:t>
            </a:r>
            <a:endParaRPr sz="1800" b="1">
              <a:solidFill>
                <a:srgbClr val="2C4D3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cxnSp>
        <p:nvCxnSpPr>
          <p:cNvPr id="197" name="Google Shape;197;p3"/>
          <p:cNvCxnSpPr/>
          <p:nvPr/>
        </p:nvCxnSpPr>
        <p:spPr>
          <a:xfrm>
            <a:off x="5578415" y="1718490"/>
            <a:ext cx="0" cy="4406265"/>
          </a:xfrm>
          <a:prstGeom prst="straightConnector1">
            <a:avLst/>
          </a:prstGeom>
          <a:noFill/>
          <a:ln w="158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8" name="Google Shape;198;p3"/>
          <p:cNvSpPr/>
          <p:nvPr/>
        </p:nvSpPr>
        <p:spPr>
          <a:xfrm>
            <a:off x="435299" y="1549161"/>
            <a:ext cx="4233124" cy="2044171"/>
          </a:xfrm>
          <a:prstGeom prst="roundRect">
            <a:avLst>
              <a:gd name="adj" fmla="val 18447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8100000" algn="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199" name="Google Shape;199;p3"/>
          <p:cNvGrpSpPr/>
          <p:nvPr/>
        </p:nvGrpSpPr>
        <p:grpSpPr>
          <a:xfrm>
            <a:off x="5817249" y="1748147"/>
            <a:ext cx="5518098" cy="1566160"/>
            <a:chOff x="6049765" y="2157311"/>
            <a:chExt cx="3657235" cy="1269890"/>
          </a:xfrm>
        </p:grpSpPr>
        <p:sp>
          <p:nvSpPr>
            <p:cNvPr id="200" name="Google Shape;200;p3"/>
            <p:cNvSpPr txBox="1"/>
            <p:nvPr/>
          </p:nvSpPr>
          <p:spPr>
            <a:xfrm>
              <a:off x="6049765" y="2715971"/>
              <a:ext cx="3657235" cy="7112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Средняя доходность с одного дома - 45%. </a:t>
              </a:r>
              <a:r>
                <a:rPr lang="ru-RU" sz="18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/>
              </a:r>
              <a:br>
                <a:rPr lang="ru-RU" sz="18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</a:br>
              <a:r>
                <a:rPr lang="ru-RU"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Начало строительства: апрель 2021 года. </a:t>
              </a:r>
              <a:r>
                <a:rPr lang="ru-RU" sz="18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/>
              </a:r>
              <a:br>
                <a:rPr lang="ru-RU" sz="18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</a:br>
              <a:endParaRPr sz="15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1" name="Google Shape;201;p3"/>
            <p:cNvSpPr txBox="1"/>
            <p:nvPr/>
          </p:nvSpPr>
          <p:spPr>
            <a:xfrm>
              <a:off x="6234808" y="2157311"/>
              <a:ext cx="2830363" cy="5739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Коттеджный посёлок: Подмосковная Ривьера.</a:t>
              </a:r>
              <a:endParaRPr sz="2000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202" name="Google Shape;202;p3"/>
          <p:cNvSpPr/>
          <p:nvPr/>
        </p:nvSpPr>
        <p:spPr>
          <a:xfrm>
            <a:off x="435298" y="3900531"/>
            <a:ext cx="4233123" cy="2044173"/>
          </a:xfrm>
          <a:prstGeom prst="roundRect">
            <a:avLst>
              <a:gd name="adj" fmla="val 18447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8100000" algn="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03" name="Google Shape;203;p3"/>
          <p:cNvGrpSpPr/>
          <p:nvPr/>
        </p:nvGrpSpPr>
        <p:grpSpPr>
          <a:xfrm>
            <a:off x="5455272" y="3735830"/>
            <a:ext cx="5372171" cy="1938992"/>
            <a:chOff x="5867795" y="2552303"/>
            <a:chExt cx="4442063" cy="1446057"/>
          </a:xfrm>
        </p:grpSpPr>
        <p:sp>
          <p:nvSpPr>
            <p:cNvPr id="204" name="Google Shape;204;p3"/>
            <p:cNvSpPr/>
            <p:nvPr/>
          </p:nvSpPr>
          <p:spPr>
            <a:xfrm>
              <a:off x="5867795" y="2762681"/>
              <a:ext cx="200664" cy="167332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2C4D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05" name="Google Shape;205;p3"/>
            <p:cNvSpPr txBox="1"/>
            <p:nvPr/>
          </p:nvSpPr>
          <p:spPr>
            <a:xfrm>
              <a:off x="6290557" y="2552303"/>
              <a:ext cx="4019301" cy="1446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Средняя доходность с продажи земли составила - 120%. </a:t>
              </a:r>
              <a:r>
                <a:rPr lang="ru-RU" sz="18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/>
              </a:r>
              <a:br>
                <a:rPr lang="ru-RU" sz="18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</a:br>
              <a:r>
                <a:rPr lang="ru-RU"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Завершение строительства: ноябрь 2022 года - полностью застроен и распродано 65 домов. </a:t>
              </a:r>
              <a:r>
                <a:rPr lang="ru-RU" sz="18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/>
              </a:r>
              <a:br>
                <a:rPr lang="ru-RU" sz="18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</a:br>
              <a:r>
                <a:rPr lang="ru-RU"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Количество инвесторов в этом поселке: 7.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206" name="Google Shape;206;p3" descr="Изображение выглядит как облако, на открытом воздухе, небо, имущество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1763" b="11763"/>
          <a:stretch/>
        </p:blipFill>
        <p:spPr>
          <a:xfrm>
            <a:off x="639726" y="1762080"/>
            <a:ext cx="3838648" cy="167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" descr="Изображение выглядит как дерево, на открытом воздухе, дом, пригород&#10;&#10;Автоматически созданное описание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11721" b="11721"/>
          <a:stretch/>
        </p:blipFill>
        <p:spPr>
          <a:xfrm>
            <a:off x="711613" y="4055943"/>
            <a:ext cx="3694874" cy="17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" descr="Изображение выглядит как текст, Шрифт, рукописный текст, типография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154" y="121933"/>
            <a:ext cx="1636144" cy="41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"/>
          <p:cNvSpPr/>
          <p:nvPr/>
        </p:nvSpPr>
        <p:spPr>
          <a:xfrm>
            <a:off x="5507031" y="2071228"/>
            <a:ext cx="242680" cy="22437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2C4D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/>
          <p:nvPr/>
        </p:nvSpPr>
        <p:spPr>
          <a:xfrm>
            <a:off x="-11575" y="4641448"/>
            <a:ext cx="12211291" cy="2222339"/>
          </a:xfrm>
          <a:custGeom>
            <a:avLst/>
            <a:gdLst/>
            <a:ahLst/>
            <a:cxnLst/>
            <a:rect l="l" t="t" r="r" b="b"/>
            <a:pathLst>
              <a:path w="12211291" h="2222339" extrusionOk="0">
                <a:moveTo>
                  <a:pt x="0" y="844952"/>
                </a:moveTo>
                <a:lnTo>
                  <a:pt x="0" y="2222339"/>
                </a:lnTo>
                <a:lnTo>
                  <a:pt x="12211291" y="2222339"/>
                </a:lnTo>
                <a:lnTo>
                  <a:pt x="12211291" y="0"/>
                </a:lnTo>
                <a:cubicBezTo>
                  <a:pt x="10942256" y="882248"/>
                  <a:pt x="9871340" y="1124416"/>
                  <a:pt x="8785185" y="1122744"/>
                </a:cubicBezTo>
                <a:cubicBezTo>
                  <a:pt x="7699030" y="1121072"/>
                  <a:pt x="3520504" y="461830"/>
                  <a:pt x="2777924" y="451413"/>
                </a:cubicBezTo>
                <a:cubicBezTo>
                  <a:pt x="2035344" y="440996"/>
                  <a:pt x="925975" y="449612"/>
                  <a:pt x="0" y="844952"/>
                </a:cubicBezTo>
                <a:close/>
              </a:path>
            </a:pathLst>
          </a:custGeom>
          <a:solidFill>
            <a:srgbClr val="2C4D32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15" name="Google Shape;215;p4"/>
          <p:cNvCxnSpPr/>
          <p:nvPr/>
        </p:nvCxnSpPr>
        <p:spPr>
          <a:xfrm>
            <a:off x="6096000" y="0"/>
            <a:ext cx="0" cy="3583305"/>
          </a:xfrm>
          <a:prstGeom prst="straightConnector1">
            <a:avLst/>
          </a:prstGeom>
          <a:noFill/>
          <a:ln w="158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6" name="Google Shape;216;p4"/>
          <p:cNvSpPr/>
          <p:nvPr/>
        </p:nvSpPr>
        <p:spPr>
          <a:xfrm>
            <a:off x="435300" y="1075858"/>
            <a:ext cx="4736332" cy="2202324"/>
          </a:xfrm>
          <a:prstGeom prst="roundRect">
            <a:avLst>
              <a:gd name="adj" fmla="val 18447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8100000" algn="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17" name="Google Shape;217;p4"/>
          <p:cNvGrpSpPr/>
          <p:nvPr/>
        </p:nvGrpSpPr>
        <p:grpSpPr>
          <a:xfrm>
            <a:off x="6661793" y="440953"/>
            <a:ext cx="4731192" cy="1853164"/>
            <a:chOff x="6302359" y="1733766"/>
            <a:chExt cx="4731192" cy="1853164"/>
          </a:xfrm>
        </p:grpSpPr>
        <p:sp>
          <p:nvSpPr>
            <p:cNvPr id="218" name="Google Shape;218;p4"/>
            <p:cNvSpPr txBox="1"/>
            <p:nvPr/>
          </p:nvSpPr>
          <p:spPr>
            <a:xfrm>
              <a:off x="6302359" y="2386601"/>
              <a:ext cx="473119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Начало строительства: май 2022 года.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Завершение строительства: декабрь 2022 года - полностью застроен 16 домами, которые сейчас активно продаются.</a:t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9" name="Google Shape;219;p4"/>
            <p:cNvSpPr txBox="1"/>
            <p:nvPr/>
          </p:nvSpPr>
          <p:spPr>
            <a:xfrm>
              <a:off x="6359868" y="1733766"/>
              <a:ext cx="34450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Коттеджный посёлок: Октябрьский.</a:t>
              </a:r>
              <a:endParaRPr sz="2000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220" name="Google Shape;220;p4"/>
          <p:cNvSpPr/>
          <p:nvPr/>
        </p:nvSpPr>
        <p:spPr>
          <a:xfrm>
            <a:off x="435299" y="3843426"/>
            <a:ext cx="4793840" cy="2274209"/>
          </a:xfrm>
          <a:prstGeom prst="roundRect">
            <a:avLst>
              <a:gd name="adj" fmla="val 18447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8100000" algn="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1" name="Google Shape;221;p4"/>
          <p:cNvSpPr txBox="1"/>
          <p:nvPr/>
        </p:nvSpPr>
        <p:spPr>
          <a:xfrm>
            <a:off x="6604284" y="2783055"/>
            <a:ext cx="46593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Ожидаемая годовая доходность с одного дома - 30-40%. </a:t>
            </a:r>
            <a:endParaRPr sz="1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rPr>
              <a:t>Количество инвесторов в этом поселке: 2.</a:t>
            </a:r>
            <a:endParaRPr sz="1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22" name="Google Shape;222;p4" descr="Изображение выглядит как на открытом воздухе, зима, строительство, имущество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0443" b="10443"/>
          <a:stretch/>
        </p:blipFill>
        <p:spPr>
          <a:xfrm>
            <a:off x="610972" y="1216891"/>
            <a:ext cx="4356232" cy="189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4" descr="Изображение выглядит как дерево, на открытом воздухе, строительство, замерзание&#10;&#10;Автоматически созданное описание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7395" b="7394"/>
          <a:stretch/>
        </p:blipFill>
        <p:spPr>
          <a:xfrm>
            <a:off x="682858" y="3998838"/>
            <a:ext cx="4298723" cy="196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4"/>
          <p:cNvSpPr/>
          <p:nvPr/>
        </p:nvSpPr>
        <p:spPr>
          <a:xfrm>
            <a:off x="5972858" y="711129"/>
            <a:ext cx="242680" cy="22437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2C4D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5972858" y="2781469"/>
            <a:ext cx="242680" cy="22437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2C4D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6" name="Google Shape;226;p4"/>
          <p:cNvSpPr txBox="1"/>
          <p:nvPr/>
        </p:nvSpPr>
        <p:spPr>
          <a:xfrm>
            <a:off x="5970258" y="4304362"/>
            <a:ext cx="511103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Наши кейсы: успешно реализованные инвестиционные коттеджные посёлки</a:t>
            </a:r>
            <a:endParaRPr sz="1800" b="1">
              <a:solidFill>
                <a:srgbClr val="2C4D3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27" name="Google Shape;227;p4" descr="Изображение выглядит как текст, Шрифт, рукописный текст, типография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154" y="136310"/>
            <a:ext cx="1636144" cy="417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"/>
          <p:cNvSpPr/>
          <p:nvPr/>
        </p:nvSpPr>
        <p:spPr>
          <a:xfrm>
            <a:off x="-11575" y="4641448"/>
            <a:ext cx="12211291" cy="2222339"/>
          </a:xfrm>
          <a:custGeom>
            <a:avLst/>
            <a:gdLst/>
            <a:ahLst/>
            <a:cxnLst/>
            <a:rect l="l" t="t" r="r" b="b"/>
            <a:pathLst>
              <a:path w="12211291" h="2222339" extrusionOk="0">
                <a:moveTo>
                  <a:pt x="0" y="844952"/>
                </a:moveTo>
                <a:lnTo>
                  <a:pt x="0" y="2222339"/>
                </a:lnTo>
                <a:lnTo>
                  <a:pt x="12211291" y="2222339"/>
                </a:lnTo>
                <a:lnTo>
                  <a:pt x="12211291" y="0"/>
                </a:lnTo>
                <a:cubicBezTo>
                  <a:pt x="10942256" y="882248"/>
                  <a:pt x="9871340" y="1124416"/>
                  <a:pt x="8785185" y="1122744"/>
                </a:cubicBezTo>
                <a:cubicBezTo>
                  <a:pt x="7699030" y="1121072"/>
                  <a:pt x="3520504" y="461830"/>
                  <a:pt x="2777924" y="451413"/>
                </a:cubicBezTo>
                <a:cubicBezTo>
                  <a:pt x="2035344" y="440996"/>
                  <a:pt x="925975" y="449612"/>
                  <a:pt x="0" y="844952"/>
                </a:cubicBezTo>
                <a:close/>
              </a:path>
            </a:pathLst>
          </a:custGeom>
          <a:solidFill>
            <a:srgbClr val="2C4D32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33" name="Google Shape;233;p5"/>
          <p:cNvSpPr txBox="1"/>
          <p:nvPr/>
        </p:nvSpPr>
        <p:spPr>
          <a:xfrm>
            <a:off x="3454220" y="321834"/>
            <a:ext cx="511103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Наш новый проект</a:t>
            </a:r>
            <a:endParaRPr sz="2400" b="1">
              <a:solidFill>
                <a:srgbClr val="2C4D3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234" name="Google Shape;234;p5"/>
          <p:cNvCxnSpPr/>
          <p:nvPr/>
        </p:nvCxnSpPr>
        <p:spPr>
          <a:xfrm>
            <a:off x="5434641" y="1646604"/>
            <a:ext cx="0" cy="4406265"/>
          </a:xfrm>
          <a:prstGeom prst="straightConnector1">
            <a:avLst/>
          </a:prstGeom>
          <a:noFill/>
          <a:ln w="15875" cap="flat" cmpd="sng">
            <a:solidFill>
              <a:srgbClr val="D8D8D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5"/>
          <p:cNvSpPr/>
          <p:nvPr/>
        </p:nvSpPr>
        <p:spPr>
          <a:xfrm>
            <a:off x="435299" y="1549161"/>
            <a:ext cx="4233124" cy="2044171"/>
          </a:xfrm>
          <a:prstGeom prst="roundRect">
            <a:avLst>
              <a:gd name="adj" fmla="val 18447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8100000" algn="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36" name="Google Shape;236;p5"/>
          <p:cNvGrpSpPr/>
          <p:nvPr/>
        </p:nvGrpSpPr>
        <p:grpSpPr>
          <a:xfrm>
            <a:off x="5946645" y="1014899"/>
            <a:ext cx="5518098" cy="1592234"/>
            <a:chOff x="6049765" y="2005762"/>
            <a:chExt cx="3657235" cy="1291032"/>
          </a:xfrm>
        </p:grpSpPr>
        <p:sp>
          <p:nvSpPr>
            <p:cNvPr id="237" name="Google Shape;237;p5"/>
            <p:cNvSpPr txBox="1"/>
            <p:nvPr/>
          </p:nvSpPr>
          <p:spPr>
            <a:xfrm>
              <a:off x="6049765" y="2494476"/>
              <a:ext cx="3657235" cy="80231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18288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Московская область, Новорижское шоссе, Истринский район, посёлок Ядромино.</a:t>
              </a:r>
              <a:r>
                <a:rPr lang="ru-RU" sz="16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</a:t>
              </a:r>
              <a:br>
                <a:rPr lang="ru-RU" sz="160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</a:br>
              <a:endParaRPr sz="15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8" name="Google Shape;238;p5"/>
            <p:cNvSpPr txBox="1"/>
            <p:nvPr/>
          </p:nvSpPr>
          <p:spPr>
            <a:xfrm>
              <a:off x="6234808" y="2005762"/>
              <a:ext cx="2830363" cy="5739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Коттеджный посёлок: </a:t>
              </a:r>
              <a:endParaRPr sz="2000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Новая Рига.</a:t>
              </a:r>
              <a:endParaRPr sz="2000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sp>
        <p:nvSpPr>
          <p:cNvPr id="239" name="Google Shape;239;p5"/>
          <p:cNvSpPr/>
          <p:nvPr/>
        </p:nvSpPr>
        <p:spPr>
          <a:xfrm>
            <a:off x="435298" y="3900531"/>
            <a:ext cx="4233123" cy="2044173"/>
          </a:xfrm>
          <a:prstGeom prst="roundRect">
            <a:avLst>
              <a:gd name="adj" fmla="val 18447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8100000" algn="tr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40" name="Google Shape;240;p5"/>
          <p:cNvGrpSpPr/>
          <p:nvPr/>
        </p:nvGrpSpPr>
        <p:grpSpPr>
          <a:xfrm>
            <a:off x="5311498" y="2657531"/>
            <a:ext cx="6076661" cy="4736681"/>
            <a:chOff x="5760802" y="2198467"/>
            <a:chExt cx="5024581" cy="3532510"/>
          </a:xfrm>
        </p:grpSpPr>
        <p:sp>
          <p:nvSpPr>
            <p:cNvPr id="241" name="Google Shape;241;p5"/>
            <p:cNvSpPr/>
            <p:nvPr/>
          </p:nvSpPr>
          <p:spPr>
            <a:xfrm>
              <a:off x="5760802" y="3523966"/>
              <a:ext cx="200664" cy="167332"/>
            </a:xfrm>
            <a:prstGeom prst="ellipse">
              <a:avLst/>
            </a:prstGeom>
            <a:solidFill>
              <a:schemeClr val="lt1"/>
            </a:solidFill>
            <a:ln w="28575" cap="flat" cmpd="sng">
              <a:solidFill>
                <a:srgbClr val="2C4D3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42" name="Google Shape;242;p5"/>
            <p:cNvSpPr txBox="1"/>
            <p:nvPr/>
          </p:nvSpPr>
          <p:spPr>
            <a:xfrm>
              <a:off x="6171676" y="2198467"/>
              <a:ext cx="4613707" cy="3532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18288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40 км</a:t>
              </a:r>
              <a:r>
                <a:rPr lang="ru-RU" sz="1800" dirty="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до МКАД</a:t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18288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18288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2 ЖД</a:t>
              </a:r>
              <a:r>
                <a:rPr lang="ru-RU" sz="1800" dirty="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</a:t>
              </a:r>
              <a:r>
                <a:rPr lang="ru-RU" sz="1800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станции в близи посёлка</a:t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18288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18288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400" b="1" dirty="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56 мин</a:t>
              </a:r>
              <a:r>
                <a:rPr lang="ru-RU" sz="1800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</a:t>
              </a:r>
              <a:r>
                <a:rPr lang="ru-RU" sz="1800" dirty="0" smtClean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                до</a:t>
              </a:r>
              <a:r>
                <a:rPr lang="ru-RU" sz="1800" dirty="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 </a:t>
              </a:r>
              <a:r>
                <a:rPr lang="ru-RU" sz="1800" dirty="0" smtClean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Тушинская</a:t>
              </a:r>
              <a:r>
                <a:rPr lang="ru-RU" sz="1800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.</a:t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18288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18288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 b="1" dirty="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150</a:t>
              </a:r>
              <a:r>
                <a:rPr lang="ru-RU" sz="1800" dirty="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 </a:t>
              </a:r>
              <a:r>
                <a:rPr lang="ru-RU" sz="1600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участков</a:t>
              </a:r>
              <a:r>
                <a:rPr lang="ru-RU" sz="1800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 от</a:t>
              </a:r>
              <a:r>
                <a:rPr lang="ru-RU" sz="1800" dirty="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</a:t>
              </a:r>
              <a:r>
                <a:rPr lang="ru-RU" sz="2400" b="1" dirty="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6</a:t>
              </a:r>
              <a:r>
                <a:rPr lang="ru-RU" sz="1800" dirty="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 </a:t>
              </a:r>
              <a:r>
                <a:rPr lang="ru-RU" sz="1900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соток</a:t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18288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rgbClr val="000000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18288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Территория закрыта, благоустроена (асфальтовое покрытие, бетонное мощение пешеходных зон). </a:t>
              </a:r>
              <a:endParaRPr sz="2400" baseline="30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18288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dirty="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Объекты в комплексе: клубный дом, игровые площадки, зоны отдыха, парк. </a:t>
              </a:r>
              <a:r>
                <a:rPr lang="ru-RU" sz="1800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/>
              </a:r>
              <a:br>
                <a:rPr lang="ru-RU" sz="1800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</a:br>
              <a:r>
                <a:rPr lang="ru-RU" sz="1800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  <a:t/>
              </a:r>
              <a:br>
                <a:rPr lang="ru-RU" sz="1800" dirty="0">
                  <a:solidFill>
                    <a:schemeClr val="dk1"/>
                  </a:solidFill>
                  <a:latin typeface="Lato Light"/>
                  <a:ea typeface="Lato Light"/>
                  <a:cs typeface="Lato Light"/>
                  <a:sym typeface="Lato Light"/>
                </a:rPr>
              </a:br>
              <a:r>
                <a:rPr lang="ru-RU" sz="1800" dirty="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/>
              </a:r>
              <a:br>
                <a:rPr lang="ru-RU" sz="1800" dirty="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</a:br>
              <a:endParaRPr sz="2400" baseline="300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3F3F3F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243" name="Google Shape;243;p5" descr="Изображение выглядит как облако, небо, на открытом воздухе, дом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0895" b="20894"/>
          <a:stretch/>
        </p:blipFill>
        <p:spPr>
          <a:xfrm>
            <a:off x="639726" y="1762080"/>
            <a:ext cx="3838648" cy="1675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5" descr="Изображение выглядит как на открытом воздухе, дерево, растение, трава&#10;&#10;Автоматически созданное описание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8300" b="8299"/>
          <a:stretch/>
        </p:blipFill>
        <p:spPr>
          <a:xfrm>
            <a:off x="711613" y="4055943"/>
            <a:ext cx="3694874" cy="1733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5" descr="Изображение выглядит как текст, Шрифт, рукописный текст, типография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154" y="121933"/>
            <a:ext cx="1636144" cy="417492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5"/>
          <p:cNvSpPr/>
          <p:nvPr/>
        </p:nvSpPr>
        <p:spPr>
          <a:xfrm>
            <a:off x="5305748" y="2272511"/>
            <a:ext cx="242680" cy="224372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2C4D3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47" name="Google Shape;247;p5" descr="Автобус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96061" y="3602472"/>
            <a:ext cx="684363" cy="6843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"/>
          <p:cNvSpPr/>
          <p:nvPr/>
        </p:nvSpPr>
        <p:spPr>
          <a:xfrm>
            <a:off x="4324648" y="210195"/>
            <a:ext cx="5180156" cy="136998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dist="381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3" name="Google Shape;253;p6"/>
          <p:cNvSpPr txBox="1"/>
          <p:nvPr/>
        </p:nvSpPr>
        <p:spPr>
          <a:xfrm>
            <a:off x="4804337" y="478229"/>
            <a:ext cx="3675729" cy="693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Инвестиционный взнос в размере </a:t>
            </a:r>
            <a:r>
              <a:rPr lang="ru-RU" sz="1800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6 000 000</a:t>
            </a:r>
            <a:r>
              <a:rPr lang="ru-RU" sz="1800" b="1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 </a:t>
            </a:r>
            <a:r>
              <a:rPr lang="ru-RU" sz="2000" b="1">
                <a:solidFill>
                  <a:srgbClr val="4D5156"/>
                </a:solidFill>
                <a:latin typeface="Lato Black"/>
                <a:ea typeface="Lato Black"/>
                <a:cs typeface="Lato Black"/>
                <a:sym typeface="Lato Black"/>
              </a:rPr>
              <a:t>₽</a:t>
            </a:r>
            <a:endParaRPr sz="2000" b="1">
              <a:solidFill>
                <a:srgbClr val="2C4D3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4" name="Google Shape;254;p6"/>
          <p:cNvSpPr/>
          <p:nvPr/>
        </p:nvSpPr>
        <p:spPr>
          <a:xfrm flipH="1">
            <a:off x="6511233" y="1809482"/>
            <a:ext cx="5680766" cy="136998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dist="381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55" name="Google Shape;255;p6"/>
          <p:cNvSpPr txBox="1"/>
          <p:nvPr/>
        </p:nvSpPr>
        <p:spPr>
          <a:xfrm flipH="1">
            <a:off x="7858981" y="2119608"/>
            <a:ext cx="3917723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Средний срок реализации инвестиционого объекта</a:t>
            </a:r>
            <a:endParaRPr/>
          </a:p>
        </p:txBody>
      </p:sp>
      <p:sp>
        <p:nvSpPr>
          <p:cNvPr id="256" name="Google Shape;256;p6"/>
          <p:cNvSpPr/>
          <p:nvPr/>
        </p:nvSpPr>
        <p:spPr>
          <a:xfrm>
            <a:off x="4123366" y="3523786"/>
            <a:ext cx="5913402" cy="136998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dist="381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57" name="Google Shape;257;p6" descr="Изображение выглядит как на открытом воздухе, небо, облако, колесо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23" t="10557" r="29706" b="12779"/>
          <a:stretch/>
        </p:blipFill>
        <p:spPr>
          <a:xfrm>
            <a:off x="-1140" y="752"/>
            <a:ext cx="4703832" cy="6864102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6"/>
          <p:cNvSpPr/>
          <p:nvPr/>
        </p:nvSpPr>
        <p:spPr>
          <a:xfrm>
            <a:off x="-2" y="-1"/>
            <a:ext cx="4698460" cy="6858000"/>
          </a:xfrm>
          <a:prstGeom prst="rect">
            <a:avLst/>
          </a:prstGeom>
          <a:solidFill>
            <a:srgbClr val="2C4D32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59" name="Google Shape;259;p6"/>
          <p:cNvGrpSpPr/>
          <p:nvPr/>
        </p:nvGrpSpPr>
        <p:grpSpPr>
          <a:xfrm flipH="1">
            <a:off x="5824236" y="1707887"/>
            <a:ext cx="1630680" cy="1630680"/>
            <a:chOff x="7631430" y="621030"/>
            <a:chExt cx="1630680" cy="1630680"/>
          </a:xfrm>
        </p:grpSpPr>
        <p:sp>
          <p:nvSpPr>
            <p:cNvPr id="260" name="Google Shape;260;p6"/>
            <p:cNvSpPr/>
            <p:nvPr/>
          </p:nvSpPr>
          <p:spPr>
            <a:xfrm>
              <a:off x="7631430" y="621030"/>
              <a:ext cx="1630680" cy="163068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2C4D3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7782330" y="771930"/>
              <a:ext cx="1328880" cy="13288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7</a:t>
              </a: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62" name="Google Shape;262;p6"/>
          <p:cNvGrpSpPr/>
          <p:nvPr/>
        </p:nvGrpSpPr>
        <p:grpSpPr>
          <a:xfrm>
            <a:off x="8685330" y="3393437"/>
            <a:ext cx="1630680" cy="1630680"/>
            <a:chOff x="7631430" y="621030"/>
            <a:chExt cx="1630680" cy="1630680"/>
          </a:xfrm>
        </p:grpSpPr>
        <p:sp>
          <p:nvSpPr>
            <p:cNvPr id="263" name="Google Shape;263;p6"/>
            <p:cNvSpPr/>
            <p:nvPr/>
          </p:nvSpPr>
          <p:spPr>
            <a:xfrm>
              <a:off x="7631430" y="621030"/>
              <a:ext cx="1630680" cy="163068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2C4D3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7782330" y="771930"/>
              <a:ext cx="1328880" cy="13288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5" name="Google Shape;265;p6"/>
          <p:cNvSpPr txBox="1"/>
          <p:nvPr/>
        </p:nvSpPr>
        <p:spPr>
          <a:xfrm>
            <a:off x="701920" y="2851784"/>
            <a:ext cx="3299622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8288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Инвестиционная </a:t>
            </a:r>
            <a:endParaRPr sz="2800" b="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18288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программа № 1:</a:t>
            </a:r>
            <a:endParaRPr sz="2800" b="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266" name="Google Shape;266;p6"/>
          <p:cNvGrpSpPr/>
          <p:nvPr/>
        </p:nvGrpSpPr>
        <p:grpSpPr>
          <a:xfrm>
            <a:off x="8527180" y="79846"/>
            <a:ext cx="1630680" cy="1630680"/>
            <a:chOff x="7631430" y="621030"/>
            <a:chExt cx="1630680" cy="1630680"/>
          </a:xfrm>
        </p:grpSpPr>
        <p:sp>
          <p:nvSpPr>
            <p:cNvPr id="267" name="Google Shape;267;p6"/>
            <p:cNvSpPr/>
            <p:nvPr/>
          </p:nvSpPr>
          <p:spPr>
            <a:xfrm>
              <a:off x="7631430" y="621030"/>
              <a:ext cx="1630680" cy="163068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2C4D3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7782330" y="771930"/>
              <a:ext cx="1328880" cy="13288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69" name="Google Shape;269;p6"/>
          <p:cNvSpPr txBox="1"/>
          <p:nvPr/>
        </p:nvSpPr>
        <p:spPr>
          <a:xfrm>
            <a:off x="5135016" y="3849328"/>
            <a:ext cx="3546333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Доход по договору инвестирования </a:t>
            </a:r>
            <a:endParaRPr sz="2000" b="1">
              <a:solidFill>
                <a:srgbClr val="2C4D3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0" name="Google Shape;270;p6"/>
          <p:cNvSpPr/>
          <p:nvPr/>
        </p:nvSpPr>
        <p:spPr>
          <a:xfrm flipH="1">
            <a:off x="6511232" y="5159406"/>
            <a:ext cx="5680766" cy="136998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dist="381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271" name="Google Shape;271;p6"/>
          <p:cNvGrpSpPr/>
          <p:nvPr/>
        </p:nvGrpSpPr>
        <p:grpSpPr>
          <a:xfrm flipH="1">
            <a:off x="6097406" y="5014680"/>
            <a:ext cx="1630680" cy="1630680"/>
            <a:chOff x="7631430" y="621030"/>
            <a:chExt cx="1630680" cy="1630680"/>
          </a:xfrm>
        </p:grpSpPr>
        <p:sp>
          <p:nvSpPr>
            <p:cNvPr id="272" name="Google Shape;272;p6"/>
            <p:cNvSpPr/>
            <p:nvPr/>
          </p:nvSpPr>
          <p:spPr>
            <a:xfrm>
              <a:off x="7631430" y="621030"/>
              <a:ext cx="1630680" cy="163068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2C4D3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7782330" y="771930"/>
              <a:ext cx="1328880" cy="13288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274" name="Google Shape;274;p6"/>
          <p:cNvSpPr txBox="1"/>
          <p:nvPr/>
        </p:nvSpPr>
        <p:spPr>
          <a:xfrm>
            <a:off x="7952979" y="5301441"/>
            <a:ext cx="4035163" cy="1052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Залоговое обеспечение на период инвестирования (земельные участки)</a:t>
            </a:r>
            <a:endParaRPr sz="2000" b="1">
              <a:solidFill>
                <a:srgbClr val="2C4D3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275" name="Google Shape;275;p6" descr="Изображение выглядит как текст, Шрифт, Графика, типография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532" y="121934"/>
            <a:ext cx="1549881" cy="46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6" descr="Деньги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88083" y="36949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6"/>
          <p:cNvSpPr txBox="1"/>
          <p:nvPr/>
        </p:nvSpPr>
        <p:spPr>
          <a:xfrm>
            <a:off x="6305739" y="1987458"/>
            <a:ext cx="687294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8 </a:t>
            </a:r>
            <a:r>
              <a:rPr lang="ru-RU" sz="2000" b="1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мес.</a:t>
            </a:r>
            <a:endParaRPr/>
          </a:p>
        </p:txBody>
      </p:sp>
      <p:sp>
        <p:nvSpPr>
          <p:cNvPr id="278" name="Google Shape;278;p6"/>
          <p:cNvSpPr txBox="1"/>
          <p:nvPr/>
        </p:nvSpPr>
        <p:spPr>
          <a:xfrm>
            <a:off x="8993178" y="3944470"/>
            <a:ext cx="104588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23%</a:t>
            </a:r>
            <a:endParaRPr sz="2800" b="1">
              <a:solidFill>
                <a:srgbClr val="2C4D3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79" name="Google Shape;279;p6"/>
          <p:cNvSpPr txBox="1"/>
          <p:nvPr/>
        </p:nvSpPr>
        <p:spPr>
          <a:xfrm>
            <a:off x="6294747" y="5593638"/>
            <a:ext cx="13759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7 млн.</a:t>
            </a:r>
            <a:r>
              <a:rPr lang="ru-RU" sz="24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₽</a:t>
            </a:r>
            <a:r>
              <a:rPr lang="ru-RU" sz="2000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 </a:t>
            </a:r>
            <a:endParaRPr sz="2000">
              <a:solidFill>
                <a:srgbClr val="2C4D32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7" descr="Изображение выглядит как Наличные средства, деньги, текст, доллар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3" r="94"/>
          <a:stretch/>
        </p:blipFill>
        <p:spPr>
          <a:xfrm>
            <a:off x="2527732" y="867913"/>
            <a:ext cx="3302000" cy="496824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7"/>
          <p:cNvSpPr/>
          <p:nvPr/>
        </p:nvSpPr>
        <p:spPr>
          <a:xfrm>
            <a:off x="781665" y="1011687"/>
            <a:ext cx="2715100" cy="2414581"/>
          </a:xfrm>
          <a:prstGeom prst="roundRect">
            <a:avLst>
              <a:gd name="adj" fmla="val 8418"/>
            </a:avLst>
          </a:prstGeom>
          <a:solidFill>
            <a:srgbClr val="2C4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6" name="Google Shape;286;p7"/>
          <p:cNvSpPr txBox="1"/>
          <p:nvPr/>
        </p:nvSpPr>
        <p:spPr>
          <a:xfrm>
            <a:off x="738038" y="1924098"/>
            <a:ext cx="2802352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8288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Инвестиционная программа №2:</a:t>
            </a:r>
            <a:r>
              <a:rPr lang="ru-RU" sz="20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 </a:t>
            </a:r>
            <a:endParaRPr sz="2000" b="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87" name="Google Shape;287;p7" descr="Беспроводная связь со сплошной заливко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2926212" y="935583"/>
            <a:ext cx="671195" cy="671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8" name="Google Shape;288;p7"/>
          <p:cNvGrpSpPr/>
          <p:nvPr/>
        </p:nvGrpSpPr>
        <p:grpSpPr>
          <a:xfrm>
            <a:off x="5946093" y="308539"/>
            <a:ext cx="3749610" cy="1217474"/>
            <a:chOff x="8188960" y="1422400"/>
            <a:chExt cx="3500814" cy="1188720"/>
          </a:xfrm>
        </p:grpSpPr>
        <p:sp>
          <p:nvSpPr>
            <p:cNvPr id="289" name="Google Shape;289;p7"/>
            <p:cNvSpPr/>
            <p:nvPr/>
          </p:nvSpPr>
          <p:spPr>
            <a:xfrm>
              <a:off x="8188960" y="1422400"/>
              <a:ext cx="3439160" cy="118872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101600" dist="38100" dir="2700000" sx="101000" sy="101000" algn="tl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90" name="Google Shape;290;p7"/>
            <p:cNvGrpSpPr/>
            <p:nvPr/>
          </p:nvGrpSpPr>
          <p:grpSpPr>
            <a:xfrm>
              <a:off x="8413990" y="1794234"/>
              <a:ext cx="502561" cy="473806"/>
              <a:chOff x="8413990" y="1794234"/>
              <a:chExt cx="502561" cy="473806"/>
            </a:xfrm>
          </p:grpSpPr>
          <p:sp>
            <p:nvSpPr>
              <p:cNvPr id="291" name="Google Shape;291;p7"/>
              <p:cNvSpPr/>
              <p:nvPr/>
            </p:nvSpPr>
            <p:spPr>
              <a:xfrm>
                <a:off x="8413990" y="1794234"/>
                <a:ext cx="502561" cy="473806"/>
              </a:xfrm>
              <a:prstGeom prst="ellipse">
                <a:avLst/>
              </a:prstGeom>
              <a:solidFill>
                <a:srgbClr val="2C4D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92" name="Google Shape;292;p7"/>
              <p:cNvSpPr txBox="1"/>
              <p:nvPr/>
            </p:nvSpPr>
            <p:spPr>
              <a:xfrm>
                <a:off x="8504010" y="1834851"/>
                <a:ext cx="308140" cy="363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b="1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</a:t>
                </a:r>
                <a:endParaRPr/>
              </a:p>
            </p:txBody>
          </p:sp>
        </p:grpSp>
        <p:sp>
          <p:nvSpPr>
            <p:cNvPr id="293" name="Google Shape;293;p7"/>
            <p:cNvSpPr txBox="1"/>
            <p:nvPr/>
          </p:nvSpPr>
          <p:spPr>
            <a:xfrm>
              <a:off x="8855597" y="1785591"/>
              <a:ext cx="2834177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2C4D3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Инвестиции </a:t>
              </a:r>
              <a:r>
                <a:rPr lang="ru-RU" sz="1800" b="1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10 000 000 </a:t>
              </a:r>
              <a:r>
                <a:rPr lang="ru-RU" sz="2000" b="1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₽</a:t>
              </a:r>
              <a:endParaRPr sz="2000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294" name="Google Shape;294;p7"/>
          <p:cNvGrpSpPr/>
          <p:nvPr/>
        </p:nvGrpSpPr>
        <p:grpSpPr>
          <a:xfrm>
            <a:off x="6607450" y="2762658"/>
            <a:ext cx="3582933" cy="1188720"/>
            <a:chOff x="8188960" y="1422400"/>
            <a:chExt cx="3439160" cy="1188720"/>
          </a:xfrm>
        </p:grpSpPr>
        <p:sp>
          <p:nvSpPr>
            <p:cNvPr id="295" name="Google Shape;295;p7"/>
            <p:cNvSpPr/>
            <p:nvPr/>
          </p:nvSpPr>
          <p:spPr>
            <a:xfrm>
              <a:off x="8188960" y="1422400"/>
              <a:ext cx="3439160" cy="118872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101600" dist="38100" dir="2700000" sx="101000" sy="101000" algn="tl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296" name="Google Shape;296;p7"/>
            <p:cNvGrpSpPr/>
            <p:nvPr/>
          </p:nvGrpSpPr>
          <p:grpSpPr>
            <a:xfrm>
              <a:off x="8413989" y="1736725"/>
              <a:ext cx="516938" cy="560070"/>
              <a:chOff x="8413989" y="1736725"/>
              <a:chExt cx="516938" cy="560070"/>
            </a:xfrm>
          </p:grpSpPr>
          <p:sp>
            <p:nvSpPr>
              <p:cNvPr id="297" name="Google Shape;297;p7"/>
              <p:cNvSpPr/>
              <p:nvPr/>
            </p:nvSpPr>
            <p:spPr>
              <a:xfrm>
                <a:off x="8413989" y="1736725"/>
                <a:ext cx="516938" cy="560070"/>
              </a:xfrm>
              <a:prstGeom prst="ellipse">
                <a:avLst/>
              </a:prstGeom>
              <a:solidFill>
                <a:srgbClr val="2C4D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298" name="Google Shape;298;p7"/>
              <p:cNvSpPr txBox="1"/>
              <p:nvPr/>
            </p:nvSpPr>
            <p:spPr>
              <a:xfrm>
                <a:off x="8460879" y="1830231"/>
                <a:ext cx="408781" cy="36381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b="1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3</a:t>
                </a:r>
                <a:endParaRPr/>
              </a:p>
            </p:txBody>
          </p:sp>
        </p:grpSp>
        <p:sp>
          <p:nvSpPr>
            <p:cNvPr id="299" name="Google Shape;299;p7"/>
            <p:cNvSpPr txBox="1"/>
            <p:nvPr/>
          </p:nvSpPr>
          <p:spPr>
            <a:xfrm>
              <a:off x="9010486" y="1733556"/>
              <a:ext cx="2494798" cy="615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2C4D3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Срок реализации объекта</a:t>
              </a:r>
              <a:r>
                <a:rPr lang="ru-RU" sz="1600">
                  <a:solidFill>
                    <a:srgbClr val="000000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</a:t>
              </a:r>
              <a:r>
                <a:rPr lang="ru-RU" sz="180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7-12 мес.</a:t>
              </a:r>
              <a:endParaRPr sz="1800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</p:grpSp>
      <p:grpSp>
        <p:nvGrpSpPr>
          <p:cNvPr id="300" name="Google Shape;300;p7"/>
          <p:cNvGrpSpPr/>
          <p:nvPr/>
        </p:nvGrpSpPr>
        <p:grpSpPr>
          <a:xfrm>
            <a:off x="6348658" y="1607486"/>
            <a:ext cx="3582933" cy="1088079"/>
            <a:chOff x="8188960" y="1422400"/>
            <a:chExt cx="3439160" cy="1188720"/>
          </a:xfrm>
        </p:grpSpPr>
        <p:sp>
          <p:nvSpPr>
            <p:cNvPr id="301" name="Google Shape;301;p7"/>
            <p:cNvSpPr/>
            <p:nvPr/>
          </p:nvSpPr>
          <p:spPr>
            <a:xfrm>
              <a:off x="8188960" y="1422400"/>
              <a:ext cx="3439160" cy="118872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101600" dist="38100" dir="2700000" sx="101000" sy="101000" algn="tl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2" name="Google Shape;302;p7"/>
            <p:cNvSpPr txBox="1"/>
            <p:nvPr/>
          </p:nvSpPr>
          <p:spPr>
            <a:xfrm>
              <a:off x="8518391" y="1839184"/>
              <a:ext cx="293763" cy="3974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2</a:t>
              </a:r>
              <a:endParaRPr/>
            </a:p>
          </p:txBody>
        </p:sp>
        <p:sp>
          <p:nvSpPr>
            <p:cNvPr id="303" name="Google Shape;303;p7"/>
            <p:cNvSpPr txBox="1"/>
            <p:nvPr/>
          </p:nvSpPr>
          <p:spPr>
            <a:xfrm>
              <a:off x="9090403" y="1534614"/>
              <a:ext cx="2445989" cy="9078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2C4D3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Покупка</a:t>
              </a:r>
              <a:r>
                <a:rPr lang="ru-RU" sz="160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 земельного участка + строительство дома </a:t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304" name="Google Shape;304;p7" descr="Изображение выглядит как текст, Шрифт, рукописный текст, типография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778" y="64424"/>
            <a:ext cx="1779918" cy="4606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5" name="Google Shape;305;p7"/>
          <p:cNvGrpSpPr/>
          <p:nvPr/>
        </p:nvGrpSpPr>
        <p:grpSpPr>
          <a:xfrm>
            <a:off x="7067525" y="4056618"/>
            <a:ext cx="3439160" cy="1188720"/>
            <a:chOff x="8188960" y="1422400"/>
            <a:chExt cx="3439160" cy="1188720"/>
          </a:xfrm>
        </p:grpSpPr>
        <p:sp>
          <p:nvSpPr>
            <p:cNvPr id="306" name="Google Shape;306;p7"/>
            <p:cNvSpPr/>
            <p:nvPr/>
          </p:nvSpPr>
          <p:spPr>
            <a:xfrm>
              <a:off x="8188960" y="1422400"/>
              <a:ext cx="3439160" cy="118872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101600" dist="38100" dir="2700000" sx="101000" sy="101000" algn="tl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07" name="Google Shape;307;p7"/>
            <p:cNvSpPr txBox="1"/>
            <p:nvPr/>
          </p:nvSpPr>
          <p:spPr>
            <a:xfrm>
              <a:off x="8561522" y="1834851"/>
              <a:ext cx="408781" cy="363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4</a:t>
              </a:r>
              <a:endParaRPr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308" name="Google Shape;308;p7"/>
            <p:cNvSpPr txBox="1"/>
            <p:nvPr/>
          </p:nvSpPr>
          <p:spPr>
            <a:xfrm>
              <a:off x="9032894" y="1829061"/>
              <a:ext cx="22303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rgbClr val="2C4D3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Доходность</a:t>
              </a:r>
              <a:r>
                <a:rPr lang="ru-RU" sz="180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 35%</a:t>
              </a:r>
              <a:endParaRPr/>
            </a:p>
          </p:txBody>
        </p:sp>
      </p:grpSp>
      <p:sp>
        <p:nvSpPr>
          <p:cNvPr id="309" name="Google Shape;309;p7"/>
          <p:cNvSpPr/>
          <p:nvPr/>
        </p:nvSpPr>
        <p:spPr>
          <a:xfrm>
            <a:off x="6553560" y="1919384"/>
            <a:ext cx="516938" cy="505879"/>
          </a:xfrm>
          <a:prstGeom prst="ellipse">
            <a:avLst/>
          </a:prstGeom>
          <a:solidFill>
            <a:srgbClr val="2C4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2</a:t>
            </a:r>
            <a:endParaRPr sz="1800" b="1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0" name="Google Shape;310;p7"/>
          <p:cNvSpPr/>
          <p:nvPr/>
        </p:nvSpPr>
        <p:spPr>
          <a:xfrm>
            <a:off x="7301183" y="4412734"/>
            <a:ext cx="516938" cy="488183"/>
          </a:xfrm>
          <a:prstGeom prst="ellipse">
            <a:avLst/>
          </a:prstGeom>
          <a:solidFill>
            <a:srgbClr val="2C4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4</a:t>
            </a:r>
            <a:endParaRPr sz="1800" b="1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11" name="Google Shape;311;p7"/>
          <p:cNvGrpSpPr/>
          <p:nvPr/>
        </p:nvGrpSpPr>
        <p:grpSpPr>
          <a:xfrm>
            <a:off x="7441335" y="5422466"/>
            <a:ext cx="3640443" cy="1188720"/>
            <a:chOff x="8188960" y="1422400"/>
            <a:chExt cx="3439160" cy="1188720"/>
          </a:xfrm>
        </p:grpSpPr>
        <p:sp>
          <p:nvSpPr>
            <p:cNvPr id="312" name="Google Shape;312;p7"/>
            <p:cNvSpPr/>
            <p:nvPr/>
          </p:nvSpPr>
          <p:spPr>
            <a:xfrm>
              <a:off x="8188960" y="1422400"/>
              <a:ext cx="3439160" cy="118872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101600" dist="38100" dir="2700000" sx="101000" sy="101000" algn="tl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13" name="Google Shape;313;p7"/>
            <p:cNvSpPr txBox="1"/>
            <p:nvPr/>
          </p:nvSpPr>
          <p:spPr>
            <a:xfrm>
              <a:off x="8561522" y="1834851"/>
              <a:ext cx="408781" cy="363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4</a:t>
              </a:r>
              <a:endParaRPr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314" name="Google Shape;314;p7"/>
            <p:cNvSpPr txBox="1"/>
            <p:nvPr/>
          </p:nvSpPr>
          <p:spPr>
            <a:xfrm>
              <a:off x="8720500" y="1555890"/>
              <a:ext cx="2793497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Д</a:t>
              </a:r>
              <a:r>
                <a:rPr lang="ru-RU" sz="1800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ом + земельный участок в </a:t>
              </a:r>
              <a:r>
                <a:rPr lang="ru-RU" sz="1800">
                  <a:solidFill>
                    <a:srgbClr val="2C4D3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собственности инвестора</a:t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15" name="Google Shape;315;p7"/>
          <p:cNvSpPr/>
          <p:nvPr/>
        </p:nvSpPr>
        <p:spPr>
          <a:xfrm>
            <a:off x="7559974" y="5778582"/>
            <a:ext cx="516938" cy="488183"/>
          </a:xfrm>
          <a:prstGeom prst="ellipse">
            <a:avLst/>
          </a:prstGeom>
          <a:solidFill>
            <a:srgbClr val="2C4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5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8"/>
          <p:cNvSpPr/>
          <p:nvPr/>
        </p:nvSpPr>
        <p:spPr>
          <a:xfrm>
            <a:off x="4180875" y="296459"/>
            <a:ext cx="5180156" cy="136998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dist="381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1" name="Google Shape;321;p8"/>
          <p:cNvSpPr txBox="1"/>
          <p:nvPr/>
        </p:nvSpPr>
        <p:spPr>
          <a:xfrm>
            <a:off x="4933733" y="593247"/>
            <a:ext cx="3675729" cy="795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Инвестиционный взнос</a:t>
            </a:r>
            <a:r>
              <a:rPr lang="ru-RU" sz="1800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 </a:t>
            </a:r>
            <a:endParaRPr sz="1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от 10 до 100 млн.</a:t>
            </a:r>
            <a:r>
              <a:rPr lang="ru-RU" sz="20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₽</a:t>
            </a:r>
            <a:endParaRPr sz="18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2" name="Google Shape;322;p8"/>
          <p:cNvSpPr/>
          <p:nvPr/>
        </p:nvSpPr>
        <p:spPr>
          <a:xfrm flipH="1">
            <a:off x="6511233" y="1809482"/>
            <a:ext cx="5680766" cy="136998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dist="381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3" name="Google Shape;323;p8"/>
          <p:cNvSpPr txBox="1"/>
          <p:nvPr/>
        </p:nvSpPr>
        <p:spPr>
          <a:xfrm flipH="1">
            <a:off x="7729585" y="2119608"/>
            <a:ext cx="3917723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Срок реализации инвестиционого проекта</a:t>
            </a:r>
            <a:endParaRPr/>
          </a:p>
        </p:txBody>
      </p:sp>
      <p:sp>
        <p:nvSpPr>
          <p:cNvPr id="324" name="Google Shape;324;p8"/>
          <p:cNvSpPr/>
          <p:nvPr/>
        </p:nvSpPr>
        <p:spPr>
          <a:xfrm>
            <a:off x="4166498" y="3495031"/>
            <a:ext cx="5913402" cy="136998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dist="381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25" name="Google Shape;325;p8" descr="Изображение выглядит как на открытом воздухе, дерево, трава, небо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7630" t="17938" r="26672" b="19695"/>
          <a:stretch/>
        </p:blipFill>
        <p:spPr>
          <a:xfrm>
            <a:off x="-1467" y="-13379"/>
            <a:ext cx="4705788" cy="686714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8"/>
          <p:cNvSpPr/>
          <p:nvPr/>
        </p:nvSpPr>
        <p:spPr>
          <a:xfrm>
            <a:off x="2" y="-14378"/>
            <a:ext cx="4755969" cy="6872377"/>
          </a:xfrm>
          <a:prstGeom prst="rect">
            <a:avLst/>
          </a:prstGeom>
          <a:solidFill>
            <a:srgbClr val="2C4D32">
              <a:alpha val="8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27" name="Google Shape;327;p8"/>
          <p:cNvGrpSpPr/>
          <p:nvPr/>
        </p:nvGrpSpPr>
        <p:grpSpPr>
          <a:xfrm flipH="1">
            <a:off x="5824236" y="1707887"/>
            <a:ext cx="1630680" cy="1630680"/>
            <a:chOff x="7631430" y="621030"/>
            <a:chExt cx="1630680" cy="1630680"/>
          </a:xfrm>
        </p:grpSpPr>
        <p:sp>
          <p:nvSpPr>
            <p:cNvPr id="328" name="Google Shape;328;p8"/>
            <p:cNvSpPr/>
            <p:nvPr/>
          </p:nvSpPr>
          <p:spPr>
            <a:xfrm>
              <a:off x="7631430" y="621030"/>
              <a:ext cx="1630680" cy="163068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2C4D3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7782330" y="771930"/>
              <a:ext cx="1328880" cy="13288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rPr>
                <a:t>7</a:t>
              </a: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330" name="Google Shape;330;p8"/>
          <p:cNvGrpSpPr/>
          <p:nvPr/>
        </p:nvGrpSpPr>
        <p:grpSpPr>
          <a:xfrm>
            <a:off x="8958500" y="3364682"/>
            <a:ext cx="1630680" cy="1630680"/>
            <a:chOff x="7631430" y="621030"/>
            <a:chExt cx="1630680" cy="1630680"/>
          </a:xfrm>
        </p:grpSpPr>
        <p:sp>
          <p:nvSpPr>
            <p:cNvPr id="331" name="Google Shape;331;p8"/>
            <p:cNvSpPr/>
            <p:nvPr/>
          </p:nvSpPr>
          <p:spPr>
            <a:xfrm>
              <a:off x="7631430" y="621030"/>
              <a:ext cx="1630680" cy="163068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2C4D3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7782330" y="771930"/>
              <a:ext cx="1328880" cy="13288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33" name="Google Shape;333;p8"/>
          <p:cNvSpPr txBox="1"/>
          <p:nvPr/>
        </p:nvSpPr>
        <p:spPr>
          <a:xfrm>
            <a:off x="730675" y="2894916"/>
            <a:ext cx="3299622" cy="867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8288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Инвестиционная </a:t>
            </a:r>
            <a:endParaRPr sz="2800" b="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marL="0" marR="0" lvl="0" indent="18288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программа № 3:</a:t>
            </a:r>
            <a:endParaRPr sz="2800" b="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grpSp>
        <p:nvGrpSpPr>
          <p:cNvPr id="334" name="Google Shape;334;p8"/>
          <p:cNvGrpSpPr/>
          <p:nvPr/>
        </p:nvGrpSpPr>
        <p:grpSpPr>
          <a:xfrm>
            <a:off x="8785972" y="166110"/>
            <a:ext cx="1630680" cy="1630680"/>
            <a:chOff x="7631430" y="621030"/>
            <a:chExt cx="1630680" cy="1630680"/>
          </a:xfrm>
        </p:grpSpPr>
        <p:sp>
          <p:nvSpPr>
            <p:cNvPr id="335" name="Google Shape;335;p8"/>
            <p:cNvSpPr/>
            <p:nvPr/>
          </p:nvSpPr>
          <p:spPr>
            <a:xfrm>
              <a:off x="7631430" y="621030"/>
              <a:ext cx="1630680" cy="163068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2C4D3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7782330" y="771930"/>
              <a:ext cx="1328880" cy="13288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37" name="Google Shape;337;p8"/>
          <p:cNvSpPr txBox="1"/>
          <p:nvPr/>
        </p:nvSpPr>
        <p:spPr>
          <a:xfrm>
            <a:off x="5135017" y="3849328"/>
            <a:ext cx="3546333" cy="660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Доход по договору инвестирования </a:t>
            </a:r>
            <a:endParaRPr sz="1800" b="1">
              <a:solidFill>
                <a:srgbClr val="2C4D3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38" name="Google Shape;338;p8"/>
          <p:cNvSpPr/>
          <p:nvPr/>
        </p:nvSpPr>
        <p:spPr>
          <a:xfrm flipH="1">
            <a:off x="6511232" y="5159406"/>
            <a:ext cx="5680766" cy="136998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17500" dist="38100" dir="5400000" algn="t" rotWithShape="0">
              <a:srgbClr val="000000">
                <a:alpha val="1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39" name="Google Shape;339;p8"/>
          <p:cNvGrpSpPr/>
          <p:nvPr/>
        </p:nvGrpSpPr>
        <p:grpSpPr>
          <a:xfrm flipH="1">
            <a:off x="6097406" y="5014680"/>
            <a:ext cx="1630680" cy="1630680"/>
            <a:chOff x="7631430" y="621030"/>
            <a:chExt cx="1630680" cy="1630680"/>
          </a:xfrm>
        </p:grpSpPr>
        <p:sp>
          <p:nvSpPr>
            <p:cNvPr id="340" name="Google Shape;340;p8"/>
            <p:cNvSpPr/>
            <p:nvPr/>
          </p:nvSpPr>
          <p:spPr>
            <a:xfrm>
              <a:off x="7631430" y="621030"/>
              <a:ext cx="1630680" cy="1630680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rgbClr val="2C4D32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41" name="Google Shape;341;p8"/>
            <p:cNvSpPr/>
            <p:nvPr/>
          </p:nvSpPr>
          <p:spPr>
            <a:xfrm>
              <a:off x="7782330" y="771930"/>
              <a:ext cx="1328880" cy="132888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419100" sx="99000" sy="99000" algn="ctr" rotWithShape="0">
                <a:srgbClr val="000000">
                  <a:alpha val="784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42" name="Google Shape;342;p8"/>
          <p:cNvSpPr txBox="1"/>
          <p:nvPr/>
        </p:nvSpPr>
        <p:spPr>
          <a:xfrm>
            <a:off x="8154262" y="5373328"/>
            <a:ext cx="3833880" cy="956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Залоговое обеспечение на период инвестирования (земельные участки)</a:t>
            </a:r>
            <a:endParaRPr sz="1800" b="1">
              <a:solidFill>
                <a:srgbClr val="2C4D3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43" name="Google Shape;343;p8" descr="Изображение выглядит как текст, Шрифт, Графика, типография&#10;&#10;Автоматически созданное описание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5532" y="121934"/>
            <a:ext cx="1549881" cy="460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8" descr="Деньги со сплошной заливкой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46875" y="36949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8"/>
          <p:cNvSpPr txBox="1"/>
          <p:nvPr/>
        </p:nvSpPr>
        <p:spPr>
          <a:xfrm>
            <a:off x="6133212" y="2016213"/>
            <a:ext cx="103234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b="1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2 </a:t>
            </a:r>
            <a:r>
              <a:rPr lang="ru-RU" sz="20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года</a:t>
            </a:r>
            <a:endParaRPr/>
          </a:p>
        </p:txBody>
      </p:sp>
      <p:sp>
        <p:nvSpPr>
          <p:cNvPr id="346" name="Google Shape;346;p8"/>
          <p:cNvSpPr txBox="1"/>
          <p:nvPr/>
        </p:nvSpPr>
        <p:spPr>
          <a:xfrm>
            <a:off x="9266349" y="3743188"/>
            <a:ext cx="1045882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>
                <a:solidFill>
                  <a:srgbClr val="2C4D32"/>
                </a:solidFill>
                <a:latin typeface="Lato Black"/>
                <a:ea typeface="Lato Black"/>
                <a:cs typeface="Lato Black"/>
                <a:sym typeface="Lato Black"/>
              </a:rPr>
              <a:t>40% </a:t>
            </a:r>
            <a:r>
              <a:rPr lang="ru-RU" sz="18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rPr>
              <a:t>годовых</a:t>
            </a:r>
            <a:endParaRPr sz="1800" b="1">
              <a:solidFill>
                <a:srgbClr val="2C4D3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47" name="Google Shape;347;p8"/>
          <p:cNvSpPr txBox="1"/>
          <p:nvPr/>
        </p:nvSpPr>
        <p:spPr>
          <a:xfrm>
            <a:off x="6222860" y="5608015"/>
            <a:ext cx="1375996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2C4D32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pic>
        <p:nvPicPr>
          <p:cNvPr id="348" name="Google Shape;348;p8" descr="Загородная сцена со сплошной заливкой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58309" y="530093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9" descr="Изображение выглядит как на открытом воздухе, небо, строительство, растение&#10;&#10;Автоматически созданное описание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49" r="159"/>
          <a:stretch/>
        </p:blipFill>
        <p:spPr>
          <a:xfrm>
            <a:off x="7099732" y="982932"/>
            <a:ext cx="3301999" cy="4968242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9"/>
          <p:cNvSpPr/>
          <p:nvPr/>
        </p:nvSpPr>
        <p:spPr>
          <a:xfrm>
            <a:off x="9034269" y="1198592"/>
            <a:ext cx="2743800" cy="2414700"/>
          </a:xfrm>
          <a:prstGeom prst="roundRect">
            <a:avLst>
              <a:gd name="adj" fmla="val 8418"/>
            </a:avLst>
          </a:prstGeom>
          <a:solidFill>
            <a:srgbClr val="2C4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5" name="Google Shape;355;p9"/>
          <p:cNvSpPr txBox="1"/>
          <p:nvPr/>
        </p:nvSpPr>
        <p:spPr>
          <a:xfrm>
            <a:off x="8961887" y="2168513"/>
            <a:ext cx="28599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18288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Инвестиционная программа №4:</a:t>
            </a:r>
            <a:r>
              <a:rPr lang="ru-RU" sz="20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 </a:t>
            </a:r>
            <a:endParaRPr sz="2000" b="1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356" name="Google Shape;356;p9" descr="Беспроводная связь со сплошной заливкой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11121305" y="1165620"/>
            <a:ext cx="671195" cy="6711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7" name="Google Shape;357;p9"/>
          <p:cNvGrpSpPr/>
          <p:nvPr/>
        </p:nvGrpSpPr>
        <p:grpSpPr>
          <a:xfrm>
            <a:off x="3401299" y="308538"/>
            <a:ext cx="3439200" cy="1188600"/>
            <a:chOff x="8188960" y="1422400"/>
            <a:chExt cx="3439200" cy="1188600"/>
          </a:xfrm>
        </p:grpSpPr>
        <p:sp>
          <p:nvSpPr>
            <p:cNvPr id="358" name="Google Shape;358;p9"/>
            <p:cNvSpPr/>
            <p:nvPr/>
          </p:nvSpPr>
          <p:spPr>
            <a:xfrm>
              <a:off x="8188960" y="1422400"/>
              <a:ext cx="3439200" cy="1188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101600" dist="38100" dir="2700000" sx="101000" sy="101000" algn="tl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59" name="Google Shape;359;p9"/>
            <p:cNvGrpSpPr/>
            <p:nvPr/>
          </p:nvGrpSpPr>
          <p:grpSpPr>
            <a:xfrm>
              <a:off x="8413990" y="1794234"/>
              <a:ext cx="502500" cy="473700"/>
              <a:chOff x="8413990" y="1794234"/>
              <a:chExt cx="502500" cy="473700"/>
            </a:xfrm>
          </p:grpSpPr>
          <p:sp>
            <p:nvSpPr>
              <p:cNvPr id="360" name="Google Shape;360;p9"/>
              <p:cNvSpPr/>
              <p:nvPr/>
            </p:nvSpPr>
            <p:spPr>
              <a:xfrm>
                <a:off x="8413990" y="1794234"/>
                <a:ext cx="502500" cy="473700"/>
              </a:xfrm>
              <a:prstGeom prst="ellipse">
                <a:avLst/>
              </a:prstGeom>
              <a:solidFill>
                <a:srgbClr val="2C4D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61" name="Google Shape;361;p9"/>
              <p:cNvSpPr txBox="1"/>
              <p:nvPr/>
            </p:nvSpPr>
            <p:spPr>
              <a:xfrm>
                <a:off x="8504010" y="1834851"/>
                <a:ext cx="308100" cy="36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b="1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1</a:t>
                </a:r>
                <a:endParaRPr/>
              </a:p>
            </p:txBody>
          </p:sp>
        </p:grpSp>
        <p:sp>
          <p:nvSpPr>
            <p:cNvPr id="362" name="Google Shape;362;p9"/>
            <p:cNvSpPr txBox="1"/>
            <p:nvPr/>
          </p:nvSpPr>
          <p:spPr>
            <a:xfrm>
              <a:off x="8932253" y="1656533"/>
              <a:ext cx="2690400" cy="66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2C4D3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Инвестиционный взнос </a:t>
              </a:r>
              <a:endParaRPr sz="1600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0 </a:t>
              </a:r>
              <a:r>
                <a:rPr lang="ru-RU" sz="2000" b="1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₽</a:t>
              </a:r>
              <a:r>
                <a:rPr lang="ru-RU" sz="1600">
                  <a:solidFill>
                    <a:srgbClr val="2C4D3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 (ипотека)</a:t>
              </a:r>
              <a:endParaRPr sz="1600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363" name="Google Shape;363;p9"/>
          <p:cNvGrpSpPr/>
          <p:nvPr/>
        </p:nvGrpSpPr>
        <p:grpSpPr>
          <a:xfrm>
            <a:off x="2797389" y="2820106"/>
            <a:ext cx="3534355" cy="1073544"/>
            <a:chOff x="8188960" y="1422400"/>
            <a:chExt cx="3449497" cy="1188600"/>
          </a:xfrm>
        </p:grpSpPr>
        <p:sp>
          <p:nvSpPr>
            <p:cNvPr id="364" name="Google Shape;364;p9"/>
            <p:cNvSpPr/>
            <p:nvPr/>
          </p:nvSpPr>
          <p:spPr>
            <a:xfrm>
              <a:off x="8188960" y="1422400"/>
              <a:ext cx="3439200" cy="1188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101600" dist="38100" dir="2700000" sx="101000" sy="101000" algn="tl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grpSp>
          <p:nvGrpSpPr>
            <p:cNvPr id="365" name="Google Shape;365;p9"/>
            <p:cNvGrpSpPr/>
            <p:nvPr/>
          </p:nvGrpSpPr>
          <p:grpSpPr>
            <a:xfrm>
              <a:off x="8413989" y="1736725"/>
              <a:ext cx="516900" cy="560100"/>
              <a:chOff x="8413989" y="1736725"/>
              <a:chExt cx="516900" cy="560100"/>
            </a:xfrm>
          </p:grpSpPr>
          <p:sp>
            <p:nvSpPr>
              <p:cNvPr id="366" name="Google Shape;366;p9"/>
              <p:cNvSpPr/>
              <p:nvPr/>
            </p:nvSpPr>
            <p:spPr>
              <a:xfrm>
                <a:off x="8413989" y="1736725"/>
                <a:ext cx="516900" cy="560100"/>
              </a:xfrm>
              <a:prstGeom prst="ellipse">
                <a:avLst/>
              </a:prstGeom>
              <a:solidFill>
                <a:srgbClr val="2C4D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Lato Light"/>
                  <a:ea typeface="Lato Light"/>
                  <a:cs typeface="Lato Light"/>
                  <a:sym typeface="Lato Light"/>
                </a:endParaRPr>
              </a:p>
            </p:txBody>
          </p:sp>
          <p:sp>
            <p:nvSpPr>
              <p:cNvPr id="367" name="Google Shape;367;p9"/>
              <p:cNvSpPr txBox="1"/>
              <p:nvPr/>
            </p:nvSpPr>
            <p:spPr>
              <a:xfrm>
                <a:off x="8460879" y="1787099"/>
                <a:ext cx="408900" cy="363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-RU" sz="1800" b="1">
                    <a:solidFill>
                      <a:schemeClr val="lt1"/>
                    </a:solidFill>
                    <a:latin typeface="Lato Black"/>
                    <a:ea typeface="Lato Black"/>
                    <a:cs typeface="Lato Black"/>
                    <a:sym typeface="Lato Black"/>
                  </a:rPr>
                  <a:t>3</a:t>
                </a:r>
                <a:endParaRPr/>
              </a:p>
            </p:txBody>
          </p:sp>
        </p:grpSp>
        <p:sp>
          <p:nvSpPr>
            <p:cNvPr id="368" name="Google Shape;368;p9"/>
            <p:cNvSpPr txBox="1"/>
            <p:nvPr/>
          </p:nvSpPr>
          <p:spPr>
            <a:xfrm>
              <a:off x="8919257" y="1642671"/>
              <a:ext cx="2719200" cy="74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rgbClr val="2C4D3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Доходность </a:t>
              </a:r>
              <a:r>
                <a:rPr lang="ru-RU" sz="2000" b="1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5%</a:t>
              </a:r>
              <a:r>
                <a:rPr lang="ru-RU" sz="1800" b="1">
                  <a:solidFill>
                    <a:srgbClr val="2C4D3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 при подписании ДКП</a:t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grpSp>
        <p:nvGrpSpPr>
          <p:cNvPr id="369" name="Google Shape;369;p9"/>
          <p:cNvGrpSpPr/>
          <p:nvPr/>
        </p:nvGrpSpPr>
        <p:grpSpPr>
          <a:xfrm>
            <a:off x="3013073" y="1636187"/>
            <a:ext cx="3582959" cy="1087926"/>
            <a:chOff x="8188960" y="1422400"/>
            <a:chExt cx="3439200" cy="1188600"/>
          </a:xfrm>
        </p:grpSpPr>
        <p:sp>
          <p:nvSpPr>
            <p:cNvPr id="370" name="Google Shape;370;p9"/>
            <p:cNvSpPr/>
            <p:nvPr/>
          </p:nvSpPr>
          <p:spPr>
            <a:xfrm>
              <a:off x="8188960" y="1422400"/>
              <a:ext cx="3439200" cy="1188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101600" dist="38100" dir="2700000" sx="101000" sy="101000" algn="tl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71" name="Google Shape;371;p9"/>
            <p:cNvSpPr txBox="1"/>
            <p:nvPr/>
          </p:nvSpPr>
          <p:spPr>
            <a:xfrm>
              <a:off x="8518391" y="1839184"/>
              <a:ext cx="2937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rgbClr val="FFFFFF"/>
                  </a:solidFill>
                  <a:latin typeface="Lato Black"/>
                  <a:ea typeface="Lato Black"/>
                  <a:cs typeface="Lato Black"/>
                  <a:sym typeface="Lato Black"/>
                </a:rPr>
                <a:t>2</a:t>
              </a:r>
              <a:endParaRPr/>
            </a:p>
          </p:txBody>
        </p:sp>
        <p:sp>
          <p:nvSpPr>
            <p:cNvPr id="372" name="Google Shape;372;p9"/>
            <p:cNvSpPr txBox="1"/>
            <p:nvPr/>
          </p:nvSpPr>
          <p:spPr>
            <a:xfrm>
              <a:off x="8882821" y="1675980"/>
              <a:ext cx="2657100" cy="639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>
                  <a:solidFill>
                    <a:srgbClr val="2C4D3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Срок реализации объекта </a:t>
              </a:r>
              <a:endParaRPr sz="1600">
                <a:solidFill>
                  <a:srgbClr val="2C4D32"/>
                </a:solidFill>
                <a:latin typeface="Quattrocento Sans"/>
                <a:ea typeface="Quattrocento Sans"/>
                <a:cs typeface="Quattrocento Sans"/>
                <a:sym typeface="Quattrocento Sa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600" b="1">
                  <a:solidFill>
                    <a:srgbClr val="2C4D32"/>
                  </a:solidFill>
                  <a:latin typeface="Quattrocento Sans"/>
                  <a:ea typeface="Quattrocento Sans"/>
                  <a:cs typeface="Quattrocento Sans"/>
                  <a:sym typeface="Quattrocento Sans"/>
                </a:rPr>
                <a:t>7-12 мес.</a:t>
              </a:r>
              <a:endParaRPr sz="18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pic>
        <p:nvPicPr>
          <p:cNvPr id="373" name="Google Shape;373;p9" descr="Изображение выглядит как текст, Шрифт, рукописный текст, типография&#10;&#10;Автоматически созданное описание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6778" y="64424"/>
            <a:ext cx="1779915" cy="46062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4" name="Google Shape;374;p9"/>
          <p:cNvGrpSpPr/>
          <p:nvPr/>
        </p:nvGrpSpPr>
        <p:grpSpPr>
          <a:xfrm>
            <a:off x="2676085" y="4017634"/>
            <a:ext cx="3596675" cy="774896"/>
            <a:chOff x="8561522" y="1438676"/>
            <a:chExt cx="3152766" cy="760075"/>
          </a:xfrm>
        </p:grpSpPr>
        <p:sp>
          <p:nvSpPr>
            <p:cNvPr id="375" name="Google Shape;375;p9"/>
            <p:cNvSpPr txBox="1"/>
            <p:nvPr/>
          </p:nvSpPr>
          <p:spPr>
            <a:xfrm>
              <a:off x="8561522" y="1834851"/>
              <a:ext cx="4089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4</a:t>
              </a:r>
              <a:endParaRPr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376" name="Google Shape;376;p9"/>
            <p:cNvSpPr txBox="1"/>
            <p:nvPr/>
          </p:nvSpPr>
          <p:spPr>
            <a:xfrm>
              <a:off x="8623388" y="1438676"/>
              <a:ext cx="3090900" cy="63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1">
                <a:solidFill>
                  <a:srgbClr val="2C4D32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</p:grpSp>
      <p:sp>
        <p:nvSpPr>
          <p:cNvPr id="377" name="Google Shape;377;p9"/>
          <p:cNvSpPr/>
          <p:nvPr/>
        </p:nvSpPr>
        <p:spPr>
          <a:xfrm>
            <a:off x="3218012" y="1919385"/>
            <a:ext cx="516900" cy="505800"/>
          </a:xfrm>
          <a:prstGeom prst="ellipse">
            <a:avLst/>
          </a:prstGeom>
          <a:solidFill>
            <a:srgbClr val="2C4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2</a:t>
            </a:r>
            <a:endParaRPr sz="1800" b="1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grpSp>
        <p:nvGrpSpPr>
          <p:cNvPr id="378" name="Google Shape;378;p9"/>
          <p:cNvGrpSpPr/>
          <p:nvPr/>
        </p:nvGrpSpPr>
        <p:grpSpPr>
          <a:xfrm>
            <a:off x="2250921" y="4128565"/>
            <a:ext cx="4166516" cy="1188838"/>
            <a:chOff x="8188960" y="1422400"/>
            <a:chExt cx="3625264" cy="1188600"/>
          </a:xfrm>
        </p:grpSpPr>
        <p:sp>
          <p:nvSpPr>
            <p:cNvPr id="379" name="Google Shape;379;p9"/>
            <p:cNvSpPr/>
            <p:nvPr/>
          </p:nvSpPr>
          <p:spPr>
            <a:xfrm>
              <a:off x="8188960" y="1422400"/>
              <a:ext cx="3439200" cy="11886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>
              <a:noFill/>
            </a:ln>
            <a:effectLst>
              <a:outerShdw blurRad="101600" dist="38100" dir="2700000" sx="101000" sy="101000" algn="tl" rotWithShape="0">
                <a:srgbClr val="000000">
                  <a:alpha val="149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380" name="Google Shape;380;p9"/>
            <p:cNvSpPr txBox="1"/>
            <p:nvPr/>
          </p:nvSpPr>
          <p:spPr>
            <a:xfrm>
              <a:off x="8561522" y="1834851"/>
              <a:ext cx="408900" cy="36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Lato Black"/>
                  <a:ea typeface="Lato Black"/>
                  <a:cs typeface="Lato Black"/>
                  <a:sym typeface="Lato Black"/>
                </a:rPr>
                <a:t>4</a:t>
              </a:r>
              <a:endParaRPr sz="1800" b="1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endParaRPr>
            </a:p>
          </p:txBody>
        </p:sp>
        <p:sp>
          <p:nvSpPr>
            <p:cNvPr id="381" name="Google Shape;381;p9"/>
            <p:cNvSpPr txBox="1"/>
            <p:nvPr/>
          </p:nvSpPr>
          <p:spPr>
            <a:xfrm>
              <a:off x="8536424" y="1556398"/>
              <a:ext cx="3277800" cy="93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rgbClr val="2C4D32"/>
                  </a:solidFill>
                  <a:latin typeface="Lato Black"/>
                  <a:ea typeface="Lato Black"/>
                  <a:cs typeface="Lato Black"/>
                  <a:sym typeface="Lato Black"/>
                </a:rPr>
                <a:t>Ежемесячные платежи</a:t>
              </a:r>
              <a:r>
                <a:rPr lang="ru-RU" sz="1800" b="1">
                  <a:solidFill>
                    <a:srgbClr val="2C4D32"/>
                  </a:solidFill>
                  <a:latin typeface="Lato Light"/>
                  <a:ea typeface="Lato Light"/>
                  <a:cs typeface="Lato Light"/>
                  <a:sym typeface="Lato Light"/>
                </a:rPr>
                <a:t> на период реализации объекта вносит застройщик</a:t>
              </a:r>
              <a:endParaRPr/>
            </a:p>
          </p:txBody>
        </p:sp>
      </p:grpSp>
      <p:sp>
        <p:nvSpPr>
          <p:cNvPr id="382" name="Google Shape;382;p9"/>
          <p:cNvSpPr/>
          <p:nvPr/>
        </p:nvSpPr>
        <p:spPr>
          <a:xfrm>
            <a:off x="2412879" y="4484620"/>
            <a:ext cx="516900" cy="488100"/>
          </a:xfrm>
          <a:prstGeom prst="ellipse">
            <a:avLst/>
          </a:prstGeom>
          <a:solidFill>
            <a:srgbClr val="2C4D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4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39">
      <a:dk1>
        <a:srgbClr val="000000"/>
      </a:dk1>
      <a:lt1>
        <a:srgbClr val="FFFFFF"/>
      </a:lt1>
      <a:dk2>
        <a:srgbClr val="262626"/>
      </a:dk2>
      <a:lt2>
        <a:srgbClr val="DDDDDD"/>
      </a:lt2>
      <a:accent1>
        <a:srgbClr val="002060"/>
      </a:accent1>
      <a:accent2>
        <a:srgbClr val="DDDDDD"/>
      </a:accent2>
      <a:accent3>
        <a:srgbClr val="A5A5A5"/>
      </a:accent3>
      <a:accent4>
        <a:srgbClr val="A3AFC6"/>
      </a:accent4>
      <a:accent5>
        <a:srgbClr val="002060"/>
      </a:accent5>
      <a:accent6>
        <a:srgbClr val="A3AFC6"/>
      </a:accent6>
      <a:hlink>
        <a:srgbClr val="FFFFFF"/>
      </a:hlink>
      <a:folHlink>
        <a:srgbClr val="0020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323</Words>
  <PresentationFormat>Произвольный</PresentationFormat>
  <Paragraphs>94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Lato Light</vt:lpstr>
      <vt:lpstr>Lato Black</vt:lpstr>
      <vt:lpstr>Quattrocento Sans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 Агин</dc:creator>
  <cp:lastModifiedBy>Пользователь</cp:lastModifiedBy>
  <cp:revision>1</cp:revision>
  <dcterms:created xsi:type="dcterms:W3CDTF">2022-03-23T15:56:30Z</dcterms:created>
  <dcterms:modified xsi:type="dcterms:W3CDTF">2023-09-27T07:26:00Z</dcterms:modified>
</cp:coreProperties>
</file>