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83" autoAdjust="0"/>
    <p:restoredTop sz="93943" autoAdjust="0"/>
  </p:normalViewPr>
  <p:slideViewPr>
    <p:cSldViewPr>
      <p:cViewPr varScale="1">
        <p:scale>
          <a:sx n="107" d="100"/>
          <a:sy n="107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28EAAA2-F759-4635-8C8A-EFEC0C116D20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3648439-DEDA-49BC-B32A-B54288D08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AAA2-F759-4635-8C8A-EFEC0C116D20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8439-DEDA-49BC-B32A-B54288D08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AAA2-F759-4635-8C8A-EFEC0C116D20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8439-DEDA-49BC-B32A-B54288D08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28EAAA2-F759-4635-8C8A-EFEC0C116D20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8439-DEDA-49BC-B32A-B54288D08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28EAAA2-F759-4635-8C8A-EFEC0C116D20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3648439-DEDA-49BC-B32A-B54288D081B4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28EAAA2-F759-4635-8C8A-EFEC0C116D20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648439-DEDA-49BC-B32A-B54288D08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28EAAA2-F759-4635-8C8A-EFEC0C116D20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3648439-DEDA-49BC-B32A-B54288D081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AAA2-F759-4635-8C8A-EFEC0C116D20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8439-DEDA-49BC-B32A-B54288D08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28EAAA2-F759-4635-8C8A-EFEC0C116D20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648439-DEDA-49BC-B32A-B54288D08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28EAAA2-F759-4635-8C8A-EFEC0C116D20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3648439-DEDA-49BC-B32A-B54288D081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28EAAA2-F759-4635-8C8A-EFEC0C116D20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3648439-DEDA-49BC-B32A-B54288D081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28EAAA2-F759-4635-8C8A-EFEC0C116D20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3648439-DEDA-49BC-B32A-B54288D081B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28097" y="976540"/>
            <a:ext cx="30976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92D050"/>
                </a:solidFill>
              </a:rPr>
              <a:t>Требуемые инвестиции в проект</a:t>
            </a:r>
            <a:r>
              <a:rPr lang="ru-RU" sz="1200" dirty="0">
                <a:solidFill>
                  <a:srgbClr val="92D050"/>
                </a:solidFill>
              </a:rPr>
              <a:t>: </a:t>
            </a:r>
          </a:p>
          <a:p>
            <a:pPr algn="r"/>
            <a:r>
              <a:rPr lang="ru-RU" sz="1200" dirty="0"/>
              <a:t>	67 159 000 </a:t>
            </a:r>
            <a:r>
              <a:rPr lang="ru-RU" sz="1200" dirty="0" err="1"/>
              <a:t>руб</a:t>
            </a:r>
            <a:endParaRPr lang="ru-RU" sz="1200" dirty="0"/>
          </a:p>
          <a:p>
            <a:r>
              <a:rPr lang="ru-RU" sz="1200" b="1" dirty="0">
                <a:solidFill>
                  <a:srgbClr val="92D050"/>
                </a:solidFill>
              </a:rPr>
              <a:t>Прогнозируемая выручка</a:t>
            </a:r>
            <a:r>
              <a:rPr lang="ru-RU" sz="1200" dirty="0">
                <a:solidFill>
                  <a:srgbClr val="92D050"/>
                </a:solidFill>
              </a:rPr>
              <a:t>: </a:t>
            </a:r>
          </a:p>
          <a:p>
            <a:pPr algn="r"/>
            <a:r>
              <a:rPr lang="ru-RU" sz="1200" dirty="0"/>
              <a:t>	695 717 770 </a:t>
            </a:r>
            <a:r>
              <a:rPr lang="ru-RU" sz="1200" dirty="0" err="1"/>
              <a:t>руб</a:t>
            </a:r>
            <a:endParaRPr lang="ru-RU" sz="1200" dirty="0"/>
          </a:p>
          <a:p>
            <a:endParaRPr lang="ru-RU" sz="12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2433" y="1001052"/>
            <a:ext cx="34544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92D050"/>
                </a:solidFill>
              </a:rPr>
              <a:t>Сроки реализации проекта</a:t>
            </a:r>
            <a:r>
              <a:rPr lang="en-US" sz="1200" b="1" i="1" dirty="0">
                <a:solidFill>
                  <a:srgbClr val="92D050"/>
                </a:solidFill>
              </a:rPr>
              <a:t>:</a:t>
            </a:r>
            <a:endParaRPr lang="ru-RU" sz="1200" b="1" i="1" dirty="0">
              <a:solidFill>
                <a:srgbClr val="92D050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1" dirty="0">
                <a:solidFill>
                  <a:srgbClr val="92D050"/>
                </a:solidFill>
              </a:rPr>
              <a:t>Привлечение инвестиций</a:t>
            </a:r>
            <a:r>
              <a:rPr lang="ru-RU" sz="1200" dirty="0">
                <a:solidFill>
                  <a:srgbClr val="92D050"/>
                </a:solidFill>
              </a:rPr>
              <a:t>: </a:t>
            </a:r>
          </a:p>
          <a:p>
            <a:r>
              <a:rPr lang="ru-RU" sz="1200" dirty="0"/>
              <a:t>	декабрь2023 г. - январь 2024 г.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1" dirty="0">
                <a:solidFill>
                  <a:srgbClr val="92D050"/>
                </a:solidFill>
              </a:rPr>
              <a:t>Начало реализации продукции</a:t>
            </a:r>
            <a:r>
              <a:rPr lang="ru-RU" sz="1200" dirty="0">
                <a:solidFill>
                  <a:srgbClr val="92D050"/>
                </a:solidFill>
              </a:rPr>
              <a:t>: </a:t>
            </a:r>
          </a:p>
          <a:p>
            <a:r>
              <a:rPr lang="ru-RU" sz="1200" dirty="0"/>
              <a:t>	июль 2024 г.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6167" y="3010573"/>
            <a:ext cx="4032448" cy="792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92D050"/>
                </a:solidFill>
              </a:rPr>
              <a:t>Материал  переработки</a:t>
            </a:r>
          </a:p>
          <a:p>
            <a:r>
              <a:rPr lang="ru-RU" sz="1050" b="1" dirty="0"/>
              <a:t> </a:t>
            </a:r>
            <a:endParaRPr lang="ru-RU" sz="1050" dirty="0"/>
          </a:p>
          <a:p>
            <a:endParaRPr lang="ru-RU" sz="1050" dirty="0"/>
          </a:p>
          <a:p>
            <a:endParaRPr lang="ru-RU" sz="105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4" y="39176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err="1">
                <a:solidFill>
                  <a:srgbClr val="FFFF00"/>
                </a:solidFill>
                <a:latin typeface="Impact" pitchFamily="34" charset="0"/>
                <a:cs typeface="Times New Roman" pitchFamily="18" charset="0"/>
              </a:rPr>
              <a:t>КубРесурс</a:t>
            </a:r>
            <a:endParaRPr lang="ru-RU" sz="3200" i="1" dirty="0">
              <a:solidFill>
                <a:srgbClr val="FFFF00"/>
              </a:solidFill>
              <a:latin typeface="Impact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5312" y="3011387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92D050"/>
                </a:solidFill>
              </a:rPr>
              <a:t>Продукты  переработки  шин</a:t>
            </a:r>
          </a:p>
        </p:txBody>
      </p:sp>
      <p:cxnSp>
        <p:nvCxnSpPr>
          <p:cNvPr id="11" name="Прямая со стрелкой 10"/>
          <p:cNvCxnSpPr>
            <a:stCxn id="9" idx="2"/>
            <a:endCxn id="31" idx="0"/>
          </p:cNvCxnSpPr>
          <p:nvPr/>
        </p:nvCxnSpPr>
        <p:spPr>
          <a:xfrm flipH="1">
            <a:off x="4304440" y="3534607"/>
            <a:ext cx="1695028" cy="493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9" idx="2"/>
            <a:endCxn id="36" idx="0"/>
          </p:cNvCxnSpPr>
          <p:nvPr/>
        </p:nvCxnSpPr>
        <p:spPr>
          <a:xfrm flipH="1">
            <a:off x="5351412" y="3534607"/>
            <a:ext cx="648056" cy="493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9" idx="2"/>
            <a:endCxn id="41" idx="0"/>
          </p:cNvCxnSpPr>
          <p:nvPr/>
        </p:nvCxnSpPr>
        <p:spPr>
          <a:xfrm>
            <a:off x="5999468" y="3534607"/>
            <a:ext cx="357833" cy="483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9" idx="2"/>
            <a:endCxn id="62" idx="0"/>
          </p:cNvCxnSpPr>
          <p:nvPr/>
        </p:nvCxnSpPr>
        <p:spPr>
          <a:xfrm>
            <a:off x="5999468" y="3534607"/>
            <a:ext cx="1299657" cy="469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2"/>
            <a:endCxn id="63" idx="0"/>
          </p:cNvCxnSpPr>
          <p:nvPr/>
        </p:nvCxnSpPr>
        <p:spPr>
          <a:xfrm>
            <a:off x="5999468" y="3534607"/>
            <a:ext cx="2360779" cy="493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9" idx="2"/>
            <a:endCxn id="20" idx="0"/>
          </p:cNvCxnSpPr>
          <p:nvPr/>
        </p:nvCxnSpPr>
        <p:spPr>
          <a:xfrm flipH="1">
            <a:off x="3251181" y="3534607"/>
            <a:ext cx="2748287" cy="483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743203" y="4018139"/>
            <a:ext cx="10159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rgbClr val="92D050"/>
                </a:solidFill>
              </a:rPr>
              <a:t>резиновая крошка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759159" y="4028036"/>
            <a:ext cx="10905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rgbClr val="92D050"/>
                </a:solidFill>
              </a:rPr>
              <a:t>металлический корд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856025" y="4028036"/>
            <a:ext cx="9907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rgbClr val="92D050"/>
                </a:solidFill>
              </a:rPr>
              <a:t>текстильный корд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905728" y="4018139"/>
            <a:ext cx="903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rgbClr val="92D050"/>
                </a:solidFill>
              </a:rPr>
              <a:t>резиновая плитка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6895371" y="4004018"/>
            <a:ext cx="8075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rgbClr val="92D050"/>
                </a:solidFill>
              </a:rPr>
              <a:t>печное топливо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7820187" y="4028036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rgbClr val="92D050"/>
                </a:solidFill>
              </a:rPr>
              <a:t>технический углерод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3735455" y="4388805"/>
            <a:ext cx="113797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Используют в производстве </a:t>
            </a:r>
            <a:r>
              <a:rPr lang="ru-RU" sz="900" dirty="0" err="1"/>
              <a:t>резино</a:t>
            </a:r>
            <a:r>
              <a:rPr lang="ru-RU" sz="900" dirty="0"/>
              <a:t>-технической продукции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2685353" y="4356693"/>
            <a:ext cx="1131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применяется в дорожном и гражданском строительстве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4736085" y="4354221"/>
            <a:ext cx="1132114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/>
              <a:t>используется как сырьё для изготовления тепло- и звукоизоляционных материалов, для тампонирования скважин при бурении, в качестве армирующего наполнителя для композиционных </a:t>
            </a:r>
            <a:r>
              <a:rPr lang="ru-RU" sz="900" dirty="0" err="1"/>
              <a:t>эластомерных</a:t>
            </a:r>
            <a:r>
              <a:rPr lang="ru-RU" sz="900" dirty="0"/>
              <a:t> материалов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5905727" y="4317874"/>
            <a:ext cx="9606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Покрытие из резиновых плит идеально подходит для спортивных залов, в качестве покрытия пола в тренажерных залах и фитнес-клубах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6895372" y="4387471"/>
            <a:ext cx="92481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Применяет </a:t>
            </a:r>
            <a:r>
              <a:rPr lang="ru-RU" sz="900" dirty="0" err="1"/>
              <a:t>ся</a:t>
            </a:r>
            <a:r>
              <a:rPr lang="ru-RU" sz="900" dirty="0"/>
              <a:t> в </a:t>
            </a:r>
            <a:r>
              <a:rPr lang="ru-RU" sz="900" dirty="0" err="1"/>
              <a:t>промышлен</a:t>
            </a:r>
            <a:r>
              <a:rPr lang="ru-RU" sz="900" dirty="0"/>
              <a:t> </a:t>
            </a:r>
            <a:r>
              <a:rPr lang="ru-RU" sz="900" dirty="0" err="1"/>
              <a:t>ных</a:t>
            </a:r>
            <a:r>
              <a:rPr lang="ru-RU" sz="900" dirty="0"/>
              <a:t> печах и стационарных паровых котлах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7892351" y="4354221"/>
            <a:ext cx="100795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Технический углерод применяется в резиновой, электротехнической, </a:t>
            </a:r>
            <a:r>
              <a:rPr lang="ru-RU" sz="900" dirty="0" err="1"/>
              <a:t>лакокрасоч</a:t>
            </a:r>
            <a:r>
              <a:rPr lang="ru-RU" sz="900" dirty="0"/>
              <a:t> ной и строительной </a:t>
            </a:r>
            <a:r>
              <a:rPr lang="ru-RU" sz="900" dirty="0" err="1"/>
              <a:t>промышлен</a:t>
            </a:r>
            <a:r>
              <a:rPr lang="ru-RU" sz="900" dirty="0"/>
              <a:t> </a:t>
            </a:r>
            <a:r>
              <a:rPr lang="ru-RU" sz="900" dirty="0" err="1"/>
              <a:t>ности</a:t>
            </a:r>
            <a:endParaRPr lang="ru-RU" sz="900" dirty="0"/>
          </a:p>
        </p:txBody>
      </p:sp>
      <p:cxnSp>
        <p:nvCxnSpPr>
          <p:cNvPr id="89" name="Прямая со стрелкой 88"/>
          <p:cNvCxnSpPr>
            <a:endCxn id="101" idx="0"/>
          </p:cNvCxnSpPr>
          <p:nvPr/>
        </p:nvCxnSpPr>
        <p:spPr>
          <a:xfrm flipH="1">
            <a:off x="1347465" y="3288386"/>
            <a:ext cx="754926" cy="788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0" name="Прямоугольник 99"/>
          <p:cNvSpPr/>
          <p:nvPr/>
        </p:nvSpPr>
        <p:spPr>
          <a:xfrm>
            <a:off x="2844172" y="2132856"/>
            <a:ext cx="3456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FFFFCC"/>
                </a:solidFill>
              </a:rPr>
              <a:t>Ваша прибыль</a:t>
            </a:r>
            <a:r>
              <a:rPr lang="ru-RU" sz="2400" dirty="0">
                <a:solidFill>
                  <a:srgbClr val="FFFFCC"/>
                </a:solidFill>
              </a:rPr>
              <a:t>: </a:t>
            </a:r>
            <a:r>
              <a:rPr lang="ru-RU" sz="2400" b="1" i="1" u="sng" dirty="0">
                <a:solidFill>
                  <a:srgbClr val="FFFFCC"/>
                </a:solidFill>
              </a:rPr>
              <a:t>35%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291045" y="4077072"/>
            <a:ext cx="211284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rgbClr val="92D050"/>
                </a:solidFill>
              </a:rPr>
              <a:t>отработанные автомобильные шины</a:t>
            </a:r>
            <a:endParaRPr lang="ru-RU" sz="900" b="1" dirty="0"/>
          </a:p>
          <a:p>
            <a:r>
              <a:rPr lang="ru-RU" sz="900" dirty="0"/>
              <a:t>относятся к отходам IV класса опасности</a:t>
            </a:r>
          </a:p>
          <a:p>
            <a:r>
              <a:rPr lang="ru-RU" sz="900" dirty="0"/>
              <a:t>(Ежегодно на свалки выбрасываются не менее миллиона тонн изношенных автомобильных шин, а предприятия справляются с объёмом на 1/3)</a:t>
            </a:r>
          </a:p>
        </p:txBody>
      </p:sp>
    </p:spTree>
    <p:extLst>
      <p:ext uri="{BB962C8B-B14F-4D97-AF65-F5344CB8AC3E}">
        <p14:creationId xmlns:p14="http://schemas.microsoft.com/office/powerpoint/2010/main" val="3567966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151</TotalTime>
  <Words>181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Century Gothic</vt:lpstr>
      <vt:lpstr>Impact</vt:lpstr>
      <vt:lpstr>Times New Roman</vt:lpstr>
      <vt:lpstr>Verdana</vt:lpstr>
      <vt:lpstr>Wingdings 2</vt:lpstr>
      <vt:lpstr>Яркая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КубРесурс</dc:title>
  <dc:creator>PC</dc:creator>
  <cp:lastModifiedBy>User</cp:lastModifiedBy>
  <cp:revision>15</cp:revision>
  <dcterms:created xsi:type="dcterms:W3CDTF">2024-01-15T16:53:47Z</dcterms:created>
  <dcterms:modified xsi:type="dcterms:W3CDTF">2024-01-16T06:04:14Z</dcterms:modified>
</cp:coreProperties>
</file>