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notesSlides/notesSlide14.xml" ContentType="application/vnd.openxmlformats-officedocument.presentationml.notesSlid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s/slide13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9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s/slide15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6" r:id="rId19"/>
    <p:sldId id="277" r:id="rId20"/>
    <p:sldId id="278" r:id="rId21"/>
    <p:sldId id="279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4" y="324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tableStyles" Target="tableStyles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  <a:p>
            <a:endParaRPr lang="en-US"/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37696-5596-434C-9C5E-945C5D874A93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Заполнитель изображения слайда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  <a:p>
            <a:endParaRPr lang="en-US"/>
          </a:p>
        </p:txBody>
      </p:sp>
      <p:sp>
        <p:nvSpPr>
          <p:cNvPr id="5" name="Заполнитель заметок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4353C-307B-46FA-8EB7-1AA8FB50FD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D8017CCD-5493-40CE-9612-15AED05EA8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063CDE34-43EA-45E3-BB85-C351A1D9B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248C4FF4-0D7A-4973-8C45-59BC1CD4C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DC165BCE-ECB6-4C32-8268-1932F07504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B5CC19C2-A743-4E7E-92DD-612817DB90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283F1A22-8806-4C45-93AD-2D16D173AD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D7E03777-DE95-43C1-991B-314EBDC3A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96EBE129-29B3-48CE-9180-35B4E4F9D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0482E126-324F-45BF-8996-E13D809ED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64FCA5A3-A002-440F-93E0-A8DF5DE85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F445C7F5-E670-4E03-8D1D-D03FDCBD04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4A462250-74BC-4C75-B227-C22F64ACA1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961D11EC-D13F-4F8A-883C-D3095F802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EB444A1F-D45D-44CF-95AE-74AFD8FCA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2AFD7DB4-EA6A-4F5E-830F-B406688CC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9918B989-E321-4CE2-956A-9B6C7A2D4E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31415521-CD35-4ECD-B943-CAD23D73F1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903C1CEF-9CF3-42F6-BCF6-A1489FFF31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C28A3E3D-5A77-4394-AFD9-B4806F7600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C52CAA47-2C09-47BD-BDD3-AB0435E99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ru-RU" altLang="en-US"/>
              <a:t>Щелкните для изменения стиля основного подзаголовка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звание и текст по вертикал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Название по вертикали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ние и контен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конт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текста 4"/>
          <p:cNvSpPr>
            <a:spLocks noGrp="1" noEditPoints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6" name="Заполнитель контента 5"/>
          <p:cNvSpPr>
            <a:spLocks noGrp="1" noEditPoints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7" name="Заполнитель даты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8" name="Заполнитель нижнего колонтитула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Заполнитель номера слайда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назв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Заполнитель нижнего колонтитула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Заполнитель номера слайда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даты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3" name="Заполнитель нижнего колонтитула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Контен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изображения 2"/>
          <p:cNvSpPr>
            <a:spLocks noGrp="1" noEditPoints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названия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D7FF2-845F-41B9-944F-35B90659B7D6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hyperlink" Target="mailto:pro.bruschatku@mail.ru" TargetMode="External"/><Relationship Id="rId3" Type="http://schemas.openxmlformats.org/officeDocument/2006/relationships/hyperlink" Target="https://probruschatky.ru/" TargetMode="External"/><Relationship Id="rId4" Type="http://schemas.openxmlformats.org/officeDocument/2006/relationships/hyperlink" Target="https://vk.com/probruschtatku72" TargetMode="External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hyperlink" Target="mailto:pro.bruschatku@mail.ru" TargetMode="External"/><Relationship Id="rId2" Type="http://schemas.openxmlformats.org/officeDocument/2006/relationships/hyperlink" Target="https://probruschatky.ru/" TargetMode="External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hyperlink" Target="mailto:pro.bruschatku@mail.ru" TargetMode="External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5304587" y="2048433"/>
            <a:ext cx="6516709" cy="5745892"/>
          </a:xfrm>
          <a:prstGeom prst="rect">
            <a:avLst/>
          </a:prstGeom>
        </p:spPr>
      </p:pic>
      <p:sp>
        <p:nvSpPr>
          <p:cNvPr id="2" name="Название 1"/>
          <p:cNvSpPr>
            <a:spLocks noGrp="1" noEditPoints="1"/>
          </p:cNvSpPr>
          <p:nvPr>
            <p:ph type="ctrTitle"/>
          </p:nvPr>
        </p:nvSpPr>
        <p:spPr>
          <a:xfrm>
            <a:off x="257432" y="473633"/>
            <a:ext cx="11821297" cy="2387600"/>
          </a:xfrm>
        </p:spPr>
        <p:txBody>
          <a:bodyPr/>
          <a:lstStyle/>
          <a:p>
            <a:r>
              <a:rPr lang="ru-RU" altLang="en-US" b="1">
                <a:highlight>
                  <a:srgbClr val="FFFF00"/>
                </a:highlight>
              </a:rPr>
              <a:t>Компания по благоустройству территории "</a:t>
            </a:r>
            <a:r>
              <a:rPr lang="en-US" altLang="en-US" b="1">
                <a:highlight>
                  <a:srgbClr val="FFFF00"/>
                </a:highlight>
              </a:rPr>
              <a:t>PRO</a:t>
            </a:r>
            <a:r>
              <a:rPr lang="ru-RU" altLang="en-US" b="1">
                <a:highlight>
                  <a:srgbClr val="FFFF00"/>
                </a:highlight>
              </a:rPr>
              <a:t> Брусчатку".</a:t>
            </a:r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/>
        <p:txBody>
          <a:bodyPr/>
          <a:lstStyle/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b="0" i="0" u="none" strike="noStrike">
              <a:solidFill>
                <a:srgbClr val="000000"/>
              </a:solidFill>
              <a:latin typeface="Segoe UI" charset="0"/>
              <a:ea typeface="+mn-ea"/>
              <a:cs typeface="+mn-cs"/>
            </a:endParaRPr>
          </a:p>
          <a:p>
            <a:pPr marL="0" marR="0" indent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2000" b="1" i="0" u="none" strike="noStrike">
                <a:latin typeface="+mn-lt"/>
                <a:ea typeface="+mn-ea"/>
                <a:cs typeface="+mn-cs"/>
              </a:rPr>
              <a:t>ИП Обухов Алексей Сергеевич.</a:t>
            </a:r>
          </a:p>
          <a:p>
            <a:pPr marL="0" marR="0" indent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2000" b="1" i="0" u="none" strike="noStrike">
                <a:latin typeface="+mn-lt"/>
                <a:ea typeface="+mn-ea"/>
                <a:cs typeface="+mn-cs"/>
              </a:rPr>
              <a:t>Владелец: Обухов Алексей Сергеевич.</a:t>
            </a:r>
            <a:endParaRPr sz="2000" b="1" i="0" u="none" strike="noStrike">
              <a:latin typeface="+mn-lt"/>
              <a:ea typeface="+mn-ea"/>
              <a:cs typeface="+mn-cs"/>
            </a:endParaRPr>
          </a:p>
          <a:p>
            <a:pPr marL="0" marR="0" indent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2000" b="1" i="0" u="none" strike="noStrike">
                <a:latin typeface="+mn-lt"/>
                <a:ea typeface="+mn-ea"/>
                <a:cs typeface="+mn-cs"/>
              </a:rPr>
              <a:t>Телефон: </a:t>
            </a:r>
            <a:r>
              <a:rPr sz="2000" b="1" i="0" u="none" strike="noStrike">
                <a:solidFill>
                  <a:srgbClr val="000000"/>
                </a:solidFill>
                <a:latin typeface="Calibri" pitchFamily="34" charset="0" panose="020F0502020204030204"/>
                <a:ea typeface="+mn-ea"/>
                <a:cs typeface="+mn-cs"/>
              </a:rPr>
              <a:t> 8(3452)-388-294</a:t>
            </a:r>
          </a:p>
          <a:p>
            <a:pPr marL="0" marR="0" indent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2000" b="1" i="0" u="none" strike="noStrike">
                <a:latin typeface="+mn-lt"/>
                <a:ea typeface="+mn-ea"/>
                <a:cs typeface="+mn-cs"/>
              </a:rPr>
              <a:t>Почта: </a:t>
            </a:r>
            <a:r>
              <a:rPr lang="en-US" sz="2000" b="1" i="0" u="sng" strike="noStrike">
                <a:solidFill>
                  <a:schemeClr val="hlink"/>
                </a:solidFill>
                <a:latin typeface="Segoe UI" charset="0"/>
                <a:ea typeface="+mn-ea"/>
                <a:cs typeface="+mn-cs"/>
                <a:hlinkClick r:id="rId2"/>
              </a:rPr>
              <a:t>pro.bruschatku@mail.ru</a:t>
            </a:r>
            <a:endParaRPr sz="2000" b="1" i="0" u="none" strike="noStrike">
              <a:latin typeface="+mn-lt"/>
              <a:ea typeface="+mn-ea"/>
              <a:cs typeface="+mn-cs"/>
            </a:endParaRPr>
          </a:p>
          <a:p>
            <a:pPr marL="0" marR="0" indent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2000" b="1" i="0" u="none" strike="noStrike">
                <a:solidFill>
                  <a:srgbClr val="000000"/>
                </a:solidFill>
                <a:latin typeface="Calibri" pitchFamily="34" charset="0" panose="020F0502020204030204"/>
                <a:ea typeface="+mn-ea"/>
                <a:cs typeface="+mn-cs"/>
              </a:rPr>
              <a:t>Сайт: </a:t>
            </a:r>
            <a:r>
              <a:rPr sz="2000" b="1" i="0" u="sng" strike="noStrike">
                <a:solidFill>
                  <a:schemeClr val="hlink"/>
                </a:solidFill>
                <a:latin typeface="Calibri" pitchFamily="34" charset="0" panose="020F0502020204030204"/>
                <a:ea typeface="+mn-ea"/>
                <a:cs typeface="+mn-cs"/>
                <a:hlinkClick r:id="rId3"/>
              </a:rPr>
              <a:t>https://probruschatky.ru/</a:t>
            </a:r>
            <a:endParaRPr sz="2000" b="1" i="0" u="none" strike="noStrike">
              <a:latin typeface="+mn-lt"/>
              <a:ea typeface="+mn-ea"/>
              <a:cs typeface="+mn-cs"/>
            </a:endParaRPr>
          </a:p>
          <a:p>
            <a:pPr marL="0" marR="0" indent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2000" b="1" i="0" u="none" strike="noStrike">
                <a:solidFill>
                  <a:srgbClr val="000000"/>
                </a:solidFill>
                <a:latin typeface="Calibri" pitchFamily="34" charset="0" panose="020F0502020204030204"/>
                <a:ea typeface="+mn-ea"/>
                <a:cs typeface="+mn-cs"/>
              </a:rPr>
              <a:t>ВК: </a:t>
            </a:r>
            <a:r>
              <a:rPr sz="2000" b="1" i="0" u="sng" strike="noStrike">
                <a:solidFill>
                  <a:schemeClr val="hlink"/>
                </a:solidFill>
                <a:latin typeface="Calibri" pitchFamily="34" charset="0" panose="020F0502020204030204"/>
                <a:ea typeface="+mn-ea"/>
                <a:cs typeface="+mn-cs"/>
                <a:hlinkClick r:id="rId4"/>
              </a:rPr>
              <a:t>https://vk.com/probruschtatku72</a:t>
            </a:r>
            <a:endParaRPr lang="ru-RU" altLang="en-US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highlight>
                  <a:srgbClr val="FFFF00"/>
                </a:highlight>
              </a:rPr>
              <a:t>Технические характеристики компании.</a:t>
            </a:r>
            <a:endParaRPr b="1">
              <a:highlight>
                <a:srgbClr val="FFFF00"/>
              </a:highlight>
            </a:endParaRP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158578" y="1403436"/>
            <a:ext cx="11916033" cy="5454564"/>
          </a:xfrm>
        </p:spPr>
        <p:txBody>
          <a:bodyPr/>
          <a:lstStyle/>
          <a:p>
            <a:pPr marL="0" indent="0">
              <a:buNone/>
            </a:pPr>
            <a:r>
              <a:rPr sz="1400"/>
              <a:t>Название компании: </a:t>
            </a:r>
            <a:r>
              <a:rPr lang="ru-RU" sz="1400"/>
              <a:t> </a:t>
            </a:r>
            <a:r>
              <a:rPr lang="en-US" sz="1400"/>
              <a:t>PRO</a:t>
            </a:r>
            <a:r>
              <a:rPr lang="ru-RU" sz="1400"/>
              <a:t> Брусчатку</a:t>
            </a:r>
            <a:endParaRPr sz="1400"/>
          </a:p>
          <a:p>
            <a:pPr marL="0" indent="0">
              <a:buNone/>
            </a:pPr>
            <a:r>
              <a:rPr sz="1400"/>
              <a:t>Общая информация</a:t>
            </a:r>
            <a:r>
              <a:rPr lang="ru-RU" sz="1400"/>
              <a:t>:</a:t>
            </a:r>
            <a:endParaRPr sz="1400"/>
          </a:p>
          <a:p>
            <a:pPr marL="0" indent="0">
              <a:buNone/>
            </a:pPr>
            <a:r>
              <a:rPr sz="1400"/>
              <a:t>Название компании: </a:t>
            </a:r>
            <a:r>
              <a:rPr lang="ru-RU" sz="1400"/>
              <a:t>ИП Обухов Алексей Сергеевич</a:t>
            </a:r>
            <a:endParaRPr sz="1400"/>
          </a:p>
          <a:p>
            <a:pPr marL="0" indent="0">
              <a:buNone/>
            </a:pPr>
            <a:r>
              <a:rPr sz="1400"/>
              <a:t>Год основания: 20</a:t>
            </a:r>
            <a:r>
              <a:rPr lang="ru-RU" sz="1400"/>
              <a:t>23</a:t>
            </a:r>
            <a:endParaRPr sz="1400"/>
          </a:p>
          <a:p>
            <a:pPr marL="0" indent="0">
              <a:buNone/>
            </a:pPr>
            <a:r>
              <a:rPr sz="1400"/>
              <a:t>Телефон: </a:t>
            </a:r>
            <a:r>
              <a:rPr sz="1400" b="1" i="0" u="none" strike="noStrike">
                <a:solidFill>
                  <a:srgbClr val="000000"/>
                </a:solidFill>
                <a:latin typeface="Calibri" pitchFamily="34" charset="0" panose="020F0502020204030204"/>
                <a:ea typeface="+mn-ea"/>
                <a:cs typeface="+mn-cs"/>
              </a:rPr>
              <a:t>8(3452)-388-294</a:t>
            </a:r>
            <a:endParaRPr sz="1400"/>
          </a:p>
          <a:p>
            <a:pPr marL="0" indent="0">
              <a:buNone/>
            </a:pPr>
            <a:r>
              <a:rPr sz="1400"/>
              <a:t>Электронная почта: </a:t>
            </a:r>
            <a:r>
              <a:rPr lang="en-US" sz="1400" b="1" i="0" u="sng" strike="noStrike">
                <a:solidFill>
                  <a:schemeClr val="hlink"/>
                </a:solidFill>
                <a:latin typeface="Segoe UI" charset="0"/>
                <a:ea typeface="+mn-ea"/>
                <a:cs typeface="+mn-cs"/>
                <a:hlinkClick r:id="rId1"/>
              </a:rPr>
              <a:t>pro.bruschatku@mail.ru</a:t>
            </a:r>
            <a:endParaRPr sz="1400"/>
          </a:p>
          <a:p>
            <a:pPr marL="0" indent="0">
              <a:buNone/>
            </a:pPr>
            <a:r>
              <a:rPr sz="1400"/>
              <a:t>Официальный сайт: </a:t>
            </a:r>
            <a:r>
              <a:rPr sz="1400" b="1" i="0" u="sng" strike="noStrike">
                <a:solidFill>
                  <a:schemeClr val="hlink"/>
                </a:solidFill>
                <a:latin typeface="Calibri" pitchFamily="34" charset="0" panose="020F0502020204030204"/>
                <a:ea typeface="+mn-ea"/>
                <a:cs typeface="+mn-cs"/>
                <a:hlinkClick r:id="rId2"/>
              </a:rPr>
              <a:t>https://probruschatky.ru/</a:t>
            </a:r>
            <a:endParaRPr sz="1400"/>
          </a:p>
          <a:p>
            <a:pPr marL="0" indent="0">
              <a:buNone/>
            </a:pPr>
            <a:r>
              <a:rPr sz="1400"/>
              <a:t>Описание услуг</a:t>
            </a:r>
            <a:r>
              <a:rPr lang="ru-RU" sz="1400"/>
              <a:t>:</a:t>
            </a:r>
            <a:endParaRPr sz="1400"/>
          </a:p>
          <a:p>
            <a:pPr marL="0" indent="0">
              <a:buNone/>
            </a:pPr>
            <a:r>
              <a:rPr sz="1400"/>
              <a:t>Благоустройство территорий: комплексное обслуживание по озеленению, уходу за зелеными насаждениями, уборке территории и созданию ландшафтного дизайна.</a:t>
            </a:r>
            <a:r>
              <a:rPr lang="ru-RU" sz="1400"/>
              <a:t> Укладка брусчатки и тротуарной плитки, асфальтирование. Мойка брусчатки, стрижка газона. Благоустройство детских площадок, парковок, спортивных площадок. Система полива, возведение прудов и мотиков. Установка заборов и шлагбаумов, освещение территории, укладка брусчатки на отсев, резиновое покрытие, </a:t>
            </a:r>
            <a:endParaRPr sz="1400"/>
          </a:p>
          <a:p>
            <a:pPr marL="0" indent="0">
              <a:buNone/>
            </a:pPr>
            <a:r>
              <a:rPr sz="1400"/>
              <a:t>Оборудование и инструменты</a:t>
            </a:r>
            <a:r>
              <a:rPr lang="ru-RU" sz="1400"/>
              <a:t>:</a:t>
            </a:r>
            <a:endParaRPr sz="1400"/>
          </a:p>
          <a:p>
            <a:pPr marL="0" indent="0">
              <a:buNone/>
            </a:pPr>
            <a:r>
              <a:rPr lang="ru-RU" sz="1400"/>
              <a:t>Л</a:t>
            </a:r>
            <a:r>
              <a:rPr sz="1400"/>
              <a:t>опаты, грабли, метлы, вилы, садовые ножницы, секаторы, лейки</a:t>
            </a:r>
            <a:r>
              <a:rPr lang="ru-RU" sz="1400"/>
              <a:t>, мотокультиваторы, виброплиты, невелир, уровень, киянки, ведра, садовые тачки, аппарат по мойке брусчатки, пилы, бетономешалки, нитки, невелир, перфоратор, шуруповерт, молоток, рабочие перчатки, болгарки, угольники, рулетки, карандаши и маркеры. </a:t>
            </a:r>
            <a:endParaRPr sz="11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highlight>
                  <a:srgbClr val="FFFF00"/>
                </a:highlight>
              </a:rPr>
              <a:t>Конкурентные преимущества.</a:t>
            </a:r>
            <a:endParaRPr b="1">
              <a:highlight>
                <a:srgbClr val="FFFF00"/>
              </a:highlight>
            </a:endParaRP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210065" y="1454922"/>
            <a:ext cx="11802762" cy="5185419"/>
          </a:xfrm>
        </p:spPr>
        <p:txBody>
          <a:bodyPr/>
          <a:lstStyle/>
          <a:p>
            <a:pPr marL="0" indent="0">
              <a:buNone/>
            </a:pPr>
            <a:r>
              <a:rPr lang="ru-RU" sz="2000"/>
              <a:t>-</a:t>
            </a:r>
            <a:r>
              <a:rPr sz="2000"/>
              <a:t>Квалифицированный персонал: Наша команда состоит из опытных специалистов, которые обладают знаниями и навыками в области ландшафтного дизайна, озеленения и ухода за зелеными насаждениями.</a:t>
            </a:r>
          </a:p>
          <a:p>
            <a:pPr marL="0" indent="0">
              <a:buNone/>
            </a:pPr>
            <a:r>
              <a:rPr lang="ru-RU" sz="2000"/>
              <a:t>-</a:t>
            </a:r>
            <a:r>
              <a:rPr sz="2000"/>
              <a:t>Широкий спектр услуг: Мы предлагаем нашим клиентам комплексное обслуживание по благоустройству территорий, начиная от создания ландшафтного дизайна и заканчивая уборкой территории.</a:t>
            </a:r>
          </a:p>
          <a:p>
            <a:pPr marL="0" indent="0">
              <a:buNone/>
            </a:pPr>
            <a:r>
              <a:rPr lang="ru-RU" sz="2000"/>
              <a:t>-</a:t>
            </a:r>
            <a:r>
              <a:rPr sz="2000"/>
              <a:t>Индивидуальный подход: Мы учитываем пожелания и требования каждого клиента и разрабатываем индивидуальный план благоустройства территории, который будет соответствовать всем его требованиям и предпочтениям.</a:t>
            </a:r>
          </a:p>
          <a:p>
            <a:pPr marL="0" indent="0">
              <a:buNone/>
            </a:pPr>
            <a:r>
              <a:rPr lang="ru-RU" sz="2000"/>
              <a:t>-</a:t>
            </a:r>
            <a:r>
              <a:rPr sz="2000"/>
              <a:t>Экологичность: При выполнении работ мы используем только экологически чистые материалы и технологии, которые не наносят вреда окружающей среде и здоровью человека.</a:t>
            </a:r>
          </a:p>
          <a:p>
            <a:pPr marL="0" indent="0">
              <a:buNone/>
            </a:pPr>
            <a:r>
              <a:rPr lang="ru-RU" sz="2000"/>
              <a:t>-</a:t>
            </a:r>
            <a:r>
              <a:rPr sz="2000"/>
              <a:t>Гарантии: На все виды работ мы предоставляем гарантии качества</a:t>
            </a:r>
            <a:r>
              <a:rPr lang="ru-RU" sz="2000"/>
              <a:t> на 3 года</a:t>
            </a:r>
            <a:r>
              <a:rPr sz="2000"/>
              <a:t> и соблюдения сроков выполнения.</a:t>
            </a:r>
          </a:p>
          <a:p>
            <a:pPr marL="0" indent="0">
              <a:buNone/>
            </a:pPr>
            <a:r>
              <a:rPr lang="ru-RU" sz="2000"/>
              <a:t>-</a:t>
            </a:r>
            <a:r>
              <a:rPr sz="2000"/>
              <a:t>Гибкая система скидок: Для постоянных клиентов и крупных заказчиков мы предлагаем гибкую систему скидок и выгодные условия сотрудничества.</a:t>
            </a:r>
            <a:endParaRPr lang="ru-RU" sz="2000"/>
          </a:p>
          <a:p>
            <a:pPr marL="0" indent="0">
              <a:buNone/>
            </a:pPr>
            <a:r>
              <a:rPr lang="ru-RU" sz="2000"/>
              <a:t>- Постоянное развитие и улучшение качество услуг, работы сервиса.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210065" y="365125"/>
            <a:ext cx="11730681" cy="1325563"/>
          </a:xfrm>
        </p:spPr>
        <p:txBody>
          <a:bodyPr/>
          <a:lstStyle/>
          <a:p>
            <a:r>
              <a:rPr lang="ru-RU" sz="4000" b="1">
                <a:highlight>
                  <a:srgbClr val="FFFF00"/>
                </a:highlight>
              </a:rPr>
              <a:t>Возможные масштабирования и потенциал роста.</a:t>
            </a:r>
            <a:endParaRPr sz="4000" b="1">
              <a:highlight>
                <a:srgbClr val="FFFF00"/>
              </a:highlight>
            </a:endParaRP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168876" y="1690688"/>
            <a:ext cx="11854248" cy="5258573"/>
          </a:xfrm>
        </p:spPr>
        <p:txBody>
          <a:bodyPr/>
          <a:lstStyle/>
          <a:p>
            <a:pPr marL="0" indent="0">
              <a:buNone/>
            </a:pPr>
            <a:r>
              <a:rPr sz="1600"/>
              <a:t>Расширение географии деятельности: Компания “</a:t>
            </a:r>
            <a:r>
              <a:rPr lang="en-US" sz="1600"/>
              <a:t>PRO </a:t>
            </a:r>
            <a:r>
              <a:rPr lang="ru-RU" sz="1600"/>
              <a:t>Брусчатку</a:t>
            </a:r>
            <a:r>
              <a:rPr sz="1600"/>
              <a:t>” может расширять свою деятельность на другие регионы и города, привлекая новых клиентов и увеличивая объемы работ.</a:t>
            </a:r>
          </a:p>
          <a:p>
            <a:pPr marL="0" indent="0">
              <a:buNone/>
            </a:pPr>
            <a:r>
              <a:rPr sz="1600"/>
              <a:t>Развитие новых направлений: Компания может развивать новые направления</a:t>
            </a:r>
            <a:r>
              <a:rPr lang="ru-RU" sz="1600"/>
              <a:t> в строительстве и брать большой объем работы.</a:t>
            </a:r>
            <a:endParaRPr sz="1600"/>
          </a:p>
          <a:p>
            <a:pPr marL="0" indent="0">
              <a:buNone/>
            </a:pPr>
            <a:r>
              <a:rPr sz="1600"/>
              <a:t>Сотрудничество с муниципальными органами: Сотрудничество с муниципальными властями может привести к крупным заказам на благоустройство общественных территорий, парков, скверов и т. д.</a:t>
            </a:r>
          </a:p>
          <a:p>
            <a:pPr marL="0" indent="0">
              <a:buNone/>
            </a:pPr>
            <a:r>
              <a:rPr sz="1600"/>
              <a:t>Участие в государственных и коммерческих тендерах: Участие в тендерах на выполнение работ по благоустройству может принести компании крупные заказы и увеличить объемы работ.</a:t>
            </a:r>
          </a:p>
          <a:p>
            <a:pPr marL="0" indent="0">
              <a:buNone/>
            </a:pPr>
            <a:r>
              <a:rPr sz="1600"/>
              <a:t>Развитие интернет-маркетинга и рекламы: Разработка и продвижение сайта компании, а также активное использование социальных сетей и контекстной рекламы для привлечения новых клиентов.</a:t>
            </a:r>
          </a:p>
          <a:p>
            <a:pPr marL="0" indent="0">
              <a:buNone/>
            </a:pPr>
            <a:r>
              <a:rPr sz="1600"/>
              <a:t>Внедрение новых технологий и материалов: Использование современных технологий и материалов может повысить качество работ, привлечь новых клиентов и увеличить стоимость услуг.</a:t>
            </a:r>
          </a:p>
          <a:p>
            <a:pPr marL="0" indent="0">
              <a:buNone/>
            </a:pPr>
            <a:r>
              <a:rPr sz="1600"/>
              <a:t>Обучение и повышение квалификации персонала: Организация обучения и повышения квалификации сотрудников, чтобы они могли выполнять более сложные и ответственные работы.</a:t>
            </a:r>
            <a:endParaRPr lang="ru-RU" sz="1600"/>
          </a:p>
          <a:p>
            <a:pPr marL="0" indent="0">
              <a:buNone/>
            </a:pPr>
            <a:r>
              <a:rPr lang="ru-RU" sz="1600"/>
              <a:t>Развитие и открытие сети строительных магазинов по всей России. Запускать собственное производство брусчатки и др. строительных материалов.</a:t>
            </a:r>
          </a:p>
          <a:p>
            <a:pPr marL="0" indent="0">
              <a:buNone/>
            </a:pPr>
            <a:r>
              <a:rPr lang="ru-RU" sz="1600"/>
              <a:t>Создание строительного мобильного многофункционального приложения (это будет главным отличием от других компаний).</a:t>
            </a:r>
            <a:endParaRPr lang="ru-RU"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highlight>
                  <a:srgbClr val="FFFF00"/>
                </a:highlight>
              </a:rPr>
              <a:t>Целевая аудитория компании.</a:t>
            </a:r>
            <a:endParaRPr b="1">
              <a:highlight>
                <a:srgbClr val="FFFF00"/>
              </a:highlight>
            </a:endParaRP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220362" y="1516706"/>
            <a:ext cx="11843951" cy="5206014"/>
          </a:xfrm>
        </p:spPr>
        <p:txBody>
          <a:bodyPr/>
          <a:lstStyle/>
          <a:p>
            <a:r>
              <a:rPr sz="2000"/>
              <a:t>Владельцы домов и коттеджей, которые заинтересованы в благоустройстве своих участков. Это могут быть как молодые семьи, переезжающие в собственные дома, так и пожилые люди, стремящиеся улучшить свой двор или сад.</a:t>
            </a:r>
          </a:p>
          <a:p>
            <a:r>
              <a:rPr sz="2000"/>
              <a:t>Руководители и сотрудники коммунальных служб, отвечающих за благоустройство территорий в городе и поселках. Они могут нуждаться в качественных товарах и услугах для выполнения своих задач.</a:t>
            </a:r>
          </a:p>
          <a:p>
            <a:r>
              <a:rPr sz="2000"/>
              <a:t>Предприниматели и организации, занимающиеся ландшафтным дизайном и озеленением. Они могут использовать продукцию компании для создания красивых и функциональных территорий.</a:t>
            </a:r>
          </a:p>
          <a:p>
            <a:r>
              <a:rPr sz="2000"/>
              <a:t>Сотрудники строительных компаний, занимающихся возведением новых объектов недвижимости. Они могут выбирать товары и услуги компании для обеспечения комфорта и безопасности на новых объектах.</a:t>
            </a:r>
          </a:p>
          <a:p>
            <a:r>
              <a:rPr sz="2000"/>
              <a:t>Администраторы и владельцы офисных зданий, территорий и парков. Они также могут быть заинтересованы в улучшении окружающей среды и выборе качественных товаров и услуг для этого.</a:t>
            </a:r>
          </a:p>
          <a:p>
            <a:r>
              <a:rPr sz="2000"/>
              <a:t>Местные и государственные власти, которые могут заказывать услуги по благоустройству территорий, парков и общественных мест.</a:t>
            </a:r>
          </a:p>
          <a:p>
            <a:r>
              <a:rPr sz="2000"/>
              <a:t>Экологически сознательные потребители, заботящиеся о состоянии окружающей среды и выбирающие продукцию, которая не наносит вреда природе.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highlight>
                  <a:srgbClr val="FFFF00"/>
                </a:highlight>
              </a:rPr>
              <a:t>Каналы продаж и продвижения.</a:t>
            </a:r>
            <a:endParaRPr b="1">
              <a:highlight>
                <a:srgbClr val="FFFF00"/>
              </a:highlight>
            </a:endParaRP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76200" y="1393139"/>
            <a:ext cx="11988113" cy="5464861"/>
          </a:xfrm>
        </p:spPr>
        <p:txBody>
          <a:bodyPr/>
          <a:lstStyle/>
          <a:p>
            <a:pPr marL="457200" marR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 pitchFamily="34" charset="0" panose="020F0502020204030204"/>
              <a:buChar char="-"/>
            </a:pPr>
            <a:r>
              <a:rPr lang="en-US" sz="1400" b="0" i="0" u="none" strike="noStrike">
                <a:solidFill>
                  <a:srgbClr val="000000"/>
                </a:solidFill>
                <a:latin typeface="Segoe UI" charset="0"/>
                <a:ea typeface="+mn-ea"/>
                <a:cs typeface="+mn-cs"/>
              </a:rPr>
              <a:t>Контекстная реклама: настройка рекламных кампаний в Яндекс.Директ и Google AdWords.</a:t>
            </a:r>
          </a:p>
          <a:p>
            <a:pPr marL="457200" marR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 pitchFamily="34" charset="0" panose="020F0502020204030204"/>
              <a:buChar char="-"/>
            </a:pPr>
            <a:r>
              <a:rPr lang="en-US" sz="1400" b="0" i="0" u="none" strike="noStrike">
                <a:solidFill>
                  <a:srgbClr val="000000"/>
                </a:solidFill>
                <a:latin typeface="Segoe UI" charset="0"/>
                <a:ea typeface="+mn-ea"/>
                <a:cs typeface="+mn-cs"/>
              </a:rPr>
              <a:t>Продвижение в поисковых системах (SEO): оптимизация сайта под требования поисковых систем, написание и размещение статей, пресс-релизов, новостей компании.</a:t>
            </a:r>
          </a:p>
          <a:p>
            <a:pPr marL="457200" marR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 pitchFamily="34" charset="0" panose="020F0502020204030204"/>
              <a:buChar char="-"/>
            </a:pPr>
            <a:r>
              <a:rPr lang="en-US" sz="1400" b="0" i="0" u="none" strike="noStrike">
                <a:solidFill>
                  <a:srgbClr val="000000"/>
                </a:solidFill>
                <a:latin typeface="Segoe UI" charset="0"/>
                <a:ea typeface="+mn-ea"/>
                <a:cs typeface="+mn-cs"/>
              </a:rPr>
              <a:t>Таргетированная реклама в социальных сетях: создание рекламных кампаний с учетом особенностей целевой аудитории.</a:t>
            </a:r>
          </a:p>
          <a:p>
            <a:pPr marL="457200" marR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 pitchFamily="34" charset="0" panose="020F0502020204030204"/>
              <a:buChar char="-"/>
            </a:pPr>
            <a:r>
              <a:rPr lang="en-US" sz="1400" b="0" i="0" u="none" strike="noStrike">
                <a:solidFill>
                  <a:srgbClr val="000000"/>
                </a:solidFill>
                <a:latin typeface="Segoe UI" charset="0"/>
                <a:ea typeface="+mn-ea"/>
                <a:cs typeface="+mn-cs"/>
              </a:rPr>
              <a:t>Участие в выставках и конференциях по теме благоустройства: представление компании, продукции, услуг, обмен опытом с коллегами.</a:t>
            </a:r>
          </a:p>
          <a:p>
            <a:pPr marL="457200" marR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 pitchFamily="34" charset="0" panose="020F0502020204030204"/>
              <a:buChar char="-"/>
            </a:pPr>
            <a:r>
              <a:rPr lang="en-US" sz="1400" b="0" i="0" u="none" strike="noStrike">
                <a:solidFill>
                  <a:srgbClr val="000000"/>
                </a:solidFill>
                <a:latin typeface="Segoe UI" charset="0"/>
                <a:ea typeface="+mn-ea"/>
                <a:cs typeface="+mn-cs"/>
              </a:rPr>
              <a:t>Публикация статей и интервью с руководителями компании в специализированных изданиях.</a:t>
            </a:r>
          </a:p>
          <a:p>
            <a:pPr marL="457200" marR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 pitchFamily="34" charset="0" panose="020F0502020204030204"/>
              <a:buChar char="-"/>
            </a:pPr>
            <a:r>
              <a:rPr lang="en-US" sz="1400" b="0" i="0" u="none" strike="noStrike">
                <a:solidFill>
                  <a:srgbClr val="000000"/>
                </a:solidFill>
                <a:latin typeface="Segoe UI" charset="0"/>
                <a:ea typeface="+mn-ea"/>
                <a:cs typeface="+mn-cs"/>
              </a:rPr>
              <a:t>Организация и проведение акций, скидок, розыгрышей призов среди клиентов. </a:t>
            </a:r>
            <a:r>
              <a:rPr lang="ru-RU" sz="1400" b="0" i="0" u="none" strike="noStrike">
                <a:solidFill>
                  <a:srgbClr val="000000"/>
                </a:solidFill>
                <a:latin typeface="Segoe UI" charset="0"/>
                <a:ea typeface="+mn-ea"/>
                <a:cs typeface="+mn-cs"/>
              </a:rPr>
              <a:t>Участие в городских мероприятиях. </a:t>
            </a:r>
            <a:endParaRPr lang="en-US" sz="1400" b="0" i="0" u="none" strike="noStrike">
              <a:solidFill>
                <a:srgbClr val="000000"/>
              </a:solidFill>
              <a:latin typeface="Segoe UI" charset="0"/>
              <a:ea typeface="+mn-ea"/>
              <a:cs typeface="+mn-cs"/>
            </a:endParaRPr>
          </a:p>
          <a:p>
            <a:pPr marL="457200" marR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 pitchFamily="34" charset="0" panose="020F0502020204030204"/>
              <a:buChar char="-"/>
            </a:pPr>
            <a:r>
              <a:rPr lang="ru-RU" sz="1400" b="0" i="0" u="none" strike="noStrike">
                <a:solidFill>
                  <a:srgbClr val="000000"/>
                </a:solidFill>
                <a:latin typeface="Segoe UI" charset="0"/>
                <a:ea typeface="+mn-ea"/>
                <a:cs typeface="+mn-cs"/>
              </a:rPr>
              <a:t>Создание многофункционального мобильного приложения со многими услугами, подписками, каталогами, новыми технологиями. В него также будет входить разделения для регистрации сотрудников и клиентов. Все данные будут храниться у каждого клиента в этом приложении. </a:t>
            </a:r>
            <a:endParaRPr lang="en-US" sz="1400" b="0" i="0" u="none" strike="noStrike">
              <a:solidFill>
                <a:srgbClr val="000000"/>
              </a:solidFill>
              <a:latin typeface="Segoe UI" charset="0"/>
              <a:ea typeface="+mn-ea"/>
              <a:cs typeface="+mn-cs"/>
            </a:endParaRPr>
          </a:p>
          <a:p>
            <a:pPr marL="457200" marR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 pitchFamily="34" charset="0" panose="020F0502020204030204"/>
              <a:buChar char="-"/>
            </a:pPr>
            <a:r>
              <a:rPr lang="ru-RU" sz="1400" b="0" i="0" u="none" strike="noStrike">
                <a:solidFill>
                  <a:srgbClr val="000000"/>
                </a:solidFill>
                <a:latin typeface="Segoe UI" charset="0"/>
                <a:ea typeface="+mn-ea"/>
                <a:cs typeface="+mn-cs"/>
              </a:rPr>
              <a:t>Создание ютюб канала с нашими достижениями, как проходят процессы, почему нужно выбирать нас. Каждый год будет выпускаться фильм про компанию, где будет показан наш рост за 1 год. </a:t>
            </a:r>
            <a:endParaRPr lang="en-US" sz="1400" b="0" i="0" u="none" strike="noStrike">
              <a:solidFill>
                <a:srgbClr val="000000"/>
              </a:solidFill>
              <a:latin typeface="Segoe UI" charset="0"/>
              <a:ea typeface="+mn-ea"/>
              <a:cs typeface="+mn-cs"/>
            </a:endParaRPr>
          </a:p>
          <a:p>
            <a:pPr marL="457200" marR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 pitchFamily="34" charset="0" panose="020F0502020204030204"/>
              <a:buChar char="-"/>
            </a:pPr>
            <a:r>
              <a:rPr lang="ru-RU" sz="1400" b="0" i="0" u="none" strike="noStrike">
                <a:solidFill>
                  <a:srgbClr val="000000"/>
                </a:solidFill>
                <a:latin typeface="Segoe UI" charset="0"/>
                <a:ea typeface="+mn-ea"/>
                <a:cs typeface="+mn-cs"/>
              </a:rPr>
              <a:t>Сотрудничество с производствами материала и строительными магазинами.</a:t>
            </a:r>
            <a:endParaRPr lang="en-US" sz="1400" b="0" i="0" u="none" strike="noStrike">
              <a:solidFill>
                <a:srgbClr val="000000"/>
              </a:solidFill>
              <a:latin typeface="Segoe UI" charset="0"/>
              <a:ea typeface="+mn-ea"/>
              <a:cs typeface="+mn-cs"/>
            </a:endParaRPr>
          </a:p>
          <a:p>
            <a:pPr marL="457200" marR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 pitchFamily="34" charset="0" panose="020F0502020204030204"/>
              <a:buChar char="-"/>
            </a:pPr>
            <a:r>
              <a:rPr lang="ru-RU" sz="1400" b="0" i="0" u="none" strike="noStrike">
                <a:solidFill>
                  <a:srgbClr val="000000"/>
                </a:solidFill>
                <a:latin typeface="Segoe UI" charset="0"/>
                <a:ea typeface="+mn-ea"/>
                <a:cs typeface="+mn-cs"/>
              </a:rPr>
              <a:t>Самым главным нашим продвижением будет то, что клиенты нас будут рекомендовать. Наши отзывы будут нас рекомендовать. </a:t>
            </a:r>
            <a:endParaRPr lang="en-US" sz="1400" b="0" i="0" u="none" strike="noStrike">
              <a:solidFill>
                <a:srgbClr val="000000"/>
              </a:solidFill>
              <a:latin typeface="Segoe UI" charset="0"/>
              <a:ea typeface="+mn-ea"/>
              <a:cs typeface="+mn-cs"/>
            </a:endParaRPr>
          </a:p>
          <a:p>
            <a:pPr marL="457200" marR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 pitchFamily="34" charset="0" panose="020F0502020204030204"/>
              <a:buChar char="-"/>
            </a:pPr>
            <a:r>
              <a:rPr lang="ru-RU" sz="1400" b="0" i="0" u="none" strike="noStrike">
                <a:solidFill>
                  <a:srgbClr val="000000"/>
                </a:solidFill>
                <a:latin typeface="Segoe UI" charset="0"/>
                <a:ea typeface="+mn-ea"/>
                <a:cs typeface="+mn-cs"/>
              </a:rPr>
              <a:t>Будет выпушена канцелярская продукция с логотипом нашей компании, подарочные наборы. </a:t>
            </a:r>
            <a:endParaRPr lang="en-US" sz="1400" b="0" i="0" u="none" strike="noStrike">
              <a:solidFill>
                <a:srgbClr val="000000"/>
              </a:solidFill>
              <a:latin typeface="Segoe UI" charset="0"/>
              <a:ea typeface="+mn-ea"/>
              <a:cs typeface="+mn-cs"/>
            </a:endParaRPr>
          </a:p>
          <a:p>
            <a:pPr marL="457200" marR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 pitchFamily="34" charset="0" panose="020F0502020204030204"/>
              <a:buChar char="-"/>
            </a:pPr>
            <a:r>
              <a:rPr lang="ru-RU" sz="1400" b="0" i="0" u="none" strike="noStrike">
                <a:solidFill>
                  <a:srgbClr val="000000"/>
                </a:solidFill>
                <a:latin typeface="Segoe UI" charset="0"/>
                <a:ea typeface="+mn-ea"/>
                <a:cs typeface="+mn-cs"/>
              </a:rPr>
              <a:t>Многофункциональный сайт, который будет красочно и подробно описывать наши современные технологии, наши достижения и нашу репутацию. </a:t>
            </a:r>
            <a:endParaRPr lang="en-US" sz="1400" b="0" i="0" u="none" strike="noStrike">
              <a:solidFill>
                <a:srgbClr val="000000"/>
              </a:solidFill>
              <a:latin typeface="Segoe UI" charset="0"/>
              <a:ea typeface="+mn-ea"/>
              <a:cs typeface="+mn-cs"/>
            </a:endParaRPr>
          </a:p>
          <a:p>
            <a:pPr marL="457200" marR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 pitchFamily="34" charset="0" panose="020F0502020204030204"/>
              <a:buChar char="-"/>
            </a:pPr>
            <a:r>
              <a:rPr lang="ru-RU" sz="1400" b="0" i="0" u="none" strike="noStrike">
                <a:solidFill>
                  <a:srgbClr val="000000"/>
                </a:solidFill>
                <a:latin typeface="Segoe UI" charset="0"/>
                <a:ea typeface="+mn-ea"/>
                <a:cs typeface="+mn-cs"/>
              </a:rPr>
              <a:t>Партнерства и сотрудничество с крупными компаниями. </a:t>
            </a:r>
            <a:endParaRPr lang="en-US" sz="1400" b="0" i="0" u="none" strike="noStrike">
              <a:solidFill>
                <a:srgbClr val="000000"/>
              </a:solidFill>
              <a:latin typeface="Segoe UI" charset="0"/>
              <a:ea typeface="+mn-ea"/>
              <a:cs typeface="+mn-cs"/>
            </a:endParaRPr>
          </a:p>
          <a:p>
            <a:pPr marL="457200" marR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 pitchFamily="34" charset="0" panose="020F0502020204030204"/>
              <a:buChar char="-"/>
            </a:pPr>
            <a:r>
              <a:rPr lang="ru-RU" sz="1400" b="0" i="0" u="none" strike="noStrike">
                <a:solidFill>
                  <a:srgbClr val="000000"/>
                </a:solidFill>
                <a:latin typeface="Segoe UI" charset="0"/>
                <a:ea typeface="+mn-ea"/>
                <a:cs typeface="+mn-cs"/>
              </a:rPr>
              <a:t>Организация и проведение мастер классов по благоустройству. </a:t>
            </a:r>
            <a:endParaRPr lang="en-US" sz="1400" b="0" i="0" u="none" strike="noStrike">
              <a:solidFill>
                <a:srgbClr val="000000"/>
              </a:solidFill>
              <a:latin typeface="Segoe UI" charset="0"/>
              <a:ea typeface="+mn-ea"/>
              <a:cs typeface="+mn-cs"/>
            </a:endParaRPr>
          </a:p>
          <a:p>
            <a:pPr marL="457200" marR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 pitchFamily="34" charset="0" panose="020F0502020204030204"/>
              <a:buChar char="-"/>
            </a:pPr>
            <a:r>
              <a:rPr lang="ru-RU" sz="1400" b="0" i="0" u="none" strike="noStrike">
                <a:solidFill>
                  <a:srgbClr val="000000"/>
                </a:solidFill>
                <a:latin typeface="Segoe UI" charset="0"/>
                <a:ea typeface="+mn-ea"/>
                <a:cs typeface="+mn-cs"/>
              </a:rPr>
              <a:t>Создание вирусной рекламы, песни, стиха. Поддержка трендов где будет показано, что мы современная компания. </a:t>
            </a:r>
            <a:endParaRPr lang="en-US" sz="1400" b="0" i="0" u="none" strike="noStrike">
              <a:solidFill>
                <a:srgbClr val="000000"/>
              </a:solidFill>
              <a:latin typeface="Segoe UI" charset="0"/>
              <a:ea typeface="+mn-ea"/>
              <a:cs typeface="+mn-cs"/>
            </a:endParaRPr>
          </a:p>
          <a:p>
            <a:pPr marL="457200" marR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 pitchFamily="34" charset="0" panose="020F0502020204030204"/>
              <a:buChar char="-"/>
            </a:pPr>
            <a:r>
              <a:rPr lang="ru-RU" sz="1400" b="0" i="0" u="none" strike="noStrike">
                <a:solidFill>
                  <a:srgbClr val="000000"/>
                </a:solidFill>
                <a:latin typeface="Segoe UI" charset="0"/>
                <a:ea typeface="+mn-ea"/>
                <a:cs typeface="+mn-cs"/>
              </a:rPr>
              <a:t>Сотрудничество с блогерами и известными личностями. </a:t>
            </a:r>
            <a:endParaRPr lang="en-US" sz="1400" b="0" i="0" u="none" strike="noStrike">
              <a:solidFill>
                <a:srgbClr val="000000"/>
              </a:solidFill>
              <a:latin typeface="Segoe UI" charset="0"/>
              <a:ea typeface="+mn-ea"/>
              <a:cs typeface="+mn-cs"/>
            </a:endParaRPr>
          </a:p>
          <a:p>
            <a:pPr marL="457200" marR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 pitchFamily="34" charset="0" panose="020F0502020204030204"/>
              <a:buChar char="-"/>
            </a:pPr>
            <a:r>
              <a:rPr lang="ru-RU" sz="1400" b="0" i="0" u="none" strike="noStrike">
                <a:solidFill>
                  <a:srgbClr val="000000"/>
                </a:solidFill>
                <a:latin typeface="Segoe UI" charset="0"/>
                <a:ea typeface="+mn-ea"/>
                <a:cs typeface="+mn-cs"/>
              </a:rPr>
              <a:t>Проведение различных конкурсов и розыгрыша призов. </a:t>
            </a:r>
            <a:endParaRPr lang="en-US" sz="1400" b="0" i="0" u="none" strike="noStrike">
              <a:solidFill>
                <a:srgbClr val="000000"/>
              </a:solidFill>
              <a:latin typeface="Segoe UI" charset="0"/>
              <a:ea typeface="+mn-ea"/>
              <a:cs typeface="+mn-cs"/>
            </a:endParaRPr>
          </a:p>
          <a:p>
            <a:pPr marL="0" marR="0" indent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ru-RU" sz="1400" b="0" i="0" u="none" strike="noStrike">
                <a:solidFill>
                  <a:srgbClr val="000000"/>
                </a:solidFill>
                <a:latin typeface="Segoe UI" charset="0"/>
                <a:ea typeface="+mn-ea"/>
                <a:cs typeface="+mn-cs"/>
              </a:rPr>
              <a:t>      -    Использование рассылок о новых услугах и предложениях для клиентов. </a:t>
            </a:r>
            <a:endParaRPr sz="11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highlight>
                  <a:srgbClr val="FFFF00"/>
                </a:highlight>
              </a:rPr>
              <a:t>Прогнозирование финансов компании.</a:t>
            </a:r>
            <a:endParaRPr b="1">
              <a:highlight>
                <a:srgbClr val="FFFF00"/>
              </a:highlight>
            </a:endParaRP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 rot="16200000">
            <a:off x="6841525" y="9826625"/>
            <a:ext cx="3503140" cy="345689"/>
          </a:xfrm>
        </p:spPr>
        <p:txBody>
          <a:bodyPr/>
          <a:lstStyle/>
          <a:p>
            <a:pPr marL="0" indent="0">
              <a:buNone/>
            </a:pPr>
          </a:p>
        </p:txBody>
      </p:sp>
      <p:graphicFrame>
        <p:nvGraphicFramePr>
          <p:cNvPr id="85" name="Таблица 84"/>
          <p:cNvGraphicFramePr/>
          <p:nvPr/>
        </p:nvGraphicFramePr>
        <p:xfrm>
          <a:off x="504962" y="1690688"/>
          <a:ext cx="11274751" cy="4700917"/>
        </p:xfrm>
        <a:graphic>
          <a:graphicData uri="http://schemas.openxmlformats.org/drawingml/2006/table">
            <a:tbl>
              <a:tblPr firstRow="1" bandCol="1"/>
              <a:tblGrid>
                <a:gridCol w="2503921"/>
                <a:gridCol w="1215013"/>
                <a:gridCol w="1230911"/>
                <a:gridCol w="1215013"/>
                <a:gridCol w="1215013"/>
                <a:gridCol w="1230911"/>
                <a:gridCol w="1396695"/>
                <a:gridCol w="1267274"/>
              </a:tblGrid>
              <a:tr h="285934"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Показатели</a:t>
                      </a:r>
                      <a:endParaRPr sz="1400" b="1" i="0" u="none" strike="noStrike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апрель</a:t>
                      </a:r>
                      <a:endParaRPr sz="1400" b="1" i="0" u="none" strike="noStrike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май</a:t>
                      </a:r>
                      <a:endParaRPr sz="1400" b="1" i="0" u="none" strike="noStrike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июнь</a:t>
                      </a:r>
                      <a:endParaRPr sz="1400" b="1" i="0" u="none" strike="noStrike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июль</a:t>
                      </a:r>
                      <a:endParaRPr sz="1400" b="1" i="0" u="none" strike="noStrike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август</a:t>
                      </a:r>
                      <a:endParaRPr sz="1400" b="1" i="0" u="none" strike="noStrike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сентябрь</a:t>
                      </a:r>
                      <a:endParaRPr sz="1400" b="1" i="0" u="none" strike="noStrike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октябрь</a:t>
                      </a:r>
                      <a:endParaRPr sz="1400" b="1" i="0" u="none" strike="noStrike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480383"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latin typeface="+mn-lt"/>
                          <a:ea typeface="+mn-ea"/>
                          <a:cs typeface="+mn-cs"/>
                        </a:rPr>
                        <a:t>Точка безубыточности</a:t>
                      </a:r>
                      <a:endParaRPr sz="1400" b="1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-----------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85934"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latin typeface="+mn-lt"/>
                          <a:ea typeface="+mn-ea"/>
                          <a:cs typeface="+mn-cs"/>
                        </a:rPr>
                        <a:t>Маржинальность</a:t>
                      </a:r>
                      <a:endParaRPr sz="1400" b="1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44%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31%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18%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72%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39%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59%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47%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720600"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latin typeface="+mn-lt"/>
                          <a:ea typeface="+mn-ea"/>
                          <a:cs typeface="+mn-cs"/>
                        </a:rPr>
                        <a:t>Постоянные затраты</a:t>
                      </a:r>
                      <a:endParaRPr sz="1400" b="1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13 800 000 рублей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18 200 000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17 456 000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14 200 000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14 200 000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15 957 000 рублей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10 000 000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480383"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latin typeface="+mn-lt"/>
                          <a:ea typeface="+mn-ea"/>
                          <a:cs typeface="+mn-cs"/>
                        </a:rPr>
                        <a:t>Переменные затраты</a:t>
                      </a:r>
                      <a:endParaRPr sz="1400" b="1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4 260 000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7 630 000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9 354 000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1 900 000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5 120 000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3 363 000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2 873 000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480383"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latin typeface="+mn-lt"/>
                          <a:ea typeface="+mn-ea"/>
                          <a:cs typeface="+mn-cs"/>
                        </a:rPr>
                        <a:t>Срок окупаемости</a:t>
                      </a:r>
                      <a:endParaRPr sz="1400" b="1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-----------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Возврат инвест.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85934"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latin typeface="+mn-lt"/>
                          <a:ea typeface="+mn-ea"/>
                          <a:cs typeface="+mn-cs"/>
                        </a:rPr>
                        <a:t>Рентабельность </a:t>
                      </a:r>
                      <a:endParaRPr sz="1400" b="1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latin typeface="+mn-lt"/>
                          <a:ea typeface="+mn-ea"/>
                          <a:cs typeface="+mn-cs"/>
                        </a:rPr>
                        <a:t>&gt;30%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latin typeface="+mn-lt"/>
                          <a:ea typeface="+mn-ea"/>
                          <a:cs typeface="+mn-cs"/>
                        </a:rPr>
                        <a:t>&gt;30%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latin typeface="+mn-lt"/>
                          <a:ea typeface="+mn-ea"/>
                          <a:cs typeface="+mn-cs"/>
                        </a:rPr>
                        <a:t>&gt;30%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latin typeface="+mn-lt"/>
                          <a:ea typeface="+mn-ea"/>
                          <a:cs typeface="+mn-cs"/>
                        </a:rPr>
                        <a:t>&gt;30%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latin typeface="+mn-lt"/>
                          <a:ea typeface="+mn-ea"/>
                          <a:cs typeface="+mn-cs"/>
                        </a:rPr>
                        <a:t>&gt;30%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latin typeface="+mn-lt"/>
                          <a:ea typeface="+mn-ea"/>
                          <a:cs typeface="+mn-cs"/>
                        </a:rPr>
                        <a:t>&gt;30%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latin typeface="+mn-lt"/>
                          <a:ea typeface="+mn-ea"/>
                          <a:cs typeface="+mn-cs"/>
                        </a:rPr>
                        <a:t>&gt;30%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480383"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latin typeface="+mn-lt"/>
                          <a:ea typeface="+mn-ea"/>
                          <a:cs typeface="+mn-cs"/>
                        </a:rPr>
                        <a:t>Маржа</a:t>
                      </a:r>
                      <a:endParaRPr sz="1400" b="1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3 480 000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3 440 000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2 136 000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5 000 000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3 307 000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4 917 000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2 644 000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720600"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latin typeface="+mn-lt"/>
                          <a:ea typeface="+mn-ea"/>
                          <a:cs typeface="+mn-cs"/>
                        </a:rPr>
                        <a:t>Выручка</a:t>
                      </a:r>
                      <a:endParaRPr sz="1400" b="1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7 740 000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11 070 000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11 490 000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6900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8 427 000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8 280 000 рублей. 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5 517 000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480383"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latin typeface="+mn-lt"/>
                          <a:ea typeface="+mn-ea"/>
                          <a:cs typeface="+mn-cs"/>
                        </a:rPr>
                        <a:t>Средний чек</a:t>
                      </a:r>
                      <a:endParaRPr sz="1400" b="1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70 000 рублей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70 000 рублей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80 000 рублей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60 000 рублей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60 000 рублей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70 000 рублей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40 000 рублей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highlight>
                  <a:srgbClr val="FFFF00"/>
                </a:highlight>
              </a:rPr>
              <a:t>Прогнозирование доходов и расходов.</a:t>
            </a:r>
            <a:endParaRPr b="1">
              <a:highlight>
                <a:srgbClr val="FFFF00"/>
              </a:highlight>
            </a:endParaRPr>
          </a:p>
        </p:txBody>
      </p:sp>
      <p:graphicFrame>
        <p:nvGraphicFramePr>
          <p:cNvPr id="33" name="Таблица 32"/>
          <p:cNvGraphicFramePr/>
          <p:nvPr/>
        </p:nvGraphicFramePr>
        <p:xfrm>
          <a:off x="258462" y="1482811"/>
          <a:ext cx="11726562" cy="3089187"/>
        </p:xfrm>
        <a:graphic>
          <a:graphicData uri="http://schemas.openxmlformats.org/drawingml/2006/table">
            <a:tbl>
              <a:tblPr firstRow="1" bandCol="1"/>
              <a:tblGrid>
                <a:gridCol w="1838818"/>
                <a:gridCol w="4896135"/>
                <a:gridCol w="4991609"/>
              </a:tblGrid>
              <a:tr h="343243"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latin typeface="+mn-lt"/>
                          <a:ea typeface="+mn-ea"/>
                          <a:cs typeface="+mn-cs"/>
                        </a:rPr>
                        <a:t>Дата </a:t>
                      </a:r>
                      <a:endParaRPr sz="1400" b="1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latin typeface="+mn-lt"/>
                          <a:ea typeface="+mn-ea"/>
                          <a:cs typeface="+mn-cs"/>
                        </a:rPr>
                        <a:t>Доходы</a:t>
                      </a:r>
                      <a:endParaRPr sz="1400" b="1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latin typeface="+mn-lt"/>
                          <a:ea typeface="+mn-ea"/>
                          <a:cs typeface="+mn-cs"/>
                        </a:rPr>
                        <a:t>Расходы</a:t>
                      </a:r>
                      <a:endParaRPr sz="1400" b="1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343243"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Апрель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25 800 000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18 060 000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343243"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Май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36 900 000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25 830 000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343243"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Июнь 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38 300 000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26 810 000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343243"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Июль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23 000 000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16 100 000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343243"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Август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28 090 000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19 663 000 рублей. 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343243"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Сентябрь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27 600 000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19 320 000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343243"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Октябрь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18 390 000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12 873 000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343243">
                <a:tc>
                  <a:txBody>
                    <a:bodyPr lIns="68580" tIns="0" rIns="68580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latin typeface="+mn-lt"/>
                          <a:ea typeface="+mn-ea"/>
                          <a:cs typeface="+mn-cs"/>
                        </a:rPr>
                        <a:t>Итого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latin typeface="+mn-lt"/>
                          <a:ea typeface="+mn-ea"/>
                          <a:cs typeface="+mn-cs"/>
                        </a:rPr>
                        <a:t>198 080 000 рублей.</a:t>
                      </a:r>
                      <a:endParaRPr sz="1400" b="1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latin typeface="+mn-lt"/>
                          <a:ea typeface="+mn-ea"/>
                          <a:cs typeface="+mn-cs"/>
                        </a:rPr>
                        <a:t>138 656 000 рублей.</a:t>
                      </a:r>
                      <a:endParaRPr sz="1400" b="1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</a:tbl>
          </a:graphicData>
        </a:graphic>
      </p:graphicFrame>
      <p:sp>
        <p:nvSpPr>
          <p:cNvPr id="61" name="Текст. поле 60"/>
          <p:cNvSpPr txBox="1"/>
          <p:nvPr/>
        </p:nvSpPr>
        <p:spPr>
          <a:xfrm>
            <a:off x="258462" y="4720469"/>
            <a:ext cx="11726563" cy="745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0" i="0" u="none" strike="noStrike">
                <a:latin typeface="+mn-lt"/>
                <a:ea typeface="+mn-ea"/>
                <a:cs typeface="+mn-cs"/>
              </a:rPr>
              <a:t>*Расходы и доходы просчитаны только при развитие Тюмени и Екатеринбурга. А также внедрение прочих дополнительных услуг и вариантов для увеличения прибыли (дизайн проекты, комплексные тарифы для разного бюджета, мойка брусчатки, открытие строительного магазина, добавление электроинструмента для предоставления в прокат, участие в тендерах).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highlight>
                  <a:srgbClr val="FFFF00"/>
                </a:highlight>
              </a:rPr>
              <a:t>Что есть на данный момент.</a:t>
            </a:r>
            <a:endParaRPr b="1">
              <a:highlight>
                <a:srgbClr val="FFFF00"/>
              </a:highlight>
            </a:endParaRP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86497" y="1424030"/>
            <a:ext cx="11977816" cy="5339879"/>
          </a:xfrm>
        </p:spPr>
        <p:txBody>
          <a:bodyPr/>
          <a:lstStyle/>
          <a:p>
            <a:pPr marL="457200" marR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 pitchFamily="34" charset="0" panose="020F0502020204030204"/>
              <a:buChar char="-"/>
            </a:pPr>
            <a:r>
              <a:rPr lang="ru-RU" sz="2800" b="0" i="0" u="none" strike="noStrike">
                <a:latin typeface="+mn-lt"/>
                <a:ea typeface="+mn-ea"/>
                <a:cs typeface="+mn-cs"/>
              </a:rPr>
              <a:t>5 бригад с опытными мастерами.</a:t>
            </a:r>
            <a:endParaRPr sz="2800" b="0" i="0" u="none" strike="noStrike">
              <a:latin typeface="+mn-lt"/>
              <a:ea typeface="+mn-ea"/>
              <a:cs typeface="+mn-cs"/>
            </a:endParaRPr>
          </a:p>
          <a:p>
            <a:pPr marL="457200" marR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 pitchFamily="34" charset="0" panose="020F0502020204030204"/>
              <a:buChar char="-"/>
            </a:pPr>
            <a:r>
              <a:rPr lang="ru-RU" sz="2800" b="0" i="0" u="none" strike="noStrike">
                <a:latin typeface="+mn-lt"/>
                <a:ea typeface="+mn-ea"/>
                <a:cs typeface="+mn-cs"/>
              </a:rPr>
              <a:t>Сайт с услугами брусчатки в Тюмени.</a:t>
            </a:r>
            <a:endParaRPr sz="2800" b="0" i="0" u="none" strike="noStrike">
              <a:latin typeface="+mn-lt"/>
              <a:ea typeface="+mn-ea"/>
              <a:cs typeface="+mn-cs"/>
            </a:endParaRPr>
          </a:p>
          <a:p>
            <a:pPr marL="457200" marR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 pitchFamily="34" charset="0" panose="020F0502020204030204"/>
              <a:buChar char="-"/>
            </a:pPr>
            <a:r>
              <a:rPr lang="ru-RU" sz="2800" b="0" i="0" u="none" strike="noStrike">
                <a:latin typeface="+mn-lt"/>
                <a:ea typeface="+mn-ea"/>
                <a:cs typeface="+mn-cs"/>
              </a:rPr>
              <a:t>Инструмент на 3 бригады.</a:t>
            </a:r>
            <a:endParaRPr sz="2800" b="0" i="0" u="none" strike="noStrike">
              <a:latin typeface="+mn-lt"/>
              <a:ea typeface="+mn-ea"/>
              <a:cs typeface="+mn-cs"/>
            </a:endParaRPr>
          </a:p>
          <a:p>
            <a:pPr marL="457200" marR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 pitchFamily="34" charset="0" panose="020F0502020204030204"/>
              <a:buChar char="-"/>
            </a:pPr>
            <a:r>
              <a:rPr lang="ru-RU" sz="2800" b="0" i="0" u="none" strike="noStrike">
                <a:latin typeface="+mn-lt"/>
                <a:ea typeface="+mn-ea"/>
                <a:cs typeface="+mn-cs"/>
              </a:rPr>
              <a:t>Составленный регламент и функционал для сотрудников.</a:t>
            </a:r>
            <a:endParaRPr sz="2800" b="0" i="0" u="none" strike="noStrike">
              <a:latin typeface="+mn-lt"/>
              <a:ea typeface="+mn-ea"/>
              <a:cs typeface="+mn-cs"/>
            </a:endParaRPr>
          </a:p>
          <a:p>
            <a:pPr marL="457200" marR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 pitchFamily="34" charset="0" panose="020F0502020204030204"/>
              <a:buChar char="-"/>
            </a:pPr>
            <a:r>
              <a:rPr lang="ru-RU" sz="2800" b="0" i="0" u="none" strike="noStrike">
                <a:latin typeface="+mn-lt"/>
                <a:ea typeface="+mn-ea"/>
                <a:cs typeface="+mn-cs"/>
              </a:rPr>
              <a:t>Ландшафтный дизайнер с большим опытом.</a:t>
            </a:r>
            <a:endParaRPr sz="2800" b="0" i="0" u="none" strike="noStrike">
              <a:latin typeface="+mn-lt"/>
              <a:ea typeface="+mn-ea"/>
              <a:cs typeface="+mn-cs"/>
            </a:endParaRPr>
          </a:p>
          <a:p>
            <a:pPr marL="457200" marR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 pitchFamily="34" charset="0" panose="020F0502020204030204"/>
              <a:buChar char="-"/>
            </a:pPr>
            <a:r>
              <a:rPr lang="ru-RU" sz="2800" b="0" i="0" u="none" strike="noStrike">
                <a:latin typeface="+mn-lt"/>
                <a:ea typeface="+mn-ea"/>
                <a:cs typeface="+mn-cs"/>
              </a:rPr>
              <a:t>Администратор, который отработал весь прошлый год.</a:t>
            </a:r>
            <a:endParaRPr sz="2800" b="0" i="0" u="none" strike="noStrike">
              <a:latin typeface="+mn-lt"/>
              <a:ea typeface="+mn-ea"/>
              <a:cs typeface="+mn-cs"/>
            </a:endParaRPr>
          </a:p>
          <a:p>
            <a:pPr marL="457200" marR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 pitchFamily="34" charset="0" panose="020F0502020204030204"/>
              <a:buChar char="-"/>
            </a:pPr>
            <a:r>
              <a:rPr lang="ru-RU" sz="2800" b="0" i="0" u="none" strike="noStrike">
                <a:latin typeface="+mn-lt"/>
                <a:ea typeface="+mn-ea"/>
                <a:cs typeface="+mn-cs"/>
              </a:rPr>
              <a:t>2 заказа по укладке брусчатки на апрель 2024 год ( по рекомендации).</a:t>
            </a:r>
            <a:endParaRPr sz="2800" b="0" i="0" u="none" strike="noStrike">
              <a:latin typeface="+mn-lt"/>
              <a:ea typeface="+mn-ea"/>
              <a:cs typeface="+mn-cs"/>
            </a:endParaRPr>
          </a:p>
          <a:p>
            <a:pPr marL="457200" marR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 pitchFamily="34" charset="0" panose="020F0502020204030204"/>
              <a:buChar char="-"/>
            </a:pPr>
            <a:r>
              <a:rPr lang="ru-RU" sz="2800" b="0" i="0" u="none" strike="noStrike">
                <a:latin typeface="+mn-lt"/>
                <a:ea typeface="+mn-ea"/>
                <a:cs typeface="+mn-cs"/>
              </a:rPr>
              <a:t>База поставщиков материала по Тюмени.</a:t>
            </a:r>
            <a:endParaRPr sz="2800" b="0" i="0" u="none" strike="noStrike">
              <a:latin typeface="+mn-lt"/>
              <a:ea typeface="+mn-ea"/>
              <a:cs typeface="+mn-cs"/>
            </a:endParaRPr>
          </a:p>
          <a:p>
            <a:pPr marL="457200" marR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 pitchFamily="34" charset="0" panose="020F0502020204030204"/>
              <a:buChar char="-"/>
            </a:pPr>
            <a:r>
              <a:rPr lang="ru-RU" sz="2800" b="0" i="0" u="none" strike="noStrike">
                <a:latin typeface="+mn-lt"/>
                <a:ea typeface="+mn-ea"/>
                <a:cs typeface="+mn-cs"/>
              </a:rPr>
              <a:t>Сервисы по поиску заявок и работников.</a:t>
            </a:r>
            <a:endParaRPr sz="2800" b="0" i="0" u="none" strike="noStrike">
              <a:latin typeface="+mn-lt"/>
              <a:ea typeface="+mn-ea"/>
              <a:cs typeface="+mn-cs"/>
            </a:endParaRPr>
          </a:p>
          <a:p>
            <a:pPr marL="457200" marR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 pitchFamily="34" charset="0" panose="020F0502020204030204"/>
              <a:buChar char="-"/>
            </a:pPr>
            <a:r>
              <a:rPr lang="ru-RU" sz="2800" b="0" i="0" u="none" strike="noStrike">
                <a:latin typeface="+mn-lt"/>
                <a:ea typeface="+mn-ea"/>
                <a:cs typeface="+mn-cs"/>
              </a:rPr>
              <a:t>Знание рынка и аналитических данных города Екатеринбург.</a:t>
            </a:r>
            <a:endParaRPr sz="2800" b="0" i="0" u="none" strike="noStrike">
              <a:latin typeface="+mn-lt"/>
              <a:ea typeface="+mn-ea"/>
              <a:cs typeface="+mn-cs"/>
            </a:endParaRPr>
          </a:p>
          <a:p>
            <a:pPr marL="0" marR="0" indent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ru-RU" sz="2800" b="0" i="0" u="none" strike="noStrike">
                <a:latin typeface="+mn-lt"/>
                <a:ea typeface="+mn-ea"/>
                <a:cs typeface="+mn-cs"/>
              </a:rPr>
              <a:t>   -  Протестированные объявления в городе Екатеринбург.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highlight>
                  <a:srgbClr val="FFFF00"/>
                </a:highlight>
              </a:rPr>
              <a:t>Инвестиционное предложение.</a:t>
            </a:r>
            <a:endParaRPr b="1">
              <a:highlight>
                <a:srgbClr val="FFFF00"/>
              </a:highlight>
            </a:endParaRP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86497" y="1578490"/>
            <a:ext cx="11940746" cy="5072148"/>
          </a:xfrm>
        </p:spPr>
        <p:txBody>
          <a:bodyPr/>
          <a:lstStyle/>
          <a:p>
            <a:pPr marL="0" indent="0">
              <a:buNone/>
            </a:pPr>
            <a:r>
              <a:rPr lang="ru-RU" sz="1800"/>
              <a:t>Название проекта: “</a:t>
            </a:r>
            <a:r>
              <a:rPr lang="en-US" sz="1800"/>
              <a:t>PRO </a:t>
            </a:r>
            <a:r>
              <a:rPr lang="ru-RU" sz="1800"/>
              <a:t>Брусчатку компания по благоустройству”</a:t>
            </a:r>
          </a:p>
          <a:p>
            <a:pPr marL="0" indent="0">
              <a:buNone/>
            </a:pPr>
            <a:r>
              <a:rPr lang="ru-RU" sz="1800"/>
              <a:t>Цель проекта: Привлечение инвестиций для развития и масштабирования компании, которая будет оказывать услуги по благоустройству и озеленению территорий в Тюмени и Екатеринбурге.</a:t>
            </a:r>
          </a:p>
          <a:p>
            <a:pPr marL="0" indent="0">
              <a:buNone/>
            </a:pPr>
            <a:r>
              <a:rPr lang="ru-RU" sz="1800"/>
              <a:t>Описание проекта: Компания будет предоставлять услуги по проектированию, разработке и реализации проектов по благоустройству и озеленению частных домов, коммерческих объектов и общественных пространств.</a:t>
            </a:r>
          </a:p>
          <a:p>
            <a:pPr marL="0" indent="0">
              <a:buNone/>
            </a:pPr>
            <a:r>
              <a:rPr lang="ru-RU" sz="1800"/>
              <a:t>Инвестиционное предложение: Мы предлагаем инвестору уникальную возможность вложить средства в наш проект и получить максимальную прибыль за счет роста рынка и эффективного использования инвестиций. Наша команда имеет многолетний опыт работы в данной сфере, что гарантирует стабильность и надежность вложений. Вложив деньги в наш проект, инвестор сможет не только увеличить свой капитал, но и </a:t>
            </a:r>
            <a:r>
              <a:rPr lang="ru-RU" sz="1800" b="1"/>
              <a:t>стать частью</a:t>
            </a:r>
            <a:r>
              <a:rPr lang="ru-RU" sz="1800"/>
              <a:t> успешного бизнеса.</a:t>
            </a:r>
          </a:p>
          <a:p>
            <a:pPr marL="0" indent="0">
              <a:buNone/>
            </a:pPr>
            <a:r>
              <a:rPr lang="ru-RU" sz="1800"/>
              <a:t>Сумма инвестиций: 4 575 000 рублей</a:t>
            </a:r>
          </a:p>
          <a:p>
            <a:pPr marL="0" indent="0">
              <a:buNone/>
            </a:pPr>
            <a:r>
              <a:rPr lang="ru-RU" sz="1800"/>
              <a:t>Доходность: Доход инвестора составит 2 000 000 рублей.</a:t>
            </a:r>
          </a:p>
          <a:p>
            <a:pPr marL="0" indent="0">
              <a:buNone/>
            </a:pPr>
            <a:r>
              <a:rPr lang="ru-RU" sz="1800"/>
              <a:t>Срок окупаемости: 6 месяцев</a:t>
            </a:r>
          </a:p>
          <a:p>
            <a:pPr marL="0" indent="0">
              <a:buNone/>
            </a:pPr>
            <a:r>
              <a:rPr lang="ru-RU" sz="1800"/>
              <a:t>Риски: Как и в любом инвестиционном проекте, существуют определенные риски, связанные с реализацией проекта. Однако, наша команда имеет опыт работы в данной сфере и готова к преодолению возможных трудностей. Наша компания уверена в своем опыте и в случае возникновения каких либо проблем компания будет переписана на инвестора со всеми в нее входящими данными и оборудованием.</a:t>
            </a:r>
          </a:p>
          <a:p>
            <a:pPr marL="0" indent="0">
              <a:buNone/>
            </a:pPr>
            <a:r>
              <a:rPr lang="ru-RU" sz="1800" b="1"/>
              <a:t>с 4 575 000 рублей = возврат 6 575 000 рублей чистый доход инвестора 2 000 000 рублей.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highlight>
                  <a:srgbClr val="FFFF00"/>
                </a:highlight>
              </a:rPr>
              <a:t>План распределения инвестиций.</a:t>
            </a:r>
            <a:endParaRPr b="1">
              <a:highlight>
                <a:srgbClr val="FFFF00"/>
              </a:highlight>
            </a:endParaRP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1507524" y="8148165"/>
            <a:ext cx="259492" cy="4351338"/>
          </a:xfrm>
        </p:spPr>
        <p:txBody>
          <a:bodyPr/>
          <a:lstStyle/>
          <a:p/>
        </p:txBody>
      </p:sp>
      <p:graphicFrame>
        <p:nvGraphicFramePr>
          <p:cNvPr id="4" name="Таблица 3"/>
          <p:cNvGraphicFramePr/>
          <p:nvPr/>
        </p:nvGraphicFramePr>
        <p:xfrm>
          <a:off x="134578" y="1690688"/>
          <a:ext cx="5868035" cy="4950653"/>
        </p:xfrm>
        <a:graphic>
          <a:graphicData uri="http://schemas.openxmlformats.org/drawingml/2006/table">
            <a:tbl>
              <a:tblPr firstRow="1" bandCol="1"/>
              <a:tblGrid>
                <a:gridCol w="4338320"/>
                <a:gridCol w="1529715"/>
              </a:tblGrid>
              <a:tr h="423855"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latin typeface="+mn-lt"/>
                          <a:ea typeface="+mn-ea"/>
                          <a:cs typeface="+mn-cs"/>
                        </a:rPr>
                        <a:t>Наименование (Тюмень)</a:t>
                      </a:r>
                      <a:endParaRPr sz="1400" b="1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latin typeface="+mn-lt"/>
                          <a:ea typeface="+mn-ea"/>
                          <a:cs typeface="+mn-cs"/>
                        </a:rPr>
                        <a:t>Сумма </a:t>
                      </a:r>
                      <a:endParaRPr sz="1400" b="1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423855"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Затраты на рекламу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100 000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423855"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Затраты на инструмент и подготовку 20 бригад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1 698 000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423855"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Аренда гаража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7 000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423855"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Аренда офиса 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27 000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423855"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Выставочные образцы брусчатки в офисе 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21 000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712103"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Буклеты, визитки, листовки и ламинированное портфолио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30 000 рублей. 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423855"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Оборудование для офиса 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100 000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423855"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Зарплата работникам 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150 000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423855"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Транспортные расходы 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86 000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423855">
                <a:tc>
                  <a:txBody>
                    <a:bodyPr lIns="68580" tIns="0" rIns="68580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latin typeface="+mn-lt"/>
                          <a:ea typeface="+mn-ea"/>
                          <a:cs typeface="+mn-cs"/>
                        </a:rPr>
                        <a:t>Итого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latin typeface="+mn-lt"/>
                          <a:ea typeface="+mn-ea"/>
                          <a:cs typeface="+mn-cs"/>
                        </a:rPr>
                        <a:t>2 219 000 рублей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7" name="Таблица 26"/>
          <p:cNvGraphicFramePr/>
          <p:nvPr/>
        </p:nvGraphicFramePr>
        <p:xfrm>
          <a:off x="6096000" y="1690688"/>
          <a:ext cx="5868035" cy="4950658"/>
        </p:xfrm>
        <a:graphic>
          <a:graphicData uri="http://schemas.openxmlformats.org/drawingml/2006/table">
            <a:tbl>
              <a:tblPr firstRow="1" bandCol="1"/>
              <a:tblGrid>
                <a:gridCol w="4338320"/>
                <a:gridCol w="1529715"/>
              </a:tblGrid>
              <a:tr h="390426"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latin typeface="+mn-lt"/>
                          <a:ea typeface="+mn-ea"/>
                          <a:cs typeface="+mn-cs"/>
                        </a:rPr>
                        <a:t>Наименование ( Екатеринбург)</a:t>
                      </a:r>
                      <a:endParaRPr sz="1400" b="1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latin typeface="+mn-lt"/>
                          <a:ea typeface="+mn-ea"/>
                          <a:cs typeface="+mn-cs"/>
                        </a:rPr>
                        <a:t>Сумма </a:t>
                      </a:r>
                      <a:endParaRPr sz="1400" b="1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390426"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Затраты на рекламу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100 000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390426"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Создание сайта 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70 000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390426"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Затраты на инструмент и подготовку 20 бригад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1 698 000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390426"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Аренда гаража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8 000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390426"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Аренда офиса 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23 000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390426"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Выставочные образцы брусчатки в офисе 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21 000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655972"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Буклеты, визитки, листовки и ламинированное портфолио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30 000 рублей. 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390426"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Оборудование для офиса 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170 000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390426"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Зарплата работникам 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150 000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390426"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Транспортные расходы 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latin typeface="+mn-lt"/>
                          <a:ea typeface="+mn-ea"/>
                          <a:cs typeface="+mn-cs"/>
                        </a:rPr>
                        <a:t>86 000 рублей.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390426">
                <a:tc>
                  <a:txBody>
                    <a:bodyPr lIns="68580" tIns="0" rIns="68580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latin typeface="+mn-lt"/>
                          <a:ea typeface="+mn-ea"/>
                          <a:cs typeface="+mn-cs"/>
                        </a:rPr>
                        <a:t>Итого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68580" tIns="0" rIns="68580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latin typeface="+mn-lt"/>
                          <a:ea typeface="+mn-ea"/>
                          <a:cs typeface="+mn-cs"/>
                        </a:rPr>
                        <a:t>2 356 000 рублей</a:t>
                      </a:r>
                      <a:endParaRPr sz="14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highlight>
                  <a:srgbClr val="FFFF00"/>
                </a:highlight>
              </a:rPr>
              <a:t>Краткое описание компании </a:t>
            </a:r>
            <a:r>
              <a:rPr lang="en-US" b="1">
                <a:highlight>
                  <a:srgbClr val="FFFF00"/>
                </a:highlight>
              </a:rPr>
              <a:t>PRO </a:t>
            </a:r>
            <a:r>
              <a:rPr lang="ru-RU" b="1">
                <a:highlight>
                  <a:srgbClr val="FFFF00"/>
                </a:highlight>
              </a:rPr>
              <a:t>Брусчатку</a:t>
            </a:r>
            <a:endParaRPr b="1">
              <a:highlight>
                <a:srgbClr val="FFFF00"/>
              </a:highlight>
            </a:endParaRP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86497" y="1496111"/>
            <a:ext cx="11916032" cy="5175122"/>
          </a:xfrm>
        </p:spPr>
        <p:txBody>
          <a:bodyPr/>
          <a:lstStyle/>
          <a:p>
            <a:pPr marL="0" indent="0">
              <a:buNone/>
            </a:pPr>
            <a:r>
              <a:rPr sz="2800"/>
              <a:t>Компания “</a:t>
            </a:r>
            <a:r>
              <a:rPr lang="en-US" sz="2800"/>
              <a:t>PRO</a:t>
            </a:r>
            <a:r>
              <a:rPr lang="ru-RU" sz="2800"/>
              <a:t> Брусчатку</a:t>
            </a:r>
            <a:r>
              <a:rPr sz="2800"/>
              <a:t>” - это </a:t>
            </a:r>
            <a:r>
              <a:rPr lang="ru-RU" sz="2800"/>
              <a:t>быстроразвивающаяся компания</a:t>
            </a:r>
            <a:r>
              <a:rPr sz="2800"/>
              <a:t> на рынке благоустройства и озеленения территорий</a:t>
            </a:r>
            <a:r>
              <a:rPr lang="ru-RU" sz="2800"/>
              <a:t> в Тюмени</a:t>
            </a:r>
            <a:r>
              <a:rPr sz="2800"/>
              <a:t>. Мы предоставляем полный спектр услуг по проектированию, созданию и обслуживанию ландшафтных объектов любой сложности. Наша команда профессионалов обладает многолетним опытом работы и использует только самые современные технологии и материалы. Мы стремимся к устойчивому развитию и сохранению окружающей среды, поэтому все наши проекты учитывают экологические стандарты и нормы. Благодаря нашей ответственности и качеству работы, мы завоевали доверие </a:t>
            </a:r>
            <a:r>
              <a:rPr lang="ru-RU" sz="2800"/>
              <a:t>первых клиентов</a:t>
            </a:r>
            <a:r>
              <a:rPr sz="2800"/>
              <a:t> клиентов и продолжаем развиваться, чтобы оставаться лучшими в своей сфере.</a:t>
            </a:r>
            <a:r>
              <a:rPr lang="ru-RU" sz="2800"/>
              <a:t> В 2024 планируется открытие филиала в городе Екатеринбург.</a:t>
            </a:r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5407561" y="2697892"/>
            <a:ext cx="6516709" cy="5745892"/>
          </a:xfrm>
          <a:prstGeom prst="rect">
            <a:avLst/>
          </a:prstGeom>
        </p:spPr>
      </p:pic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1476633" y="0"/>
            <a:ext cx="10515600" cy="4692779"/>
          </a:xfrm>
        </p:spPr>
        <p:txBody>
          <a:bodyPr/>
          <a:lstStyle/>
          <a:p>
            <a:r>
              <a:rPr lang="ru-RU" sz="11500" b="1"/>
              <a:t> </a:t>
            </a:r>
            <a:r>
              <a:rPr lang="ru-RU" sz="13800" b="1"/>
              <a:t>Спасибо за  внимание!</a:t>
            </a:r>
            <a:endParaRPr sz="11500" b="1"/>
          </a:p>
        </p:txBody>
      </p:sp>
      <p:sp>
        <p:nvSpPr>
          <p:cNvPr id="5" name="Текст. поле 4"/>
          <p:cNvSpPr txBox="1"/>
          <p:nvPr/>
        </p:nvSpPr>
        <p:spPr>
          <a:xfrm>
            <a:off x="226541" y="5879757"/>
            <a:ext cx="3387811" cy="707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По всем вопросам:</a:t>
            </a:r>
            <a:r>
              <a:rPr lang="ru-RU" sz="2000" b="1" i="0" u="none" strike="noStrike">
                <a:latin typeface="+mn-lt"/>
                <a:ea typeface="+mn-ea"/>
                <a:cs typeface="+mn-cs"/>
              </a:rPr>
              <a:t> </a:t>
            </a:r>
            <a:r>
              <a:rPr lang="en-US" sz="2000" b="1" i="0" u="sng" strike="noStrike">
                <a:solidFill>
                  <a:schemeClr val="hlink"/>
                </a:solidFill>
                <a:latin typeface="Segoe UI" charset="0"/>
                <a:ea typeface="+mn-ea"/>
                <a:cs typeface="+mn-cs"/>
                <a:hlinkClick r:id="rId2"/>
              </a:rPr>
              <a:t>pro.bruschatku@mail.ru</a:t>
            </a:r>
            <a:r>
              <a:rPr lang="ru-RU"/>
              <a:t> </a:t>
            </a:r>
            <a:endParaRPr lang="en-US"/>
          </a:p>
        </p:txBody>
      </p:sp>
      <p:sp>
        <p:nvSpPr>
          <p:cNvPr id="6" name="Текст. поле 5"/>
          <p:cNvSpPr txBox="1"/>
          <p:nvPr/>
        </p:nvSpPr>
        <p:spPr>
          <a:xfrm>
            <a:off x="7712676" y="6049994"/>
            <a:ext cx="3923272" cy="366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/>
              <a:t>Презентацию составлял  Обухов А.С.</a:t>
            </a:r>
            <a:endParaRPr lang="en-US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highlight>
                  <a:srgbClr val="FFFF00"/>
                </a:highlight>
              </a:rPr>
              <a:t>Основные услуги компании </a:t>
            </a:r>
            <a:r>
              <a:rPr lang="en-US" b="1">
                <a:highlight>
                  <a:srgbClr val="FFFF00"/>
                </a:highlight>
              </a:rPr>
              <a:t>PRO </a:t>
            </a:r>
            <a:r>
              <a:rPr lang="ru-RU" b="1">
                <a:highlight>
                  <a:srgbClr val="FFFF00"/>
                </a:highlight>
              </a:rPr>
              <a:t>Брусчатку.</a:t>
            </a:r>
            <a:endParaRPr b="1">
              <a:highlight>
                <a:srgbClr val="FFFF00"/>
              </a:highlight>
            </a:endParaRP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Укладка брусчатки и тротуарной плитки.</a:t>
            </a:r>
          </a:p>
          <a:p>
            <a:r>
              <a:rPr lang="ru-RU"/>
              <a:t>Озеленение.</a:t>
            </a:r>
          </a:p>
          <a:p>
            <a:r>
              <a:rPr lang="ru-RU"/>
              <a:t>Асфальтирование.</a:t>
            </a:r>
          </a:p>
          <a:p>
            <a:r>
              <a:rPr lang="ru-RU"/>
              <a:t>Ландшафтный дизайн и проектирование территории.</a:t>
            </a:r>
          </a:p>
          <a:p>
            <a:r>
              <a:rPr lang="ru-RU"/>
              <a:t>Мойка брусчатки и фасада.</a:t>
            </a:r>
          </a:p>
          <a:p>
            <a:r>
              <a:rPr lang="ru-RU"/>
              <a:t>Стрижка газона.</a:t>
            </a:r>
          </a:p>
          <a:p>
            <a:r>
              <a:rPr lang="ru-RU"/>
              <a:t>Комплексное обслуживание объекта.</a:t>
            </a:r>
          </a:p>
          <a:p>
            <a:r>
              <a:rPr lang="ru-RU"/>
              <a:t>Продажа материала для работ по благоустройству.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highlight>
                  <a:srgbClr val="FFFF00"/>
                </a:highlight>
              </a:rPr>
              <a:t>Цели и задачи презентации.</a:t>
            </a:r>
            <a:endParaRPr b="1">
              <a:highlight>
                <a:srgbClr val="FFFF00"/>
              </a:highlight>
            </a:endParaRP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r>
              <a:t>Рассказать о концепции проекта и его конкурентных преимуществах.</a:t>
            </a:r>
            <a:endParaRPr lang="ru-RU"/>
          </a:p>
          <a:p>
            <a:r>
              <a:t> Показать потенциальную аудиторию и рыночные перспективы проекта. </a:t>
            </a:r>
            <a:endParaRPr lang="ru-RU"/>
          </a:p>
          <a:p>
            <a:r>
              <a:t>Описать операционный план и финансовые показатели проекта. </a:t>
            </a:r>
            <a:endParaRPr lang="ru-RU"/>
          </a:p>
          <a:p>
            <a:r>
              <a:t>Обозначить потребность в инвестициях и предложить условия сотрудничества. </a:t>
            </a:r>
            <a:endParaRPr lang="ru-RU"/>
          </a:p>
          <a:p>
            <a:r>
              <a:t>Ответить на возможные вопросы и обсудить условия сотрудничества.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highlight>
                  <a:srgbClr val="FFFF00"/>
                </a:highlight>
              </a:rPr>
              <a:t>Исследование рынка в городе Тюмень.</a:t>
            </a:r>
            <a:endParaRPr b="1">
              <a:highlight>
                <a:srgbClr val="FFFF00"/>
              </a:highlight>
            </a:endParaRP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168876" y="1465220"/>
            <a:ext cx="11843951" cy="5164824"/>
          </a:xfrm>
        </p:spPr>
        <p:txBody>
          <a:bodyPr/>
          <a:lstStyle/>
          <a:p>
            <a:pPr marL="0" indent="0">
              <a:buNone/>
            </a:pPr>
            <a:r>
              <a:rPr sz="1600"/>
              <a:t>Тюмень – один из крупнейших городов России, административный центр Тюменской области. Город активно развивается, строятся новые жилые комплексы, общественные и коммерческие объекты. Благоустройство территории является одним из ключевых направлений развития города. В данной статье рассмотрим основные тенденции и перспективы рынка благоустройства в Тюмени.</a:t>
            </a:r>
          </a:p>
          <a:p>
            <a:pPr marL="0" indent="0">
              <a:buNone/>
            </a:pPr>
            <a:r>
              <a:rPr sz="1600" b="1"/>
              <a:t>Тенденции рынка благоустройства</a:t>
            </a:r>
          </a:p>
          <a:p>
            <a:pPr marL="0" indent="0">
              <a:buNone/>
            </a:pPr>
            <a:r>
              <a:rPr sz="1600"/>
              <a:t>Рынок благоустройства в Тюмени характеризуется рядом тенденций, которые влияют на развитие отрасли.</a:t>
            </a:r>
          </a:p>
          <a:p>
            <a:pPr marL="0" indent="0">
              <a:buNone/>
            </a:pPr>
            <a:r>
              <a:rPr lang="ru-RU" sz="1600"/>
              <a:t>1)</a:t>
            </a:r>
            <a:r>
              <a:rPr sz="1600"/>
              <a:t>Рост спроса на услуги благоустройства. Население города растет, строятся новые объекты, что приводит к увеличению спроса на услуги по благоустройству территорий.</a:t>
            </a:r>
          </a:p>
          <a:p>
            <a:pPr marL="0" indent="0">
              <a:buNone/>
            </a:pPr>
            <a:r>
              <a:rPr lang="ru-RU" sz="1600"/>
              <a:t>2)</a:t>
            </a:r>
            <a:r>
              <a:rPr sz="1600"/>
              <a:t>Развитие технологий. Использование современных технологий и материалов позволяет создавать более качественные и долговечные объекты благоустройства.</a:t>
            </a:r>
          </a:p>
          <a:p>
            <a:pPr marL="0" indent="0">
              <a:buNone/>
            </a:pPr>
            <a:r>
              <a:rPr lang="ru-RU" sz="1600"/>
              <a:t>3)</a:t>
            </a:r>
            <a:r>
              <a:rPr sz="1600"/>
              <a:t>Экологичность. Одним из трендов является стремление к экологичности и использованию экологически чистых материалов.</a:t>
            </a:r>
          </a:p>
          <a:p>
            <a:pPr marL="0" indent="0">
              <a:buNone/>
            </a:pPr>
            <a:r>
              <a:rPr lang="ru-RU" sz="1600"/>
              <a:t>4)</a:t>
            </a:r>
            <a:r>
              <a:rPr sz="1600"/>
              <a:t>Внимание к деталям. Заказчики стали более требовательными к качеству работ и уделяют больше внимания деталям.</a:t>
            </a:r>
          </a:p>
          <a:p>
            <a:pPr marL="0" indent="0">
              <a:buNone/>
            </a:pPr>
            <a:r>
              <a:rPr sz="1600" b="1"/>
              <a:t>Перспективы развития рынка</a:t>
            </a:r>
          </a:p>
          <a:p>
            <a:pPr marL="0" indent="0">
              <a:buNone/>
            </a:pPr>
            <a:r>
              <a:rPr sz="1600"/>
              <a:t>Рынок благоустройства в Тюмени имеет большой потенциал для развития. Основные направления развития:</a:t>
            </a:r>
          </a:p>
          <a:p>
            <a:pPr marL="0" indent="0">
              <a:buNone/>
            </a:pPr>
            <a:r>
              <a:rPr lang="ru-RU" sz="1600"/>
              <a:t>1)</a:t>
            </a:r>
            <a:r>
              <a:rPr sz="1600"/>
              <a:t>Развитие инфраструктуры. Строительство новых дорог, парков, скверов, детских площадок и других объектов инфраструктуры.</a:t>
            </a:r>
          </a:p>
          <a:p>
            <a:pPr marL="0" indent="0">
              <a:buNone/>
            </a:pPr>
            <a:r>
              <a:rPr lang="ru-RU" sz="1600"/>
              <a:t>2)</a:t>
            </a:r>
            <a:r>
              <a:rPr sz="1600"/>
              <a:t>Внедрение новых технологий. Использование инновационных технологий и материалов для создания более эффективных и экологичных объектов благоустройства.</a:t>
            </a:r>
            <a:endParaRPr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570470" y="365125"/>
            <a:ext cx="10783330" cy="1325563"/>
          </a:xfrm>
        </p:spPr>
        <p:txBody>
          <a:bodyPr/>
          <a:lstStyle/>
          <a:p>
            <a:r>
              <a:rPr lang="ru-RU" b="1">
                <a:highlight>
                  <a:srgbClr val="FFFF00"/>
                </a:highlight>
              </a:rPr>
              <a:t>Исследование рынка в городе Екатеринбург.</a:t>
            </a:r>
            <a:endParaRPr b="1">
              <a:highlight>
                <a:srgbClr val="FFFF00"/>
              </a:highlight>
            </a:endParaRP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137984" y="1413733"/>
            <a:ext cx="11916032" cy="5298689"/>
          </a:xfrm>
        </p:spPr>
        <p:txBody>
          <a:bodyPr/>
          <a:lstStyle/>
          <a:p>
            <a:pPr marL="0" indent="0">
              <a:buNone/>
            </a:pPr>
            <a:r>
              <a:rPr sz="1600"/>
              <a:t>Екатеринбург — крупный промышленный, культурный и административный центр Урала. Город занимает площадь 1143 км² и имеет население более 1,5 миллиона человек. Рынок благоустройства в Екатеринбурге является одним из крупнейших в России.</a:t>
            </a:r>
          </a:p>
          <a:p>
            <a:pPr marL="0" indent="0">
              <a:buNone/>
            </a:pPr>
            <a:r>
              <a:rPr sz="1600" b="1"/>
              <a:t>Основные тенденции рынка благоустройства в Екатеринбурге:</a:t>
            </a:r>
          </a:p>
          <a:p>
            <a:pPr marL="0" indent="0">
              <a:buNone/>
            </a:pPr>
            <a:r>
              <a:rPr lang="ru-RU" sz="1600"/>
              <a:t>1)</a:t>
            </a:r>
            <a:r>
              <a:rPr sz="1600"/>
              <a:t>Рост спроса на благоустройство городских территорий.</a:t>
            </a:r>
          </a:p>
          <a:p>
            <a:pPr marL="0" indent="0">
              <a:buNone/>
            </a:pPr>
            <a:r>
              <a:rPr lang="ru-RU" sz="1600"/>
              <a:t>2)</a:t>
            </a:r>
            <a:r>
              <a:rPr sz="1600"/>
              <a:t>Развитие технологий и использование инновационных материалов в благоустройстве.</a:t>
            </a:r>
          </a:p>
          <a:p>
            <a:pPr marL="0" indent="0">
              <a:buNone/>
            </a:pPr>
            <a:r>
              <a:rPr lang="ru-RU" sz="1600"/>
              <a:t>3)</a:t>
            </a:r>
            <a:r>
              <a:rPr sz="1600"/>
              <a:t>Экологичность и устойчивость — важные факторы при выборе материалов и технологий.</a:t>
            </a:r>
          </a:p>
          <a:p>
            <a:pPr marL="0" indent="0">
              <a:buNone/>
            </a:pPr>
            <a:r>
              <a:rPr lang="ru-RU" sz="1600"/>
              <a:t>4)</a:t>
            </a:r>
            <a:r>
              <a:rPr sz="1600"/>
              <a:t>Внимание к деталям и качеству работ.</a:t>
            </a:r>
          </a:p>
          <a:p>
            <a:pPr marL="0" indent="0">
              <a:buNone/>
            </a:pPr>
            <a:r>
              <a:rPr sz="1600"/>
              <a:t>В Екатеринбурге активно ведется строительство жилых комплексов, общественных и коммерческих зданий, что способствует росту рынка</a:t>
            </a:r>
            <a:r>
              <a:rPr sz="3600"/>
              <a:t> </a:t>
            </a:r>
            <a:r>
              <a:rPr sz="1600"/>
              <a:t>благоустройства. Также город участвует в различных программах по благоустройству, таких как «Формирование комфортной городской среды».</a:t>
            </a:r>
          </a:p>
          <a:p>
            <a:pPr marL="0" indent="0">
              <a:buNone/>
            </a:pPr>
            <a:r>
              <a:rPr sz="1600"/>
              <a:t>Одним из перспективных направлений развития рынка является внедрение технологий «умного города», которые позволяют оптимизировать системы управления инфраструктурой и повысить качество жизни горожан. Кроме того, использование возобновляемых источников энергии и эко-материалов становится все более популярным.</a:t>
            </a:r>
          </a:p>
          <a:p>
            <a:pPr marL="0" indent="0">
              <a:buNone/>
            </a:pPr>
            <a:r>
              <a:rPr sz="1600"/>
              <a:t>Таким образом, рынок благоустройства в Екатеринбурге имеет большой</a:t>
            </a:r>
            <a:r>
              <a:rPr sz="3600"/>
              <a:t> </a:t>
            </a:r>
            <a:r>
              <a:rPr sz="1600"/>
              <a:t>потенциал для роста и развития, благодаря активному строительству и участию города в различных проектах по улучшению качества жизни горожан.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highlight>
                  <a:srgbClr val="FFFF00"/>
                </a:highlight>
              </a:rPr>
              <a:t>Основные конкуренты в Тюмени.</a:t>
            </a:r>
            <a:endParaRPr b="1">
              <a:highlight>
                <a:srgbClr val="FFFF00"/>
              </a:highlight>
            </a:endParaRP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240957" y="1465220"/>
            <a:ext cx="11813059" cy="5278094"/>
          </a:xfrm>
        </p:spPr>
        <p:txBody>
          <a:bodyPr/>
          <a:lstStyle/>
          <a:p>
            <a:pPr marL="0" indent="0">
              <a:buNone/>
            </a:pPr>
            <a:r>
              <a:rPr lang="ru-RU" sz="1600"/>
              <a:t>Компания “Тюмень Благоустройство” - одна из крупнейших компаний в регионе, занимающаяся благоустройством и содержанием территорий.</a:t>
            </a:r>
            <a:endParaRPr lang="ru-RU" sz="1100"/>
          </a:p>
          <a:p>
            <a:pPr marL="0" indent="0">
              <a:buNone/>
            </a:pPr>
            <a:r>
              <a:rPr sz="1600"/>
              <a:t>ООО “Дорстройпроект” - специализируется на проектировании, строительстве и благоустройстве автомобильных дорог и городских улиц.</a:t>
            </a:r>
          </a:p>
          <a:p>
            <a:pPr marL="0" indent="0">
              <a:buNone/>
            </a:pPr>
            <a:r>
              <a:rPr sz="1600"/>
              <a:t>ООО “Тюменьгорстрой” - занимается строительством жилых и коммерческих объектов, а также благоустройством прилегающих территорий.</a:t>
            </a:r>
          </a:p>
          <a:p>
            <a:pPr marL="0" indent="0">
              <a:buNone/>
            </a:pPr>
            <a:r>
              <a:rPr sz="1600"/>
              <a:t>ООО “ГрадСтрой” - предлагает широкий спектр услуг по проектированию, строительству и благоустройству территорий различного назначения.</a:t>
            </a:r>
          </a:p>
          <a:p>
            <a:pPr marL="0" indent="0">
              <a:buNone/>
            </a:pPr>
            <a:r>
              <a:rPr sz="1600"/>
              <a:t>ООО “СтройГрад” - специализируется на строительстве жилых домов, коммерческой недвижимости и благоустройстве прилегающих территорий.</a:t>
            </a:r>
          </a:p>
          <a:p>
            <a:pPr marL="0" indent="0">
              <a:buNone/>
            </a:pPr>
            <a:r>
              <a:rPr sz="1600"/>
              <a:t>ООО “АльфаСтрой” - занимается проектированием, строительством и ремонтом объектов различного назначения, включая благоустройство территорий.</a:t>
            </a:r>
          </a:p>
          <a:p>
            <a:pPr marL="0" indent="0">
              <a:buNone/>
            </a:pPr>
            <a:r>
              <a:rPr sz="1600"/>
              <a:t>ООО “ПромСтройПроект” - специализируется на разработке проектов благоустройства территорий, а также на выполнении строительно-монтажных работ.</a:t>
            </a:r>
          </a:p>
          <a:p>
            <a:pPr marL="0" indent="0">
              <a:buNone/>
            </a:pPr>
            <a:r>
              <a:rPr sz="1600"/>
              <a:t>ООО “Благоустройство-Тюмень” - занимается содержанием и благоустройством городских территорий, включая ремонт и обслуживание дорог, тротуаров, газонов и т.д.</a:t>
            </a:r>
          </a:p>
          <a:p>
            <a:pPr marL="0" indent="0">
              <a:buNone/>
            </a:pPr>
            <a:r>
              <a:rPr sz="1600"/>
              <a:t>ООО “СтройТехСервис” - выполняет полный комплекс работ по строительству и благоустройству объектов различного назначения.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highlight>
                  <a:srgbClr val="FFFF00"/>
                </a:highlight>
              </a:rPr>
              <a:t>Основные конкуренты в Екатеринбурге.</a:t>
            </a:r>
            <a:endParaRPr b="1">
              <a:highlight>
                <a:srgbClr val="FFFF00"/>
              </a:highlight>
            </a:endParaRP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199768" y="1444625"/>
            <a:ext cx="11813059" cy="5185419"/>
          </a:xfrm>
        </p:spPr>
        <p:txBody>
          <a:bodyPr/>
          <a:lstStyle/>
          <a:p>
            <a:pPr marL="0" indent="0">
              <a:buNone/>
            </a:pPr>
            <a:r>
              <a:rPr lang="ru-RU" sz="1800"/>
              <a:t>“Урал-Озеленение” - компания специализируется на благоустройстве территорий, включая ландшафтный дизайн, озеленение, устройство газонов и уход за зелеными насаждениями.</a:t>
            </a:r>
            <a:endParaRPr lang="ru-RU" sz="1400"/>
          </a:p>
          <a:p>
            <a:pPr marL="0" indent="0">
              <a:buNone/>
            </a:pPr>
            <a:r>
              <a:rPr sz="1800"/>
              <a:t>“Академстрой” - занимается строительством и благоустройством территорий, а также предоставляет услуги по озеленению и ландшафтному дизайну.</a:t>
            </a:r>
          </a:p>
          <a:p>
            <a:pPr marL="0" indent="0">
              <a:buNone/>
            </a:pPr>
            <a:r>
              <a:rPr sz="1800"/>
              <a:t>“Ресто-Строй” - специализируется на комплексном благоустройстве городских территорий, проектировании и строительстве детских площадок, спортивных комплексов и других объектов инфраструктуры.</a:t>
            </a:r>
          </a:p>
          <a:p>
            <a:pPr marL="0" indent="0">
              <a:buNone/>
            </a:pPr>
            <a:r>
              <a:rPr sz="1800"/>
              <a:t>“ГринСтрой” - компания занимается благоустройством городских территорий и созданием ландшафтных проектов.</a:t>
            </a:r>
          </a:p>
          <a:p>
            <a:pPr marL="0" indent="0">
              <a:buNone/>
            </a:pPr>
            <a:r>
              <a:rPr sz="1800"/>
              <a:t>“Градстрой” - предлагает услуги по проектированию и строительству жилых домов, коммерческих объектов и благоустройству территорий.</a:t>
            </a:r>
          </a:p>
          <a:p>
            <a:pPr marL="0" indent="0">
              <a:buNone/>
            </a:pPr>
            <a:r>
              <a:rPr sz="1800"/>
              <a:t>“Инжстрой” - осуществляет строительство и реконструкцию объектов различного назначения, а также благоустройство территорий.</a:t>
            </a:r>
          </a:p>
          <a:p>
            <a:pPr marL="0" indent="0">
              <a:buNone/>
            </a:pPr>
            <a:r>
              <a:rPr sz="1800"/>
              <a:t>“МЖК-Стройинвест” - занимается благоустройством и озеленением территорий, строительством спортивных и детских площадок.</a:t>
            </a:r>
          </a:p>
          <a:p>
            <a:pPr marL="0" indent="0">
              <a:buNone/>
            </a:pPr>
            <a:r>
              <a:rPr sz="1800"/>
              <a:t>“Стройкомфорт” - предоставляет полный комплекс услуг по строительству, реконструкции и благоустройству городских территорий.</a:t>
            </a:r>
          </a:p>
          <a:p>
            <a:pPr marL="0" indent="0">
              <a:buNone/>
            </a:pPr>
            <a:r>
              <a:rPr sz="1800"/>
              <a:t>“Мастер-Строй” - выполняет работы по созданию и развитию территорий, включая разработку проектов, строительство и благоустройство.</a:t>
            </a:r>
            <a:endParaRPr lang="ru-RU" sz="1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highlight>
                  <a:srgbClr val="FFFF00"/>
                </a:highlight>
              </a:rPr>
              <a:t>Тренды и перспективы развития компании.</a:t>
            </a:r>
            <a:endParaRPr b="1">
              <a:highlight>
                <a:srgbClr val="FFFF00"/>
              </a:highlight>
            </a:endParaRP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189470" y="1375891"/>
            <a:ext cx="11843952" cy="5298689"/>
          </a:xfrm>
        </p:spPr>
        <p:txBody>
          <a:bodyPr/>
          <a:lstStyle/>
          <a:p>
            <a:r>
              <a:rPr sz="2400"/>
              <a:t>Экологичность: все больше людей обращают внимание на экологичность материалов и технологий, которые используются в благоустройстве. Это включает в себя использование натуральных материалов, таких как дерево и камень, а также использование зеленых насаждений для улучшения качества воздуха и создания комфортной среды.</a:t>
            </a:r>
          </a:p>
          <a:p>
            <a:r>
              <a:rPr sz="2400"/>
              <a:t>Инновации: технологии продолжают развиваться, и это отражается на сфере благоустройства. Например, использование дронов для съемки местности и создания 3D-моделей, которые помогают проектировщикам лучше понять, как будет выглядеть проект после завершения.</a:t>
            </a:r>
          </a:p>
          <a:p>
            <a:r>
              <a:rPr sz="2400"/>
              <a:t>Устойчивое развитие: этот тренд связан с экологичностью и включает в себя заботу о ресурсах, снижение воздействия на окружающую среду и создание устойчивых решений для благоустройства.</a:t>
            </a:r>
          </a:p>
          <a:p>
            <a:r>
              <a:rPr sz="2400"/>
              <a:t>Индивидуальный подход: клиенты все больше ценят индивидуальный подход и возможность создавать уникальные проекты, которые отражают их вкусы и предпочтения.</a:t>
            </a:r>
          </a:p>
          <a:p>
            <a:r>
              <a:rPr sz="2400"/>
              <a:t>Гедонизм: стремление к комфорту и удовольствию от жизни становится все более важным, и это проявляется в желании иметь красивые и удобные пространства вокруг себя.</a:t>
            </a:r>
          </a:p>
          <a:p>
            <a:r>
              <a:rPr sz="2400"/>
              <a:t>Рост рынка: спрос на услуги по благоустройству продолжает расти, что открывает новые возможности для развития бизнеса.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о умолчанию">
  <a:themeElements>
    <a:clrScheme name="Офис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исная">
      <a:majorFont>
        <a:latin typeface="Calibri Light" panose="020F0302020204030204"/>
        <a:ea typeface=""/>
        <a:cs typeface=""/>
        <a:font script="Arab" typeface="Times New Roman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Times New Roman"/>
        <a:font script="Knda" typeface="Tunga"/>
        <a:font script="Khmr" typeface="MoolBoran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Angsan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 Light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 Light"/>
        <a:font script="Olck" typeface="Nirmala UI"/>
        <a:font script="Lisu" typeface="Segoe UI"/>
        <a:font script="Sora" typeface="Nirmala UI"/>
      </a:majorFont>
      <a:minorFont>
        <a:latin typeface="Calibri" panose="020F0502020204030204"/>
        <a:ea typeface=""/>
        <a:cs typeface=""/>
        <a:font script="Arab" typeface="Arial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Arial"/>
        <a:font script="Knda" typeface="Tunga"/>
        <a:font script="Khmr" typeface="DaunPenh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Cordi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"/>
        <a:font script="Olck" typeface="Nirmala UI"/>
        <a:font script="Lisu" typeface="Segoe UI"/>
        <a:font script="Sora" typeface="Nirmala UI"/>
      </a:minorFont>
    </a:fontScheme>
    <a:fmtScheme name="Офис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Mobile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</cp:revision>
  <dcterms:created xsi:type="dcterms:W3CDTF">2024-02-21T07:55:54Z</dcterms:created>
  <dcterms:modified xsi:type="dcterms:W3CDTF">2024-02-21T15:36:22Z</dcterms:modified>
</cp:coreProperties>
</file>