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863NQSg42LpV4oCXsC5oVL9aE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11" Type="http://schemas.openxmlformats.org/officeDocument/2006/relationships/slide" Target="slides/slide7.xml"/><Relationship Id="rId22" Type="http://schemas.openxmlformats.org/officeDocument/2006/relationships/font" Target="fonts/PoppinsSemiBold-italic.fntdata"/><Relationship Id="rId10" Type="http://schemas.openxmlformats.org/officeDocument/2006/relationships/slide" Target="slides/slide6.xml"/><Relationship Id="rId21" Type="http://schemas.openxmlformats.org/officeDocument/2006/relationships/font" Target="fonts/PoppinsSemiBold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slide" Target="slides/slide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2.xml"/><Relationship Id="rId18" Type="http://schemas.openxmlformats.org/officeDocument/2006/relationships/font" Target="fonts/Poppi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a9f75a9c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a9f75a9c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42a7b9b3f0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142a7b9b3f0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4f36c0a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2e4f36c0ac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36f28484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1436f28484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a9f75a9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ba9f75a9c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b4a577283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b4a5772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b4a57728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b4a57728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2a7b9b3f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142a7b9b3f0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13"/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22" name="Google Shape;22;p13"/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13"/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25" name="Google Shape;25;p13"/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и объект">
  <p:cSld name="4_Заголовок и объект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838200" y="3294063"/>
            <a:ext cx="10515600" cy="297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2" type="body"/>
          </p:nvPr>
        </p:nvSpPr>
        <p:spPr>
          <a:xfrm>
            <a:off x="838200" y="1989138"/>
            <a:ext cx="1051560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>
            <p:ph idx="2" type="pic"/>
          </p:nvPr>
        </p:nvSpPr>
        <p:spPr>
          <a:xfrm>
            <a:off x="898502" y="3654002"/>
            <a:ext cx="6525000" cy="260999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898501" y="594001"/>
            <a:ext cx="6525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898501" y="1764001"/>
            <a:ext cx="6525000" cy="1685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и объект">
  <p:cSld name="3_Заголовок и объект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19"/>
          <p:cNvGrpSpPr/>
          <p:nvPr/>
        </p:nvGrpSpPr>
        <p:grpSpPr>
          <a:xfrm>
            <a:off x="9347250" y="37980"/>
            <a:ext cx="2844750" cy="286020"/>
            <a:chOff x="9347250" y="37980"/>
            <a:chExt cx="2844750" cy="286020"/>
          </a:xfrm>
        </p:grpSpPr>
        <p:sp>
          <p:nvSpPr>
            <p:cNvPr id="57" name="Google Shape;57;p19"/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19"/>
          <p:cNvGrpSpPr/>
          <p:nvPr/>
        </p:nvGrpSpPr>
        <p:grpSpPr>
          <a:xfrm>
            <a:off x="-35250" y="6583500"/>
            <a:ext cx="2844750" cy="274500"/>
            <a:chOff x="-35250" y="6583500"/>
            <a:chExt cx="2844750" cy="274500"/>
          </a:xfrm>
        </p:grpSpPr>
        <p:sp>
          <p:nvSpPr>
            <p:cNvPr id="60" name="Google Shape;60;p19"/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9"/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6095998" y="365125"/>
            <a:ext cx="52578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20850" y="-575"/>
            <a:ext cx="5186362" cy="68585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grpSp>
        <p:nvGrpSpPr>
          <p:cNvPr id="68" name="Google Shape;68;p20"/>
          <p:cNvGrpSpPr/>
          <p:nvPr/>
        </p:nvGrpSpPr>
        <p:grpSpPr>
          <a:xfrm>
            <a:off x="5207212" y="36075"/>
            <a:ext cx="2844750" cy="274500"/>
            <a:chOff x="5228062" y="49500"/>
            <a:chExt cx="2844750" cy="274500"/>
          </a:xfrm>
        </p:grpSpPr>
        <p:sp>
          <p:nvSpPr>
            <p:cNvPr id="69" name="Google Shape;69;p20"/>
            <p:cNvSpPr/>
            <p:nvPr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20"/>
          <p:cNvGrpSpPr/>
          <p:nvPr/>
        </p:nvGrpSpPr>
        <p:grpSpPr>
          <a:xfrm>
            <a:off x="9382650" y="6596925"/>
            <a:ext cx="2844750" cy="274500"/>
            <a:chOff x="9347250" y="6571200"/>
            <a:chExt cx="2844750" cy="274500"/>
          </a:xfrm>
        </p:grpSpPr>
        <p:sp>
          <p:nvSpPr>
            <p:cNvPr id="72" name="Google Shape;72;p20"/>
            <p:cNvSpPr/>
            <p:nvPr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0"/>
            <p:cNvSpPr/>
            <p:nvPr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6096000" y="2033588"/>
            <a:ext cx="5186363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 b="0"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b="0">
                <a:solidFill>
                  <a:schemeClr val="accent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b="0"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0">
                <a:solidFill>
                  <a:schemeClr val="accent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b="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a9f75a9c5_0_6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300"/>
              <a:t>Инвестиции в </a:t>
            </a:r>
            <a:endParaRPr sz="6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300"/>
              <a:t>онлайн-школу </a:t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2a7b9b3f0_0_282"/>
          <p:cNvSpPr txBox="1"/>
          <p:nvPr/>
        </p:nvSpPr>
        <p:spPr>
          <a:xfrm>
            <a:off x="9326850" y="3060517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42a7b9b3f0_0_282"/>
          <p:cNvSpPr txBox="1"/>
          <p:nvPr/>
        </p:nvSpPr>
        <p:spPr>
          <a:xfrm>
            <a:off x="3522830" y="3004752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142a7b9b3f0_0_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307" y="4138956"/>
            <a:ext cx="360003" cy="3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42a7b9b3f0_0_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961" y="4137784"/>
            <a:ext cx="360003" cy="3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2a7b9b3f0_0_282"/>
          <p:cNvSpPr txBox="1"/>
          <p:nvPr/>
        </p:nvSpPr>
        <p:spPr>
          <a:xfrm>
            <a:off x="945577" y="543675"/>
            <a:ext cx="6060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700" u="none" cap="none" strike="noStrike">
                <a:solidFill>
                  <a:srgbClr val="FE800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УСЛОВИЯ И  </a:t>
            </a:r>
            <a:r>
              <a:rPr b="0" i="0" lang="en-US" sz="3700" u="none" cap="none" strike="noStrike">
                <a:solidFill>
                  <a:srgbClr val="7030A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РИСКИ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2a7b9b3f0_0_282"/>
          <p:cNvSpPr txBox="1"/>
          <p:nvPr/>
        </p:nvSpPr>
        <p:spPr>
          <a:xfrm>
            <a:off x="945571" y="3372916"/>
            <a:ext cx="1013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Крупных рисков в проекте нет. </a:t>
            </a:r>
            <a:r>
              <a:rPr lang="en-US" sz="2200"/>
              <a:t>Здесь успех проекта зависит от глубокой аналитики ниши (Анализ ЦА и анализ конкурентов) и команды. В самом начале мы делаем всё возможное, чтобы избежать этих рисков, также в проекте есть определенный цикл продаж - 1-2 месяца. То есть если клиент не купил в первый месяц, то путем догрева он воспользуется услугой в следующий месяц.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42a7b9b3f0_0_282"/>
          <p:cNvSpPr txBox="1"/>
          <p:nvPr/>
        </p:nvSpPr>
        <p:spPr>
          <a:xfrm flipH="1">
            <a:off x="945576" y="1735796"/>
            <a:ext cx="9310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Условия: Преимущественно на 1</a:t>
            </a:r>
            <a:r>
              <a:rPr lang="en-US" sz="2200"/>
              <a:t>2</a:t>
            </a: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месяцев. Выплаты инвестору будут производиться ежемесячно, начиная со 2 месяца, в размере 50% от чистой прибыли. После  выплаты тела, 25% от чистой прибыли до конца сотрудничества 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142a7b9b3f0_0_282"/>
          <p:cNvPicPr preferRelativeResize="0"/>
          <p:nvPr/>
        </p:nvPicPr>
        <p:blipFill rotWithShape="1">
          <a:blip r:embed="rId5">
            <a:alphaModFix/>
          </a:blip>
          <a:srcRect b="24040" l="0" r="73711" t="0"/>
          <a:stretch/>
        </p:blipFill>
        <p:spPr>
          <a:xfrm>
            <a:off x="9928622" y="5309073"/>
            <a:ext cx="2263380" cy="1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4f36c0ac2_0_0"/>
          <p:cNvSpPr txBox="1"/>
          <p:nvPr/>
        </p:nvSpPr>
        <p:spPr>
          <a:xfrm>
            <a:off x="9326850" y="3060517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e4f36c0ac2_0_0"/>
          <p:cNvSpPr txBox="1"/>
          <p:nvPr/>
        </p:nvSpPr>
        <p:spPr>
          <a:xfrm>
            <a:off x="3522830" y="3004752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e4f36c0ac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307" y="4138956"/>
            <a:ext cx="360003" cy="3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e4f36c0ac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961" y="4137784"/>
            <a:ext cx="360003" cy="3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e4f36c0ac2_0_0"/>
          <p:cNvSpPr txBox="1"/>
          <p:nvPr/>
        </p:nvSpPr>
        <p:spPr>
          <a:xfrm>
            <a:off x="945577" y="543675"/>
            <a:ext cx="6060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700">
                <a:solidFill>
                  <a:srgbClr val="FE800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В чем идея проекта?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e4f36c0ac2_0_0"/>
          <p:cNvSpPr txBox="1"/>
          <p:nvPr/>
        </p:nvSpPr>
        <p:spPr>
          <a:xfrm flipH="1">
            <a:off x="945576" y="1735796"/>
            <a:ext cx="9310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/>
              <a:t>Основная моя идея в открытии онлайн-школы - выстраивать правильное продвижение экспертов в любых нишах, а это психологи, бизнес-консультанты, владельцы салонных и ресторанных бизнесов, дизайнеры, эксперты по здоровью и тд.</a:t>
            </a:r>
            <a:br>
              <a:rPr lang="en-US" sz="2200"/>
            </a:br>
            <a:br>
              <a:rPr lang="en-US" sz="2200"/>
            </a:br>
            <a:r>
              <a:rPr lang="en-US" sz="2200"/>
              <a:t>Моя миссия - выстраивать для них маркетинговую стратегию, чтобы выручка их проектов росла.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2e4f36c0ac2_0_0"/>
          <p:cNvPicPr preferRelativeResize="0"/>
          <p:nvPr/>
        </p:nvPicPr>
        <p:blipFill rotWithShape="1">
          <a:blip r:embed="rId5">
            <a:alphaModFix/>
          </a:blip>
          <a:srcRect b="24041" l="0" r="73711" t="0"/>
          <a:stretch/>
        </p:blipFill>
        <p:spPr>
          <a:xfrm>
            <a:off x="9928622" y="5309073"/>
            <a:ext cx="2263380" cy="1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EA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/>
          <p:nvPr/>
        </p:nvSpPr>
        <p:spPr>
          <a:xfrm>
            <a:off x="1558575" y="2882925"/>
            <a:ext cx="9088800" cy="2079600"/>
          </a:xfrm>
          <a:prstGeom prst="roundRect">
            <a:avLst>
              <a:gd fmla="val 798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DD3D7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2"/>
          <p:cNvSpPr txBox="1"/>
          <p:nvPr>
            <p:ph type="title"/>
          </p:nvPr>
        </p:nvSpPr>
        <p:spPr>
          <a:xfrm>
            <a:off x="838200" y="12819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Предложение инвестору</a:t>
            </a:r>
            <a:endParaRPr b="0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2181000" y="3213925"/>
            <a:ext cx="74751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Инвестиции под </a:t>
            </a:r>
            <a:r>
              <a:rPr lang="en-US" sz="2400"/>
              <a:t>25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годовых при средней рентабельности 4</a:t>
            </a:r>
            <a:r>
              <a:rPr lang="en-US" sz="2400"/>
              <a:t>5-50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Выплаты ежемесячные начиная со 2-го месяца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36f284848_0_24"/>
          <p:cNvSpPr txBox="1"/>
          <p:nvPr/>
        </p:nvSpPr>
        <p:spPr>
          <a:xfrm>
            <a:off x="741143" y="430342"/>
            <a:ext cx="3795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4300" u="none" cap="none" strike="noStrike">
                <a:solidFill>
                  <a:srgbClr val="FE8002"/>
                </a:solidFill>
                <a:latin typeface="Arial"/>
                <a:ea typeface="Arial"/>
                <a:cs typeface="Arial"/>
                <a:sym typeface="Arial"/>
              </a:rPr>
              <a:t>Обо мне</a:t>
            </a:r>
            <a:endParaRPr b="1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436f284848_0_24"/>
          <p:cNvSpPr/>
          <p:nvPr/>
        </p:nvSpPr>
        <p:spPr>
          <a:xfrm>
            <a:off x="574425" y="1729225"/>
            <a:ext cx="8551200" cy="4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 зовут Валиуллина </a:t>
            </a:r>
            <a:r>
              <a:rPr lang="en-US" sz="2700"/>
              <a:t>Регина</a:t>
            </a: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немного информации обо мне: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3 года сотрудничаю с онлайн-школами в качестве директора и продюсера;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занимаюсь продвижением экспертов до миллионных оборотов. Помогаю выстраивать правильную стратегию ведения онлайн-школ и консалтинговых </a:t>
            </a:r>
            <a:r>
              <a:rPr lang="en-US" sz="2700"/>
              <a:t>агентств</a:t>
            </a:r>
            <a:r>
              <a:rPr lang="en-US" sz="2700"/>
              <a:t>.</a:t>
            </a:r>
            <a:endParaRPr sz="27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1436f284848_0_24"/>
          <p:cNvPicPr preferRelativeResize="0"/>
          <p:nvPr/>
        </p:nvPicPr>
        <p:blipFill rotWithShape="1">
          <a:blip r:embed="rId3">
            <a:alphaModFix/>
          </a:blip>
          <a:srcRect b="27609" l="0" r="0" t="0"/>
          <a:stretch/>
        </p:blipFill>
        <p:spPr>
          <a:xfrm>
            <a:off x="9125650" y="567925"/>
            <a:ext cx="2375400" cy="242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8405040" y="1197000"/>
            <a:ext cx="3516898" cy="977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rgbClr val="E01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7744255" y="1381306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8398020" y="2346000"/>
            <a:ext cx="3516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rgbClr val="E01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7737235" y="2530306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8405040" y="3495000"/>
            <a:ext cx="3516898" cy="977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rgbClr val="E01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7744255" y="3679306"/>
            <a:ext cx="601447" cy="584775"/>
          </a:xfrm>
          <a:prstGeom prst="rect">
            <a:avLst/>
          </a:prstGeom>
          <a:solidFill>
            <a:srgbClr val="E010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8391000" y="4644000"/>
            <a:ext cx="3516898" cy="977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consectetuer adipiscing elit.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7677897" y="4767653"/>
            <a:ext cx="706083" cy="706083"/>
          </a:xfrm>
          <a:prstGeom prst="rect">
            <a:avLst/>
          </a:prstGeom>
          <a:solidFill>
            <a:srgbClr val="E01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7730215" y="4828306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-125" y="-25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860375" y="374426"/>
            <a:ext cx="54120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 маркетплейсе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860375" y="374425"/>
            <a:ext cx="5412000" cy="3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 маркетплейсе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728750" y="934350"/>
            <a:ext cx="8201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3800" u="none" cap="none" strike="noStrike">
                <a:solidFill>
                  <a:srgbClr val="FE8002"/>
                </a:solidFill>
                <a:latin typeface="Arial"/>
                <a:ea typeface="Arial"/>
                <a:cs typeface="Arial"/>
                <a:sym typeface="Arial"/>
              </a:rPr>
              <a:t>Почему </a:t>
            </a:r>
            <a:r>
              <a:rPr b="1" lang="en-US" sz="3800">
                <a:solidFill>
                  <a:srgbClr val="FE8002"/>
                </a:solidFill>
              </a:rPr>
              <a:t>онлайн-школы?</a:t>
            </a:r>
            <a:endParaRPr b="1" i="0" sz="3800" u="none" cap="none" strike="noStrike">
              <a:solidFill>
                <a:srgbClr val="FE80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907734" y="3627742"/>
            <a:ext cx="681300" cy="687900"/>
          </a:xfrm>
          <a:prstGeom prst="ellipse">
            <a:avLst/>
          </a:prstGeom>
          <a:solidFill>
            <a:srgbClr val="FE8002"/>
          </a:solidFill>
          <a:ln>
            <a:noFill/>
          </a:ln>
          <a:effectLst>
            <a:outerShdw blurRad="876300" rotWithShape="0" algn="t" dir="5400000" dist="393700">
              <a:srgbClr val="000000">
                <a:alpha val="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910434" y="3679198"/>
            <a:ext cx="67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910416" y="4775819"/>
            <a:ext cx="675900" cy="682800"/>
          </a:xfrm>
          <a:prstGeom prst="ellipse">
            <a:avLst/>
          </a:prstGeom>
          <a:solidFill>
            <a:srgbClr val="FE8002"/>
          </a:solidFill>
          <a:ln>
            <a:noFill/>
          </a:ln>
          <a:effectLst>
            <a:outerShdw blurRad="876300" rotWithShape="0" algn="t" dir="5400000" dist="393700">
              <a:srgbClr val="000000">
                <a:alpha val="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910432" y="4824726"/>
            <a:ext cx="67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10433" y="2484780"/>
            <a:ext cx="675900" cy="682800"/>
          </a:xfrm>
          <a:prstGeom prst="ellipse">
            <a:avLst/>
          </a:prstGeom>
          <a:solidFill>
            <a:srgbClr val="FE8002"/>
          </a:solidFill>
          <a:ln>
            <a:noFill/>
          </a:ln>
          <a:effectLst>
            <a:outerShdw blurRad="876300" rotWithShape="0" algn="t" dir="5400000" dist="393700">
              <a:srgbClr val="000000">
                <a:alpha val="705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E8002"/>
              </a:solidFill>
              <a:highlight>
                <a:srgbClr val="FE8002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10433" y="2533676"/>
            <a:ext cx="67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1887350" y="2326975"/>
            <a:ext cx="9104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На данный момент это один из самых быстрорастущих онлайн-бизнесов.В 2022-м году совокупный доход онлайн-школ составил 95 млрд рублей. За 2023 год 123 млрд рублей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1887340" y="4791969"/>
            <a:ext cx="704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Лёгкий старт и быстрая окупаемость. В среднем окупаемость онлайн-школ до 6 месяцев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1887350" y="3629850"/>
            <a:ext cx="910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Это один из самых рентабельных и маржинальных бизнесов. Средняя рентабельность 40-50%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/>
        </p:nvSpPr>
        <p:spPr>
          <a:xfrm>
            <a:off x="9326850" y="3060517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307" y="4138956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4650"/>
            <a:ext cx="5757402" cy="323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7400" y="2486150"/>
            <a:ext cx="6340499" cy="366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a9f75a9c5_0_13"/>
          <p:cNvSpPr txBox="1"/>
          <p:nvPr/>
        </p:nvSpPr>
        <p:spPr>
          <a:xfrm>
            <a:off x="9326850" y="3060517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ba9f75a9c5_0_13"/>
          <p:cNvSpPr txBox="1"/>
          <p:nvPr/>
        </p:nvSpPr>
        <p:spPr>
          <a:xfrm>
            <a:off x="5219680" y="3004753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ba9f75a9c5_0_13"/>
          <p:cNvSpPr txBox="1"/>
          <p:nvPr/>
        </p:nvSpPr>
        <p:spPr>
          <a:xfrm>
            <a:off x="3522830" y="3004752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ba9f75a9c5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307" y="4138956"/>
            <a:ext cx="360003" cy="3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a9f75a9c5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961" y="4137784"/>
            <a:ext cx="360003" cy="3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ba9f75a9c5_0_13"/>
          <p:cNvSpPr txBox="1"/>
          <p:nvPr>
            <p:ph type="title"/>
          </p:nvPr>
        </p:nvSpPr>
        <p:spPr>
          <a:xfrm>
            <a:off x="522275" y="631875"/>
            <a:ext cx="105156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Общее описание проекта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97" name="Google Shape;197;g2ba9f75a9c5_0_13"/>
          <p:cNvSpPr txBox="1"/>
          <p:nvPr/>
        </p:nvSpPr>
        <p:spPr>
          <a:xfrm>
            <a:off x="691000" y="1381950"/>
            <a:ext cx="11154600" cy="4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Мой проект - онлайн-консалтинг(школа) для действующих твёрдых экспертов.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Площадка, где планируется вести основной контент - Telegram, Ютуб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Продуктовая линейка: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групповой тариф, куда входят записанные уроки и поддержка кураторов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индивидуальный тариф с живыми встречами.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среднем в инфобизнесе окупаемость трафика х4-х5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вложениях в 200 тысяч, мы можем рассчитывать на выручку в 800 000. Цена привлеченного лида до 300 рублей на рынке в моей нише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b4a577283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Продвижение</a:t>
            </a:r>
            <a:endParaRPr/>
          </a:p>
        </p:txBody>
      </p:sp>
      <p:sp>
        <p:nvSpPr>
          <p:cNvPr id="203" name="Google Shape;203;g2bb4a577283_0_21"/>
          <p:cNvSpPr txBox="1"/>
          <p:nvPr/>
        </p:nvSpPr>
        <p:spPr>
          <a:xfrm>
            <a:off x="870025" y="1712450"/>
            <a:ext cx="91578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источники трафика для продвижения канала: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Telegram ADS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официальная таргетированная реклама в telegram);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посевы в telegram-каналах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(рекламный пост+креатив), в среднем за 1 рекламный 5000-10000 рублей, стоимость подписчика до 300 рублей;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Яндекс Директ.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коло 30 000 в месяц и  зарплата специалиста — от 30 000 рублей в месяц.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b4a577283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Команда</a:t>
            </a:r>
            <a:endParaRPr/>
          </a:p>
        </p:txBody>
      </p:sp>
      <p:sp>
        <p:nvSpPr>
          <p:cNvPr id="209" name="Google Shape;209;g2bb4a577283_0_38"/>
          <p:cNvSpPr txBox="1"/>
          <p:nvPr/>
        </p:nvSpPr>
        <p:spPr>
          <a:xfrm>
            <a:off x="870025" y="1712450"/>
            <a:ext cx="91578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первые 3 месяца достаточно будет: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ассистент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в среднем оплата по рынку 15 000 - 20 000 рублей);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технический специалист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(основные задачи - настройка бота, интеграции с кассой, подключение рассылок, автоматизация и выдача доступа для покупателей, оплата в среднем 15 000-25 000);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веб-дизайнер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создание лендинга, плашек для бота и презентаций, в среднем оплата 30 000 за всю работу).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2a7b9b3f0_0_196"/>
          <p:cNvSpPr txBox="1"/>
          <p:nvPr/>
        </p:nvSpPr>
        <p:spPr>
          <a:xfrm>
            <a:off x="9326850" y="3060517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42a7b9b3f0_0_196"/>
          <p:cNvSpPr txBox="1"/>
          <p:nvPr/>
        </p:nvSpPr>
        <p:spPr>
          <a:xfrm>
            <a:off x="3522830" y="3004752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42a7b9b3f0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307" y="4138956"/>
            <a:ext cx="360003" cy="3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42a7b9b3f0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961" y="4137784"/>
            <a:ext cx="360003" cy="3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42a7b9b3f0_0_196"/>
          <p:cNvSpPr txBox="1"/>
          <p:nvPr/>
        </p:nvSpPr>
        <p:spPr>
          <a:xfrm>
            <a:off x="828207" y="359600"/>
            <a:ext cx="747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Выручка первые </a:t>
            </a:r>
            <a:r>
              <a:rPr b="1" lang="en-US" sz="4200">
                <a:solidFill>
                  <a:schemeClr val="dk1"/>
                </a:solidFill>
              </a:rPr>
              <a:t>4 месяца</a:t>
            </a:r>
            <a:endParaRPr b="1" i="0" sz="4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142a7b9b3f0_0_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50" y="1718575"/>
            <a:ext cx="10659147" cy="20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42a7b9b3f0_0_196"/>
          <p:cNvSpPr txBox="1"/>
          <p:nvPr/>
        </p:nvSpPr>
        <p:spPr>
          <a:xfrm>
            <a:off x="939307" y="4299050"/>
            <a:ext cx="7478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>
                <a:solidFill>
                  <a:schemeClr val="dk1"/>
                </a:solidFill>
              </a:rPr>
              <a:t>*все остальные расчеты указаны в фин.модели</a:t>
            </a:r>
            <a:endParaRPr i="0" sz="42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Маркетплей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0F0F"/>
      </a:accent1>
      <a:accent2>
        <a:srgbClr val="F25050"/>
      </a:accent2>
      <a:accent3>
        <a:srgbClr val="BF875D"/>
      </a:accent3>
      <a:accent4>
        <a:srgbClr val="D9CB89"/>
      </a:accent4>
      <a:accent5>
        <a:srgbClr val="F2B6A0"/>
      </a:accent5>
      <a:accent6>
        <a:srgbClr val="FFE89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