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6" r:id="rId2"/>
    <p:sldId id="307" r:id="rId3"/>
    <p:sldId id="305" r:id="rId4"/>
    <p:sldId id="308" r:id="rId5"/>
    <p:sldId id="314" r:id="rId6"/>
    <p:sldId id="309" r:id="rId7"/>
    <p:sldId id="315" r:id="rId8"/>
    <p:sldId id="310" r:id="rId9"/>
    <p:sldId id="316" r:id="rId10"/>
    <p:sldId id="311" r:id="rId11"/>
    <p:sldId id="317" r:id="rId12"/>
    <p:sldId id="312" r:id="rId13"/>
    <p:sldId id="313" r:id="rId14"/>
  </p:sldIdLst>
  <p:sldSz cx="12193588" cy="6858000"/>
  <p:notesSz cx="12193588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564" autoAdjust="0"/>
  </p:normalViewPr>
  <p:slideViewPr>
    <p:cSldViewPr>
      <p:cViewPr varScale="1">
        <p:scale>
          <a:sx n="77" d="100"/>
          <a:sy n="77" d="100"/>
        </p:scale>
        <p:origin x="1094" y="67"/>
      </p:cViewPr>
      <p:guideLst>
        <p:guide orient="horz" pos="21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34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75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6698" y="0"/>
            <a:ext cx="528375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9235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327" y="3300413"/>
            <a:ext cx="9754616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75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6698" y="6513910"/>
            <a:ext cx="528375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2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1" y="4309676"/>
            <a:ext cx="12193588" cy="107898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525250" y="1790683"/>
            <a:ext cx="3143085" cy="2609883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лагодарность">
    <p:bg>
      <p:bgPr>
        <a:solidFill>
          <a:srgbClr val="D7D5C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1" y="3500590"/>
            <a:ext cx="12193588" cy="99674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067300" y="3231444"/>
            <a:ext cx="2047875" cy="53093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4DE79-268F-4C1A-8933-263129D2AF90}" type="datetime1">
              <a:rPr lang="en-US"/>
              <a:t>11/23/2023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заголовком и 6 медиаблоками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 и 6 </a:t>
            </a:r>
            <a:r>
              <a:rPr lang="ru-RU" dirty="0" err="1"/>
              <a:t>медиаблоками</a:t>
            </a:r>
            <a:endParaRPr lang="en-US" dirty="0"/>
          </a:p>
        </p:txBody>
      </p:sp>
      <p:sp>
        <p:nvSpPr>
          <p:cNvPr id="23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502755" y="1138470"/>
            <a:ext cx="3547067" cy="22905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Диаграмма 3"/>
          <p:cNvSpPr>
            <a:spLocks noGrp="1"/>
          </p:cNvSpPr>
          <p:nvPr>
            <p:ph type="chart" sz="quarter" idx="16"/>
          </p:nvPr>
        </p:nvSpPr>
        <p:spPr bwMode="auto">
          <a:xfrm>
            <a:off x="4323260" y="1138470"/>
            <a:ext cx="3547067" cy="22905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Диаграмма 3"/>
          <p:cNvSpPr>
            <a:spLocks noGrp="1"/>
          </p:cNvSpPr>
          <p:nvPr>
            <p:ph type="chart" sz="quarter" idx="17"/>
          </p:nvPr>
        </p:nvSpPr>
        <p:spPr bwMode="auto">
          <a:xfrm>
            <a:off x="8152808" y="1138470"/>
            <a:ext cx="3547067" cy="22905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Диаграмма 3"/>
          <p:cNvSpPr>
            <a:spLocks noGrp="1"/>
          </p:cNvSpPr>
          <p:nvPr>
            <p:ph type="chart" sz="quarter" idx="18"/>
          </p:nvPr>
        </p:nvSpPr>
        <p:spPr bwMode="auto">
          <a:xfrm>
            <a:off x="502755" y="3576870"/>
            <a:ext cx="3547067" cy="22905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Диаграмма 3"/>
          <p:cNvSpPr>
            <a:spLocks noGrp="1"/>
          </p:cNvSpPr>
          <p:nvPr>
            <p:ph type="chart" sz="quarter" idx="19"/>
          </p:nvPr>
        </p:nvSpPr>
        <p:spPr bwMode="auto">
          <a:xfrm>
            <a:off x="4323260" y="3576870"/>
            <a:ext cx="3547067" cy="22905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Диаграмма 3"/>
          <p:cNvSpPr>
            <a:spLocks noGrp="1"/>
          </p:cNvSpPr>
          <p:nvPr>
            <p:ph type="chart" sz="quarter" idx="20"/>
          </p:nvPr>
        </p:nvSpPr>
        <p:spPr bwMode="auto">
          <a:xfrm>
            <a:off x="8152808" y="3576870"/>
            <a:ext cx="3547067" cy="22905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а с медиаблоком и текстом 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7353300" y="5724524"/>
            <a:ext cx="434657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502754" y="1631152"/>
            <a:ext cx="6612421" cy="4093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 bwMode="auto">
          <a:xfrm>
            <a:off x="7352745" y="1297213"/>
            <a:ext cx="4346575" cy="419871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заголовком, </a:t>
            </a:r>
            <a:r>
              <a:rPr lang="ru-RU" dirty="0" err="1"/>
              <a:t>медиаблоком</a:t>
            </a:r>
            <a:r>
              <a:rPr lang="ru-RU" dirty="0"/>
              <a:t> и текстом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а с заголовком и большим блоком текста 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1344267" y="5724524"/>
            <a:ext cx="10355608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 bwMode="auto">
          <a:xfrm>
            <a:off x="1344267" y="1556791"/>
            <a:ext cx="10355054" cy="39391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 и большим текстовым блоком</a:t>
            </a:r>
            <a:endParaRPr lang="en-US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Слайда с заголовком и 2 текстовыми блоками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1344267" y="5724524"/>
            <a:ext cx="10355608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 bwMode="auto">
          <a:xfrm>
            <a:off x="1344267" y="1556791"/>
            <a:ext cx="4968551" cy="39391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 и двумя текстовыми блоками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 bwMode="auto">
          <a:xfrm>
            <a:off x="6707099" y="1556791"/>
            <a:ext cx="4968551" cy="39391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заголовком и несколькими текстовыми блоками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1390650" y="5724524"/>
            <a:ext cx="1030922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 и несколькими текстовыми блоками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 bwMode="auto">
          <a:xfrm>
            <a:off x="1390651" y="4201718"/>
            <a:ext cx="10285000" cy="12942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23"/>
          </p:nvPr>
        </p:nvSpPr>
        <p:spPr bwMode="auto">
          <a:xfrm>
            <a:off x="520973" y="2147938"/>
            <a:ext cx="2606693" cy="18571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4"/>
          </p:nvPr>
        </p:nvSpPr>
        <p:spPr bwMode="auto">
          <a:xfrm>
            <a:off x="3374166" y="2147938"/>
            <a:ext cx="2606693" cy="18571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25"/>
          </p:nvPr>
        </p:nvSpPr>
        <p:spPr bwMode="auto">
          <a:xfrm>
            <a:off x="6227359" y="2147938"/>
            <a:ext cx="2606693" cy="18571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6"/>
          </p:nvPr>
        </p:nvSpPr>
        <p:spPr bwMode="auto">
          <a:xfrm>
            <a:off x="9080551" y="2147938"/>
            <a:ext cx="2606693" cy="18571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18" name="Title 1"/>
          <p:cNvSpPr txBox="1"/>
          <p:nvPr userDrawn="1"/>
        </p:nvSpPr>
        <p:spPr bwMode="auto">
          <a:xfrm>
            <a:off x="408162" y="1108012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rgbClr val="212121"/>
                </a:solidFill>
                <a:latin typeface="+mj-lt"/>
                <a:ea typeface="+mj-ea"/>
                <a:cs typeface="Times New Roman" panose="02020603050405020304"/>
              </a:defRPr>
            </a:lvl1pPr>
          </a:lstStyle>
          <a:p>
            <a:pPr>
              <a:defRPr/>
            </a:pPr>
            <a:r>
              <a:rPr lang="ru-RU" sz="1600" dirty="0">
                <a:solidFill>
                  <a:schemeClr val="accent3"/>
                </a:solidFill>
                <a:latin typeface="+mn-lt"/>
              </a:rPr>
              <a:t>Подзаголовок</a:t>
            </a:r>
            <a:endParaRPr lang="en-US" sz="1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28" hasCustomPrompt="1"/>
          </p:nvPr>
        </p:nvSpPr>
        <p:spPr bwMode="auto">
          <a:xfrm>
            <a:off x="3374166" y="1734470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512700" y="1734470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0" hasCustomPrompt="1"/>
          </p:nvPr>
        </p:nvSpPr>
        <p:spPr bwMode="auto">
          <a:xfrm>
            <a:off x="9083203" y="1734470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31" hasCustomPrompt="1"/>
          </p:nvPr>
        </p:nvSpPr>
        <p:spPr bwMode="auto">
          <a:xfrm>
            <a:off x="6221737" y="1734470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без заголовка и большим медиаблоком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502754" y="548686"/>
            <a:ext cx="11197121" cy="53285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>
            <a:off x="479425" y="332656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Слайда с заголовком и большиммедиаблоком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502754" y="1556796"/>
            <a:ext cx="11197121" cy="43204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 и большим </a:t>
            </a:r>
            <a:r>
              <a:rPr lang="ru-RU" dirty="0" err="1"/>
              <a:t>медиаблоком</a:t>
            </a:r>
            <a:endParaRPr lang="en-US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заголовком и 2 медиаблоками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 и 2 </a:t>
            </a:r>
            <a:r>
              <a:rPr lang="ru-RU" dirty="0" err="1"/>
              <a:t>медиаблоками</a:t>
            </a:r>
            <a:endParaRPr lang="en-US" dirty="0"/>
          </a:p>
        </p:txBody>
      </p:sp>
      <p:sp>
        <p:nvSpPr>
          <p:cNvPr id="11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502755" y="1844823"/>
            <a:ext cx="5450024" cy="38164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Диаграмма 3"/>
          <p:cNvSpPr>
            <a:spLocks noGrp="1"/>
          </p:cNvSpPr>
          <p:nvPr>
            <p:ph type="chart" sz="quarter" idx="16"/>
          </p:nvPr>
        </p:nvSpPr>
        <p:spPr bwMode="auto">
          <a:xfrm>
            <a:off x="6236290" y="1844823"/>
            <a:ext cx="5450024" cy="38164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512700" y="1484784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0" hasCustomPrompt="1"/>
          </p:nvPr>
        </p:nvSpPr>
        <p:spPr bwMode="auto">
          <a:xfrm>
            <a:off x="6212855" y="1484784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Заголовок и объект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Слайд с заголовком и 3 медиаблоками с заголовками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502755" y="1988841"/>
            <a:ext cx="3547067" cy="36724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 и 3 </a:t>
            </a:r>
            <a:r>
              <a:rPr lang="ru-RU" dirty="0" err="1"/>
              <a:t>медиаблоками</a:t>
            </a:r>
            <a:r>
              <a:rPr lang="ru-RU" dirty="0"/>
              <a:t> с заголовками</a:t>
            </a:r>
            <a:endParaRPr lang="en-US" dirty="0"/>
          </a:p>
        </p:txBody>
      </p:sp>
      <p:sp>
        <p:nvSpPr>
          <p:cNvPr id="18" name="Диаграмма 3"/>
          <p:cNvSpPr>
            <a:spLocks noGrp="1"/>
          </p:cNvSpPr>
          <p:nvPr>
            <p:ph type="chart" sz="quarter" idx="16"/>
          </p:nvPr>
        </p:nvSpPr>
        <p:spPr bwMode="auto">
          <a:xfrm>
            <a:off x="4323260" y="1988841"/>
            <a:ext cx="3547067" cy="36724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Диаграмма 3"/>
          <p:cNvSpPr>
            <a:spLocks noGrp="1"/>
          </p:cNvSpPr>
          <p:nvPr>
            <p:ph type="chart" sz="quarter" idx="17"/>
          </p:nvPr>
        </p:nvSpPr>
        <p:spPr bwMode="auto">
          <a:xfrm>
            <a:off x="8152808" y="1988841"/>
            <a:ext cx="3547067" cy="36724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512700" y="1557437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30" hasCustomPrompt="1"/>
          </p:nvPr>
        </p:nvSpPr>
        <p:spPr bwMode="auto">
          <a:xfrm>
            <a:off x="4312804" y="1557437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31" hasCustomPrompt="1"/>
          </p:nvPr>
        </p:nvSpPr>
        <p:spPr bwMode="auto">
          <a:xfrm>
            <a:off x="8124783" y="1557437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32" hasCustomPrompt="1"/>
          </p:nvPr>
        </p:nvSpPr>
        <p:spPr bwMode="auto">
          <a:xfrm>
            <a:off x="512700" y="5679462"/>
            <a:ext cx="3537122" cy="2698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8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Источник: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33" hasCustomPrompt="1"/>
          </p:nvPr>
        </p:nvSpPr>
        <p:spPr bwMode="auto">
          <a:xfrm>
            <a:off x="4312803" y="5679462"/>
            <a:ext cx="3537122" cy="2698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8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Источник: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34" hasCustomPrompt="1"/>
          </p:nvPr>
        </p:nvSpPr>
        <p:spPr bwMode="auto">
          <a:xfrm>
            <a:off x="8136658" y="5679462"/>
            <a:ext cx="3537122" cy="2698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8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Источник:</a:t>
            </a: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Слайд с заголовком и 3 медиаблоками с заголовками и текстом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502755" y="1578342"/>
            <a:ext cx="3547067" cy="19442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 и 3 </a:t>
            </a:r>
            <a:r>
              <a:rPr lang="ru-RU" dirty="0" err="1"/>
              <a:t>медиаблоками</a:t>
            </a:r>
            <a:r>
              <a:rPr lang="ru-RU" dirty="0"/>
              <a:t> с заголовками и текстом</a:t>
            </a:r>
            <a:endParaRPr lang="en-US" dirty="0"/>
          </a:p>
        </p:txBody>
      </p:sp>
      <p:sp>
        <p:nvSpPr>
          <p:cNvPr id="18" name="Диаграмма 3"/>
          <p:cNvSpPr>
            <a:spLocks noGrp="1"/>
          </p:cNvSpPr>
          <p:nvPr>
            <p:ph type="chart" sz="quarter" idx="16"/>
          </p:nvPr>
        </p:nvSpPr>
        <p:spPr bwMode="auto">
          <a:xfrm>
            <a:off x="4323260" y="1578342"/>
            <a:ext cx="3547067" cy="19442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Диаграмма 3"/>
          <p:cNvSpPr>
            <a:spLocks noGrp="1"/>
          </p:cNvSpPr>
          <p:nvPr>
            <p:ph type="chart" sz="quarter" idx="17"/>
          </p:nvPr>
        </p:nvSpPr>
        <p:spPr bwMode="auto">
          <a:xfrm>
            <a:off x="8152808" y="1578342"/>
            <a:ext cx="3547067" cy="19442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512700" y="4068511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30" hasCustomPrompt="1"/>
          </p:nvPr>
        </p:nvSpPr>
        <p:spPr bwMode="auto">
          <a:xfrm>
            <a:off x="4312804" y="4068511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31" hasCustomPrompt="1"/>
          </p:nvPr>
        </p:nvSpPr>
        <p:spPr bwMode="auto">
          <a:xfrm>
            <a:off x="8124783" y="4068511"/>
            <a:ext cx="2606693" cy="2694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Заголовок колонки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3"/>
          </p:nvPr>
        </p:nvSpPr>
        <p:spPr bwMode="auto">
          <a:xfrm>
            <a:off x="520973" y="4499914"/>
            <a:ext cx="3547067" cy="135307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32"/>
          </p:nvPr>
        </p:nvSpPr>
        <p:spPr bwMode="auto">
          <a:xfrm>
            <a:off x="4321077" y="4499914"/>
            <a:ext cx="3547067" cy="135307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33"/>
          </p:nvPr>
        </p:nvSpPr>
        <p:spPr bwMode="auto">
          <a:xfrm>
            <a:off x="8133056" y="4499914"/>
            <a:ext cx="3566819" cy="135307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34" hasCustomPrompt="1"/>
          </p:nvPr>
        </p:nvSpPr>
        <p:spPr bwMode="auto">
          <a:xfrm>
            <a:off x="512700" y="3540773"/>
            <a:ext cx="3537122" cy="2698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8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Источник: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5" hasCustomPrompt="1"/>
          </p:nvPr>
        </p:nvSpPr>
        <p:spPr bwMode="auto">
          <a:xfrm>
            <a:off x="4312803" y="3540773"/>
            <a:ext cx="3537122" cy="2698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8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Источник: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6" hasCustomPrompt="1"/>
          </p:nvPr>
        </p:nvSpPr>
        <p:spPr bwMode="auto">
          <a:xfrm>
            <a:off x="8136658" y="3540773"/>
            <a:ext cx="3537122" cy="2698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8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Источник: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заголовком и 3 медиаблоками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502755" y="1556797"/>
            <a:ext cx="3547067" cy="41044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 и 3 </a:t>
            </a:r>
            <a:r>
              <a:rPr lang="ru-RU" dirty="0" err="1"/>
              <a:t>медиаблоками</a:t>
            </a:r>
            <a:endParaRPr lang="en-US" dirty="0"/>
          </a:p>
        </p:txBody>
      </p:sp>
      <p:sp>
        <p:nvSpPr>
          <p:cNvPr id="18" name="Диаграмма 3"/>
          <p:cNvSpPr>
            <a:spLocks noGrp="1"/>
          </p:cNvSpPr>
          <p:nvPr>
            <p:ph type="chart" sz="quarter" idx="16"/>
          </p:nvPr>
        </p:nvSpPr>
        <p:spPr bwMode="auto">
          <a:xfrm>
            <a:off x="4323260" y="1556797"/>
            <a:ext cx="3547067" cy="41044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Диаграмма 3"/>
          <p:cNvSpPr>
            <a:spLocks noGrp="1"/>
          </p:cNvSpPr>
          <p:nvPr>
            <p:ph type="chart" sz="quarter" idx="17"/>
          </p:nvPr>
        </p:nvSpPr>
        <p:spPr bwMode="auto">
          <a:xfrm>
            <a:off x="8152808" y="1556797"/>
            <a:ext cx="3547067" cy="41044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заголовком и 4 медиаблоками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502755" y="1281868"/>
            <a:ext cx="5450024" cy="214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7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 и 4 </a:t>
            </a:r>
            <a:r>
              <a:rPr lang="ru-RU" dirty="0" err="1"/>
              <a:t>медиаблоками</a:t>
            </a:r>
            <a:endParaRPr lang="en-US" dirty="0"/>
          </a:p>
        </p:txBody>
      </p:sp>
      <p:sp>
        <p:nvSpPr>
          <p:cNvPr id="20" name="Диаграмма 3"/>
          <p:cNvSpPr>
            <a:spLocks noGrp="1"/>
          </p:cNvSpPr>
          <p:nvPr>
            <p:ph type="chart" sz="quarter" idx="16"/>
          </p:nvPr>
        </p:nvSpPr>
        <p:spPr bwMode="auto">
          <a:xfrm>
            <a:off x="502755" y="3659308"/>
            <a:ext cx="5450024" cy="214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Диаграмма 3"/>
          <p:cNvSpPr>
            <a:spLocks noGrp="1"/>
          </p:cNvSpPr>
          <p:nvPr>
            <p:ph type="chart" sz="quarter" idx="17"/>
          </p:nvPr>
        </p:nvSpPr>
        <p:spPr bwMode="auto">
          <a:xfrm>
            <a:off x="6220803" y="1281868"/>
            <a:ext cx="5450024" cy="214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Диаграмма 3"/>
          <p:cNvSpPr>
            <a:spLocks noGrp="1"/>
          </p:cNvSpPr>
          <p:nvPr>
            <p:ph type="chart" sz="quarter" idx="18"/>
          </p:nvPr>
        </p:nvSpPr>
        <p:spPr bwMode="auto">
          <a:xfrm>
            <a:off x="6220803" y="3659308"/>
            <a:ext cx="5450024" cy="214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заголовком, лид-текстом и текстовым блоком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487926" y="5492682"/>
            <a:ext cx="3180108" cy="111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 bwMode="auto">
          <a:xfrm>
            <a:off x="488605" y="3645024"/>
            <a:ext cx="3180108" cy="160997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Небольшой вводный текст, который в журнальной верстке называют </a:t>
            </a:r>
            <a:r>
              <a:rPr lang="en-US" dirty="0"/>
              <a:t>lead text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 bwMode="auto">
          <a:xfrm>
            <a:off x="5068009" y="1353100"/>
            <a:ext cx="6631311" cy="413914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FigureOut">
              <a:rPr lang="ru-RU"/>
              <a:t>23.11.2023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18" name="Date Placeholder 3"/>
          <p:cNvSpPr txBox="1"/>
          <p:nvPr userDrawn="1"/>
        </p:nvSpPr>
        <p:spPr bwMode="auto">
          <a:xfrm>
            <a:off x="9651478" y="0"/>
            <a:ext cx="183401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>
              <a:defRPr sz="700">
                <a:solidFill>
                  <a:srgbClr val="212121">
                    <a:alpha val="50000"/>
                  </a:srgbClr>
                </a:solidFill>
                <a:latin typeface="Verdana" panose="020B0604030504040204"/>
                <a:ea typeface="Verdana" panose="020B0604030504040204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accent4">
                    <a:alpha val="50000"/>
                  </a:schemeClr>
                </a:solidFill>
              </a:rPr>
              <a:t>К О Н Ф И Д Е Н Ц И А Л Ь Н О !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2195" y="495058"/>
            <a:ext cx="10477127" cy="4487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 dirty="0"/>
              <a:t>Слайд с заголовком, </a:t>
            </a:r>
            <a:r>
              <a:rPr lang="ru-RU" dirty="0" err="1"/>
              <a:t>лид</a:t>
            </a:r>
            <a:r>
              <a:rPr lang="ru-RU" dirty="0"/>
              <a:t>-текстом и текстовым блоком</a:t>
            </a:r>
            <a:endParaRPr lang="en-US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 bwMode="auto">
          <a:xfrm>
            <a:off x="479425" y="980728"/>
            <a:ext cx="540134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одержание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490642" y="495058"/>
            <a:ext cx="10477127" cy="448780"/>
          </a:xfrm>
        </p:spPr>
        <p:txBody>
          <a:bodyPr anchor="t">
            <a:normAutofit/>
          </a:bodyPr>
          <a:lstStyle>
            <a:lvl1pPr>
              <a:defRPr sz="21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auto">
          <a:xfrm>
            <a:off x="6209949" y="1354363"/>
            <a:ext cx="5489377" cy="4141562"/>
          </a:xfrm>
        </p:spPr>
        <p:txBody>
          <a:bodyPr lIns="0" tIns="0" rIns="0" bIns="0">
            <a:normAutofit/>
          </a:bodyPr>
          <a:lstStyle>
            <a:lvl1pPr>
              <a:buClr>
                <a:srgbClr val="B65434"/>
              </a:buClr>
              <a:defRPr sz="1600"/>
            </a:lvl1pPr>
            <a:lvl2pPr>
              <a:buClr>
                <a:srgbClr val="B65434"/>
              </a:buClr>
              <a:defRPr sz="1400"/>
            </a:lvl2pPr>
            <a:lvl3pPr>
              <a:buClr>
                <a:srgbClr val="B65434"/>
              </a:buClr>
              <a:defRPr sz="1200"/>
            </a:lvl3pPr>
            <a:lvl4pPr>
              <a:buClr>
                <a:srgbClr val="B65434"/>
              </a:buClr>
              <a:defRPr sz="1000"/>
            </a:lvl4pPr>
            <a:lvl5pPr>
              <a:buClr>
                <a:srgbClr val="B65434"/>
              </a:buClr>
              <a:defRPr sz="1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6209949" y="5495925"/>
            <a:ext cx="5489926" cy="0"/>
          </a:xfrm>
          <a:prstGeom prst="line">
            <a:avLst/>
          </a:prstGeom>
          <a:ln w="12700">
            <a:solidFill>
              <a:srgbClr val="AB4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азделительный слайд">
    <p:bg>
      <p:bgPr>
        <a:solidFill>
          <a:srgbClr val="D7D5C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1" y="2660055"/>
            <a:ext cx="12193588" cy="996742"/>
          </a:xfrm>
        </p:spPr>
        <p:txBody>
          <a:bodyPr anchor="b">
            <a:normAutofit/>
          </a:bodyPr>
          <a:lstStyle>
            <a:lvl1pPr algn="ctr">
              <a:defRPr sz="2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" y="4191286"/>
            <a:ext cx="12193587" cy="136380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B654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5058483" y="3971925"/>
            <a:ext cx="2036792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а с диаграммой и текстом 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7353300" y="5724524"/>
            <a:ext cx="4346575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 bwMode="auto">
          <a:xfrm flipV="1">
            <a:off x="9646714" y="779"/>
            <a:ext cx="0" cy="1124759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479425" y="1352550"/>
            <a:ext cx="2049463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1">
              <a:rPr lang="en-US"/>
              <a:t>11/23/2023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502754" y="1631152"/>
            <a:ext cx="6612421" cy="409337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 bwMode="auto">
          <a:xfrm>
            <a:off x="7352745" y="1297213"/>
            <a:ext cx="4346575" cy="419871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490642" y="495058"/>
            <a:ext cx="11208667" cy="638416"/>
          </a:xfrm>
        </p:spPr>
        <p:txBody>
          <a:bodyPr anchor="t">
            <a:normAutofit/>
          </a:bodyPr>
          <a:lstStyle>
            <a:lvl1pPr>
              <a:defRPr sz="21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текстом и выводом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487926" y="5492682"/>
            <a:ext cx="3180108" cy="111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 bwMode="auto">
          <a:xfrm>
            <a:off x="488605" y="3645024"/>
            <a:ext cx="3180108" cy="160997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5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 bwMode="auto">
          <a:xfrm>
            <a:off x="5068009" y="1353100"/>
            <a:ext cx="6631311" cy="4139142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0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 bwMode="auto">
          <a:xfrm flipV="1">
            <a:off x="9646714" y="779"/>
            <a:ext cx="0" cy="1124759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1">
              <a:rPr lang="en-US"/>
              <a:t>11/23/2023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490642" y="495058"/>
            <a:ext cx="10477127" cy="4487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бразец с двумя изображениями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3" hasCustomPrompt="1"/>
          </p:nvPr>
        </p:nvSpPr>
        <p:spPr bwMode="auto">
          <a:xfrm>
            <a:off x="490642" y="1352550"/>
            <a:ext cx="3177392" cy="24097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 </a:t>
            </a:r>
            <a:endParaRPr lang="en-US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4"/>
          </p:nvPr>
        </p:nvSpPr>
        <p:spPr bwMode="auto">
          <a:xfrm>
            <a:off x="3919543" y="1352550"/>
            <a:ext cx="7783402" cy="438069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1087" y="4142528"/>
            <a:ext cx="3156948" cy="1590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 bwMode="auto">
          <a:xfrm flipV="1">
            <a:off x="487925" y="3972036"/>
            <a:ext cx="3180788" cy="1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 bwMode="auto">
          <a:xfrm flipV="1">
            <a:off x="9646714" y="779"/>
            <a:ext cx="0" cy="1124759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1">
              <a:rPr lang="en-US"/>
              <a:t>11/23/2023</a:t>
            </a:fld>
            <a:endParaRPr 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490642" y="495058"/>
            <a:ext cx="10477127" cy="448780"/>
          </a:xfrm>
        </p:spPr>
        <p:txBody>
          <a:bodyPr anchor="t">
            <a:normAutofit/>
          </a:bodyPr>
          <a:lstStyle>
            <a:lvl1pPr>
              <a:defRPr sz="21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бразец с одним изображением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4"/>
          </p:nvPr>
        </p:nvSpPr>
        <p:spPr bwMode="auto">
          <a:xfrm>
            <a:off x="487925" y="1352550"/>
            <a:ext cx="11211950" cy="3276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9425" y="4972050"/>
            <a:ext cx="2049817" cy="7524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 bwMode="auto">
          <a:xfrm>
            <a:off x="487925" y="4853310"/>
            <a:ext cx="2041317" cy="0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5066006" y="4872431"/>
            <a:ext cx="6622935" cy="11586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00">
                <a:solidFill>
                  <a:srgbClr val="212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 bwMode="auto">
          <a:xfrm flipV="1">
            <a:off x="9646714" y="779"/>
            <a:ext cx="0" cy="1124759"/>
          </a:xfrm>
          <a:prstGeom prst="line">
            <a:avLst/>
          </a:prstGeom>
          <a:ln w="12700">
            <a:solidFill>
              <a:srgbClr val="B65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9651478" y="6031119"/>
            <a:ext cx="1834016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fld id="{9062EF53-FF64-4EEE-B443-BCB6B3CE9AC5}" type="datetime1">
              <a:rPr lang="en-US"/>
              <a:t>11/23/2023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5068009" y="6031119"/>
            <a:ext cx="4115336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212121">
                    <a:alpha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11703228" y="6043365"/>
            <a:ext cx="514360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>
                <a:solidFill>
                  <a:srgbClr val="B65434"/>
                </a:solidFill>
              </a:defRPr>
            </a:lvl1pPr>
          </a:lstStyle>
          <a:p>
            <a:pPr>
              <a:defRPr/>
            </a:pPr>
            <a:fld id="{D5F13BEF-7B5B-4CD7-9BB1-264E838F81FE}" type="slidenum">
              <a:rPr lang="ru-RU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0642" y="495058"/>
            <a:ext cx="10477127" cy="4487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тбивочный с фоном">
    <p:bg>
      <p:bgPr>
        <a:solidFill>
          <a:srgbClr val="F0EE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 bwMode="auto">
          <a:xfrm>
            <a:off x="0" y="0"/>
            <a:ext cx="12193588" cy="6858000"/>
          </a:xfrm>
          <a:prstGeom prst="rect">
            <a:avLst/>
          </a:prstGeom>
          <a:solidFill>
            <a:srgbClr val="212121"/>
          </a:solidFill>
        </p:spPr>
        <p:txBody>
          <a:bodyPr/>
          <a:lstStyle>
            <a:lvl1pPr marL="0" indent="0">
              <a:buNone/>
              <a:defRPr>
                <a:solidFill>
                  <a:srgbClr val="212121">
                    <a:alpha val="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7353300" y="3971925"/>
            <a:ext cx="4339722" cy="448780"/>
          </a:xfrm>
        </p:spPr>
        <p:txBody>
          <a:bodyPr lIns="0" anchor="t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7353300" y="3971925"/>
            <a:ext cx="43397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 bwMode="auto">
          <a:xfrm>
            <a:off x="7359605" y="4495800"/>
            <a:ext cx="4339722" cy="1885948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87925" y="6254606"/>
            <a:ext cx="902725" cy="127144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79425" y="500062"/>
            <a:ext cx="88577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310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/>
                <a:ea typeface="Verdana" panose="020B0604030504040204"/>
              </a:defRPr>
            </a:lvl1pPr>
          </a:lstStyle>
          <a:p>
            <a:pPr>
              <a:defRPr/>
            </a:pPr>
            <a:fld id="{C764DE79-268F-4C1A-8933-263129D2AF90}" type="datetime1">
              <a:rPr lang="en-US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/>
                <a:ea typeface="Verdana" panose="020B060403050404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/>
                <a:ea typeface="Verdana" panose="020B0604030504040204"/>
              </a:defRPr>
            </a:lvl1pPr>
          </a:lstStyle>
          <a:p>
            <a:pPr>
              <a:defRPr/>
            </a:pPr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rgbClr val="212121"/>
          </a:solidFill>
          <a:latin typeface="+mj-lt"/>
          <a:ea typeface="+mj-ea"/>
          <a:cs typeface="Times New Roman" panose="02020603050405020304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rgbClr val="B65434"/>
        </a:buClr>
        <a:buFont typeface="Arial" panose="020B0604020202020204"/>
        <a:buChar char="•"/>
        <a:defRPr sz="2800">
          <a:solidFill>
            <a:srgbClr val="212121"/>
          </a:solidFill>
          <a:latin typeface="Verdana" panose="020B0604030504040204"/>
          <a:ea typeface="Verdana" panose="020B0604030504040204"/>
          <a:cs typeface="Arial" panose="020B0604020202020204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rgbClr val="B65434"/>
        </a:buClr>
        <a:buFont typeface="Arial" panose="020B0604020202020204"/>
        <a:buChar char="•"/>
        <a:defRPr sz="2400">
          <a:solidFill>
            <a:srgbClr val="212121"/>
          </a:solidFill>
          <a:latin typeface="Verdana" panose="020B0604030504040204"/>
          <a:ea typeface="Verdana" panose="020B0604030504040204"/>
          <a:cs typeface="Arial" panose="020B0604020202020204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rgbClr val="B65434"/>
        </a:buClr>
        <a:buFont typeface="Arial" panose="020B0604020202020204"/>
        <a:buChar char="•"/>
        <a:defRPr sz="2000">
          <a:solidFill>
            <a:srgbClr val="212121"/>
          </a:solidFill>
          <a:latin typeface="Verdana" panose="020B0604030504040204"/>
          <a:ea typeface="Verdana" panose="020B0604030504040204"/>
          <a:cs typeface="Arial" panose="020B0604020202020204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rgbClr val="B65434"/>
        </a:buClr>
        <a:buFont typeface="Arial" panose="020B0604020202020204"/>
        <a:buChar char="•"/>
        <a:defRPr sz="1800">
          <a:solidFill>
            <a:srgbClr val="212121"/>
          </a:solidFill>
          <a:latin typeface="Verdana" panose="020B0604030504040204"/>
          <a:ea typeface="Verdana" panose="020B0604030504040204"/>
          <a:cs typeface="Arial" panose="020B0604020202020204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rgbClr val="B65434"/>
        </a:buClr>
        <a:buFont typeface="Arial" panose="020B0604020202020204"/>
        <a:buChar char="•"/>
        <a:defRPr sz="1800">
          <a:solidFill>
            <a:srgbClr val="212121"/>
          </a:solidFill>
          <a:latin typeface="Verdana" panose="020B0604030504040204"/>
          <a:ea typeface="Verdana" panose="020B0604030504040204"/>
          <a:cs typeface="Arial" panose="020B0604020202020204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C974A-76FB-439E-B09C-DD316944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AURUS AUDIO</a:t>
            </a:r>
            <a:br>
              <a:rPr lang="en-US" dirty="0"/>
            </a:br>
            <a:r>
              <a:rPr lang="ru-RU" dirty="0"/>
              <a:t>Леонид Бурцев</a:t>
            </a:r>
          </a:p>
        </p:txBody>
      </p:sp>
    </p:spTree>
    <p:extLst>
      <p:ext uri="{BB962C8B-B14F-4D97-AF65-F5344CB8AC3E}">
        <p14:creationId xmlns:p14="http://schemas.microsoft.com/office/powerpoint/2010/main" val="298374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4A7D3-A829-4B24-8325-4BC17AD8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Каналы сбыта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BF54A-A422-0606-EE5B-494A992EEED9}"/>
              </a:ext>
            </a:extLst>
          </p:cNvPr>
          <p:cNvSpPr txBox="1"/>
          <p:nvPr/>
        </p:nvSpPr>
        <p:spPr>
          <a:xfrm>
            <a:off x="408162" y="1916832"/>
            <a:ext cx="9433048" cy="320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Для успешного продвижения на рынок планируется создать несколько каналов продвижения. </a:t>
            </a:r>
          </a:p>
          <a:p>
            <a:pPr>
              <a:lnSpc>
                <a:spcPct val="200000"/>
              </a:lnSpc>
            </a:pPr>
            <a:r>
              <a:rPr lang="ru-RU" dirty="0">
                <a:latin typeface="+mj-lt"/>
              </a:rPr>
              <a:t>- дистрибуторы аудиоаппаратуры по всему миру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- дилеры и инсталляторы по России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- целевые конференции для архитекторов и дизайнеров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- открытие шоу-румов для прямых продаж </a:t>
            </a:r>
          </a:p>
          <a:p>
            <a:pPr>
              <a:lnSpc>
                <a:spcPct val="200000"/>
              </a:lnSpc>
            </a:pPr>
            <a:r>
              <a:rPr lang="ru-RU" dirty="0">
                <a:latin typeface="+mj-lt"/>
              </a:rPr>
              <a:t>- создание онлайн магазина, организация инсталляционной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366096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01B5C1-CFF1-4642-A2BA-4FA83B8C476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38" b="38"/>
          <a:stretch/>
        </p:blipFill>
        <p:spPr/>
      </p:pic>
    </p:spTree>
    <p:extLst>
      <p:ext uri="{BB962C8B-B14F-4D97-AF65-F5344CB8AC3E}">
        <p14:creationId xmlns:p14="http://schemas.microsoft.com/office/powerpoint/2010/main" val="394184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4A7D3-A829-4B24-8325-4BC17AD8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Коммуникационная стратегия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0EBAA-54B5-6F84-6107-7878A31C86CA}"/>
              </a:ext>
            </a:extLst>
          </p:cNvPr>
          <p:cNvSpPr txBox="1"/>
          <p:nvPr/>
        </p:nvSpPr>
        <p:spPr>
          <a:xfrm>
            <a:off x="696194" y="2204864"/>
            <a:ext cx="8420541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>
                <a:latin typeface="+mj-lt"/>
              </a:rPr>
              <a:t>Для информационной поддержки мы планируем  работу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- в соцсетях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- участие в выставках по всему миру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- проведение конференций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- участие в форумах </a:t>
            </a:r>
          </a:p>
        </p:txBody>
      </p:sp>
    </p:spTree>
    <p:extLst>
      <p:ext uri="{BB962C8B-B14F-4D97-AF65-F5344CB8AC3E}">
        <p14:creationId xmlns:p14="http://schemas.microsoft.com/office/powerpoint/2010/main" val="28931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D0CF28D-C108-4052-A213-845F9DFD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https://aurus.audio/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25766A-5A14-4C7D-AFBC-D0B04E21AD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9238" y="6043613"/>
            <a:ext cx="514350" cy="365125"/>
          </a:xfrm>
        </p:spPr>
        <p:txBody>
          <a:bodyPr/>
          <a:lstStyle/>
          <a:p>
            <a:pPr>
              <a:defRPr/>
            </a:pPr>
            <a:fld id="{D5F13BEF-7B5B-4CD7-9BB1-264E838F81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3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A67B7-D74C-4998-B863-66A878CC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62C22-0F5F-4812-ADB6-6630BDBB5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675" y="1354363"/>
            <a:ext cx="6682652" cy="41415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+mj-lt"/>
              </a:rPr>
              <a:t>Концепция и основные положения </a:t>
            </a:r>
            <a:endParaRPr lang="ru-RU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+mj-lt"/>
              </a:rPr>
              <a:t>Ассортиментная и ценовая политика, 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</a:rPr>
              <a:t>бъем производства </a:t>
            </a:r>
            <a:endParaRPr lang="ru-RU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+mj-lt"/>
              </a:rPr>
              <a:t>Оценка качества </a:t>
            </a:r>
            <a:endParaRPr lang="ru-RU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+mj-lt"/>
              </a:rPr>
              <a:t>Каналы сбыта </a:t>
            </a:r>
            <a:endParaRPr lang="ru-RU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+mj-lt"/>
              </a:rPr>
              <a:t>Коммуникационная стратегия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618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4B3429-EDA2-4703-B40A-319D770160E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7" b="7"/>
          <a:stretch/>
        </p:blipFill>
        <p:spPr/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A5B467E-839C-4A91-80C6-863074B389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9238" y="6043613"/>
            <a:ext cx="514350" cy="365125"/>
          </a:xfrm>
        </p:spPr>
        <p:txBody>
          <a:bodyPr/>
          <a:lstStyle/>
          <a:p>
            <a:pPr>
              <a:defRPr/>
            </a:pPr>
            <a:fld id="{D5F13BEF-7B5B-4CD7-9BB1-264E838F81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1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4A7D3-A829-4B24-8325-4BC17AD8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и основные положения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7D246-A69D-9FB7-1D87-5A5763157DF6}"/>
              </a:ext>
            </a:extLst>
          </p:cNvPr>
          <p:cNvSpPr txBox="1"/>
          <p:nvPr/>
        </p:nvSpPr>
        <p:spPr>
          <a:xfrm>
            <a:off x="1128242" y="1772816"/>
            <a:ext cx="8208912" cy="419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Компания Бурцев Аудио создана группой энтузиастов инженеров в 2006 году.  Цель создания – разработка аппаратуры воспроизведения звука высокой верности.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Индустрия бытовой и профессиональной аудиоаппаратуры  советского периода прекратила свое существование в 90х годах.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На смену ей пришли иностранные бренды, но проблему качества они не решили. Звук высокой верности оставался мечтой аудиофилов ( меломанов ) и профессионалов.  Отвечая на вызовы времени компания БА разработала уникальную аппаратуру и готова ее выпускать под брендом </a:t>
            </a:r>
            <a:r>
              <a:rPr lang="ru-RU" dirty="0" err="1">
                <a:latin typeface="+mj-lt"/>
              </a:rPr>
              <a:t>Аурус</a:t>
            </a:r>
            <a:r>
              <a:rPr lang="ru-RU" dirty="0">
                <a:latin typeface="+mj-lt"/>
              </a:rPr>
              <a:t> Аудио.</a:t>
            </a:r>
          </a:p>
        </p:txBody>
      </p:sp>
    </p:spTree>
    <p:extLst>
      <p:ext uri="{BB962C8B-B14F-4D97-AF65-F5344CB8AC3E}">
        <p14:creationId xmlns:p14="http://schemas.microsoft.com/office/powerpoint/2010/main" val="285003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DB5058-06C4-49C2-83E9-5B8A6D87B69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38" b="38"/>
          <a:stretch/>
        </p:blipFill>
        <p:spPr/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DB9839-1B47-42C5-A76D-06ED7C44B4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9238" y="6043613"/>
            <a:ext cx="514350" cy="365125"/>
          </a:xfrm>
        </p:spPr>
        <p:txBody>
          <a:bodyPr/>
          <a:lstStyle/>
          <a:p>
            <a:pPr>
              <a:defRPr/>
            </a:pPr>
            <a:fld id="{D5F13BEF-7B5B-4CD7-9BB1-264E838F81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2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4A7D3-A829-4B24-8325-4BC17AD8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Ассортиментная и ценовая политика, объемы производства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717B9-1C81-8A5C-9E1E-E7E197A5518A}"/>
              </a:ext>
            </a:extLst>
          </p:cNvPr>
          <p:cNvSpPr txBox="1"/>
          <p:nvPr/>
        </p:nvSpPr>
        <p:spPr>
          <a:xfrm>
            <a:off x="1416274" y="2204864"/>
            <a:ext cx="10081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Колонка Большая	       5 млн рублей</a:t>
            </a:r>
          </a:p>
          <a:p>
            <a:pPr>
              <a:lnSpc>
                <a:spcPct val="200000"/>
              </a:lnSpc>
            </a:pPr>
            <a:r>
              <a:rPr lang="ru-RU" dirty="0">
                <a:latin typeface="+mj-lt"/>
              </a:rPr>
              <a:t>Колонка Средняя	       3 млн рублей</a:t>
            </a:r>
          </a:p>
          <a:p>
            <a:pPr>
              <a:lnSpc>
                <a:spcPct val="200000"/>
              </a:lnSpc>
            </a:pPr>
            <a:r>
              <a:rPr lang="ru-RU" dirty="0">
                <a:latin typeface="+mj-lt"/>
              </a:rPr>
              <a:t>Колонка Малая	              1 млн рублей</a:t>
            </a:r>
          </a:p>
          <a:p>
            <a:pPr>
              <a:lnSpc>
                <a:spcPct val="200000"/>
              </a:lnSpc>
            </a:pPr>
            <a:r>
              <a:rPr lang="ru-RU" dirty="0">
                <a:latin typeface="+mj-lt"/>
              </a:rPr>
              <a:t>Колонка Мини	              500 </a:t>
            </a:r>
            <a:r>
              <a:rPr lang="ru-RU" dirty="0" err="1">
                <a:latin typeface="+mj-lt"/>
              </a:rPr>
              <a:t>тыс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руб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29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1F03C5-161B-4C04-8699-40215DCE98B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38" b="38"/>
          <a:stretch/>
        </p:blipFill>
        <p:spPr/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94750B-134E-4DCA-943D-A76A6672B3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9238" y="6043613"/>
            <a:ext cx="514350" cy="365125"/>
          </a:xfrm>
        </p:spPr>
        <p:txBody>
          <a:bodyPr/>
          <a:lstStyle/>
          <a:p>
            <a:pPr>
              <a:defRPr/>
            </a:pPr>
            <a:fld id="{D5F13BEF-7B5B-4CD7-9BB1-264E838F81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7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4A7D3-A829-4B24-8325-4BC17AD8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качества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09A56-7984-92C9-4263-7688CEC79BF4}"/>
              </a:ext>
            </a:extLst>
          </p:cNvPr>
          <p:cNvSpPr txBox="1"/>
          <p:nvPr/>
        </p:nvSpPr>
        <p:spPr>
          <a:xfrm>
            <a:off x="696194" y="1534571"/>
            <a:ext cx="9649072" cy="419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Ключевой момент при разработке аудиоаппаратуры – оценка качества.  Аппаратуры на рынке сегодня много под разными брендами со всех концов мира, но высокой верности нет.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Компания БА вовлекла в работу над аудио компонентами истинных ценителей звука: Валерия Гергиева, Игоря Бутмана, Юрия Башмета.  Дирижёры мирового уровня стали лучшими экспертами и смогли дать правильную оценку звучания разработанной нами аппаратуры. С уверенностью можно сказать, что сегодня нам удалось добиться удивительного уровня качества – близость звучания аппаратуры БА более чем на 90 процентов близка к живому звуку. Данный факт открывает новые возможности для создания пространств где музыка из аппаратуры звучит на уровне оригинала!</a:t>
            </a:r>
          </a:p>
        </p:txBody>
      </p:sp>
    </p:spTree>
    <p:extLst>
      <p:ext uri="{BB962C8B-B14F-4D97-AF65-F5344CB8AC3E}">
        <p14:creationId xmlns:p14="http://schemas.microsoft.com/office/powerpoint/2010/main" val="161576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94750B-134E-4DCA-943D-A76A6672B3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9238" y="6043613"/>
            <a:ext cx="514350" cy="365125"/>
          </a:xfrm>
        </p:spPr>
        <p:txBody>
          <a:bodyPr/>
          <a:lstStyle/>
          <a:p>
            <a:pPr>
              <a:defRPr/>
            </a:pPr>
            <a:fld id="{D5F13BEF-7B5B-4CD7-9BB1-264E838F81FE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21C3E1-AC6E-4AF3-930E-85A0146C7AC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38" b="38"/>
          <a:stretch/>
        </p:blipFill>
        <p:spPr/>
      </p:pic>
    </p:spTree>
    <p:extLst>
      <p:ext uri="{BB962C8B-B14F-4D97-AF65-F5344CB8AC3E}">
        <p14:creationId xmlns:p14="http://schemas.microsoft.com/office/powerpoint/2010/main" val="3105031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Aurus">
      <a:dk1>
        <a:srgbClr val="212121"/>
      </a:dk1>
      <a:lt1>
        <a:srgbClr val="FFFFFF"/>
      </a:lt1>
      <a:dk2>
        <a:srgbClr val="212121"/>
      </a:dk2>
      <a:lt2>
        <a:srgbClr val="D7D5CD"/>
      </a:lt2>
      <a:accent1>
        <a:srgbClr val="212121"/>
      </a:accent1>
      <a:accent2>
        <a:srgbClr val="B65434"/>
      </a:accent2>
      <a:accent3>
        <a:srgbClr val="880035"/>
      </a:accent3>
      <a:accent4>
        <a:srgbClr val="004B98"/>
      </a:accent4>
      <a:accent5>
        <a:srgbClr val="303C42"/>
      </a:accent5>
      <a:accent6>
        <a:srgbClr val="D7D5CD"/>
      </a:accent6>
      <a:hlink>
        <a:srgbClr val="B65434"/>
      </a:hlink>
      <a:folHlink>
        <a:srgbClr val="212121"/>
      </a:folHlink>
    </a:clrScheme>
    <a:fontScheme name="AURUS">
      <a:majorFont>
        <a:latin typeface="Georgia"/>
        <a:ea typeface="Arial"/>
        <a:cs typeface="Arial"/>
      </a:majorFont>
      <a:minorFont>
        <a:latin typeface="Geneva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337</Words>
  <Application>Microsoft Office PowerPoint</Application>
  <PresentationFormat>Произвольный</PresentationFormat>
  <Paragraphs>39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Georgia</vt:lpstr>
      <vt:lpstr>Verdana</vt:lpstr>
      <vt:lpstr>Arial</vt:lpstr>
      <vt:lpstr>Calibri</vt:lpstr>
      <vt:lpstr>Geneva</vt:lpstr>
      <vt:lpstr>Тема Office</vt:lpstr>
      <vt:lpstr>AURUS AUDIO Леонид Бурцев</vt:lpstr>
      <vt:lpstr>Содержание</vt:lpstr>
      <vt:lpstr>Презентация PowerPoint</vt:lpstr>
      <vt:lpstr>Концепция и основные положения </vt:lpstr>
      <vt:lpstr>Презентация PowerPoint</vt:lpstr>
      <vt:lpstr>Ассортиментная и ценовая политика, объемы производства</vt:lpstr>
      <vt:lpstr>Презентация PowerPoint</vt:lpstr>
      <vt:lpstr>Оценка качества </vt:lpstr>
      <vt:lpstr>Презентация PowerPoint</vt:lpstr>
      <vt:lpstr>Каналы сбыта</vt:lpstr>
      <vt:lpstr>Презентация PowerPoint</vt:lpstr>
      <vt:lpstr>Коммуникационная стратегия</vt:lpstr>
      <vt:lpstr>https://aurus.audio/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Мизякина</dc:creator>
  <cp:lastModifiedBy>Досаева Надежда</cp:lastModifiedBy>
  <cp:revision>60</cp:revision>
  <dcterms:created xsi:type="dcterms:W3CDTF">2021-11-18T07:07:00Z</dcterms:created>
  <dcterms:modified xsi:type="dcterms:W3CDTF">2023-11-23T09:55:51Z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80226D3F8F464BFEBA329E2B6861C445</vt:lpwstr>
  </property>
  <property fmtid="{D5CDD505-2E9C-101B-9397-08002B2CF9AE}" pid="3" name="KSOProductBuildVer">
    <vt:lpwstr>1049-11.2.0.11537</vt:lpwstr>
  </property>
</Properties>
</file>