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8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i.vlascov98@gmail.com" initials="a" lastIdx="2" clrIdx="0">
    <p:extLst>
      <p:ext uri="{19B8F6BF-5375-455C-9EA6-DF929625EA0E}">
        <p15:presenceInfo xmlns:p15="http://schemas.microsoft.com/office/powerpoint/2012/main" userId="ee76cb282e0f62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ru-KZ" dirty="0"/>
          </a:p>
        </p:txBody>
      </p:sp>
      <p:sp>
        <p:nvSpPr>
          <p:cNvPr id="5" name="Text 2"/>
          <p:cNvSpPr/>
          <p:nvPr/>
        </p:nvSpPr>
        <p:spPr>
          <a:xfrm>
            <a:off x="645308" y="483513"/>
            <a:ext cx="13045640" cy="1018036"/>
          </a:xfrm>
          <a:prstGeom prst="rect">
            <a:avLst/>
          </a:prstGeom>
          <a:noFill/>
          <a:ln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Территория отдыха</a:t>
            </a:r>
            <a:r>
              <a:rPr lang="ru-RU" sz="603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- </a:t>
            </a:r>
            <a:r>
              <a:rPr lang="ru-RU" sz="6036" dirty="0">
                <a:solidFill>
                  <a:srgbClr val="FFD9BE"/>
                </a:solidFill>
                <a:ea typeface="Quattrocento" pitchFamily="34" charset="-122"/>
              </a:rPr>
              <a:t>«Тишины хочу»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45309" y="2546183"/>
            <a:ext cx="5041507" cy="2934393"/>
          </a:xfrm>
          <a:prstGeom prst="rect">
            <a:avLst/>
          </a:prstGeom>
          <a:noFill/>
          <a:ln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Погрузитесь в атмосферу умиротворения и гармонии на нашей территории отдыха. Это идеальное место, чтобы насладиться природной красотой, провести время с близкими или просто отдохнуть от повседневной суеты. Здесь вы сможете насладиться свежим воздухом, живописными пейзажами и спокойной, расслабляющей обстановкой.</a:t>
            </a:r>
            <a:endParaRPr lang="en-US" sz="175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7D6213-B03D-4458-96B2-30EC9732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476" y="1473432"/>
            <a:ext cx="9334500" cy="6223000"/>
          </a:xfrm>
          <a:prstGeom prst="rect">
            <a:avLst/>
          </a:prstGeom>
          <a:effectLst>
            <a:softEdge rad="9017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1394817"/>
            <a:ext cx="678084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Распределение прибыли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422446"/>
            <a:ext cx="3311128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570559" y="3644384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Первичное распределение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70559" y="4471988"/>
            <a:ext cx="286678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 этом этапе прибыль делится между владельцами бизнеса, инвесторами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(20%)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и государством в виде налогов.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517" y="2422446"/>
            <a:ext cx="331112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881687" y="36443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Резервный фонд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881687" y="4124801"/>
            <a:ext cx="286678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Часть прибыли откладывается в резервный фонд для покрытия непредвиденных расходов и обеспечения стабильности проекта.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645" y="2422446"/>
            <a:ext cx="3311247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192816" y="36443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Реинвестирование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192816" y="4124801"/>
            <a:ext cx="28669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Оставшиеся средства реинвестируются в развитие территории отдыха, улучшение инфраструктуры и повышение качества услуг.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10477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D6B10C6A-D3C0-4EC4-9004-25E1C15988BC}"/>
              </a:ext>
            </a:extLst>
          </p:cNvPr>
          <p:cNvSpPr/>
          <p:nvPr/>
        </p:nvSpPr>
        <p:spPr>
          <a:xfrm>
            <a:off x="2348388" y="375642"/>
            <a:ext cx="121088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Этапы взаимодействия с инвестором</a:t>
            </a:r>
            <a:endParaRPr lang="en-US" sz="4374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0AE09F9-200F-4E99-9485-22395B357A1D}"/>
              </a:ext>
            </a:extLst>
          </p:cNvPr>
          <p:cNvSpPr/>
          <p:nvPr/>
        </p:nvSpPr>
        <p:spPr>
          <a:xfrm>
            <a:off x="664536" y="1612900"/>
            <a:ext cx="2726364" cy="19939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/>
              <a:t>Заключение </a:t>
            </a:r>
          </a:p>
          <a:p>
            <a:r>
              <a:rPr lang="ru-RU" b="1" dirty="0"/>
              <a:t>договора,</a:t>
            </a:r>
          </a:p>
          <a:p>
            <a:r>
              <a:rPr lang="ru-RU" b="1" dirty="0"/>
              <a:t>внесение инвестиций</a:t>
            </a:r>
            <a:endParaRPr lang="ru-KZ" b="1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1360CD0-CBD6-4DAB-97D7-74455302DB39}"/>
              </a:ext>
            </a:extLst>
          </p:cNvPr>
          <p:cNvSpPr/>
          <p:nvPr/>
        </p:nvSpPr>
        <p:spPr>
          <a:xfrm>
            <a:off x="3988906" y="1612900"/>
            <a:ext cx="2725200" cy="19939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Строительство объектов</a:t>
            </a:r>
          </a:p>
          <a:p>
            <a:endParaRPr lang="ru-RU" dirty="0"/>
          </a:p>
          <a:p>
            <a:r>
              <a:rPr lang="ru-RU" dirty="0"/>
              <a:t>Мы реализуем проект под ключ согласно утвержденным бюджетам и срокам.</a:t>
            </a:r>
            <a:endParaRPr lang="ru-KZ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FA154B9-6AF9-46CE-BC9C-C0FB7FB33B0C}"/>
              </a:ext>
            </a:extLst>
          </p:cNvPr>
          <p:cNvSpPr/>
          <p:nvPr/>
        </p:nvSpPr>
        <p:spPr>
          <a:xfrm>
            <a:off x="7315200" y="1612900"/>
            <a:ext cx="2725200" cy="19939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Заключение </a:t>
            </a:r>
          </a:p>
          <a:p>
            <a:r>
              <a:rPr lang="ru-RU" b="1" dirty="0"/>
              <a:t>договора на управление</a:t>
            </a:r>
          </a:p>
          <a:p>
            <a:pPr algn="ctr"/>
            <a:endParaRPr lang="ru-RU" b="1" dirty="0"/>
          </a:p>
          <a:p>
            <a:r>
              <a:rPr lang="ru-RU" dirty="0"/>
              <a:t>Подписываем договор на управление объектом.</a:t>
            </a:r>
            <a:endParaRPr lang="ru-KZ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3DBC9B7-A5E0-48F9-996A-F588D6901BB1}"/>
              </a:ext>
            </a:extLst>
          </p:cNvPr>
          <p:cNvSpPr/>
          <p:nvPr/>
        </p:nvSpPr>
        <p:spPr>
          <a:xfrm>
            <a:off x="10529412" y="1612900"/>
            <a:ext cx="2725200" cy="19939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Получение ежемесячного пассивного дохода</a:t>
            </a:r>
          </a:p>
          <a:p>
            <a:endParaRPr lang="ru-RU" b="1" dirty="0"/>
          </a:p>
          <a:p>
            <a:r>
              <a:rPr lang="ru-RU" dirty="0"/>
              <a:t>Вы получите свои дивиденды от сдачи и обслуживания.</a:t>
            </a:r>
            <a:endParaRPr lang="ru-KZ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ECC8B9-DD68-434D-AAAB-AF4CB70A3926}"/>
              </a:ext>
            </a:extLst>
          </p:cNvPr>
          <p:cNvSpPr txBox="1"/>
          <p:nvPr/>
        </p:nvSpPr>
        <p:spPr>
          <a:xfrm>
            <a:off x="2730500" y="16324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01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6D7FB1-4BFD-44C4-96E7-8EF922E1CA35}"/>
              </a:ext>
            </a:extLst>
          </p:cNvPr>
          <p:cNvSpPr txBox="1"/>
          <p:nvPr/>
        </p:nvSpPr>
        <p:spPr>
          <a:xfrm>
            <a:off x="6058945" y="16324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02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80B41A-6F6D-4EF8-9121-A11458A9A213}"/>
              </a:ext>
            </a:extLst>
          </p:cNvPr>
          <p:cNvSpPr txBox="1"/>
          <p:nvPr/>
        </p:nvSpPr>
        <p:spPr>
          <a:xfrm>
            <a:off x="9380000" y="16324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03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CC8E0B-0736-413A-B223-6AC319976B93}"/>
              </a:ext>
            </a:extLst>
          </p:cNvPr>
          <p:cNvSpPr txBox="1"/>
          <p:nvPr/>
        </p:nvSpPr>
        <p:spPr>
          <a:xfrm>
            <a:off x="12580340" y="16324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04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B8B2F46-6880-40C2-9020-3D4277DD3050}"/>
              </a:ext>
            </a:extLst>
          </p:cNvPr>
          <p:cNvSpPr/>
          <p:nvPr/>
        </p:nvSpPr>
        <p:spPr>
          <a:xfrm>
            <a:off x="650724" y="4149684"/>
            <a:ext cx="2726364" cy="3051215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b="1" dirty="0"/>
          </a:p>
          <a:p>
            <a:r>
              <a:rPr lang="ru-RU" b="1" dirty="0"/>
              <a:t>Рост капитализации</a:t>
            </a:r>
          </a:p>
          <a:p>
            <a:endParaRPr lang="ru-RU" b="1" dirty="0"/>
          </a:p>
          <a:p>
            <a:r>
              <a:rPr lang="ru-RU" dirty="0"/>
              <a:t>Со временем стоимость вашей</a:t>
            </a:r>
            <a:r>
              <a:rPr lang="ru-RU" b="1" dirty="0"/>
              <a:t> </a:t>
            </a:r>
            <a:r>
              <a:rPr lang="ru-RU" dirty="0"/>
              <a:t>доли растёт вместе с рынком</a:t>
            </a:r>
            <a:endParaRPr lang="ru-KZ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C64997-6405-48BC-B28B-E29C2618DFF6}"/>
              </a:ext>
            </a:extLst>
          </p:cNvPr>
          <p:cNvSpPr txBox="1"/>
          <p:nvPr/>
        </p:nvSpPr>
        <p:spPr>
          <a:xfrm>
            <a:off x="2717800" y="41597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05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C7515A0-6CFB-4EC2-9ACF-412F56FA4DFB}"/>
              </a:ext>
            </a:extLst>
          </p:cNvPr>
          <p:cNvSpPr/>
          <p:nvPr/>
        </p:nvSpPr>
        <p:spPr>
          <a:xfrm>
            <a:off x="4017269" y="4114800"/>
            <a:ext cx="2726364" cy="30861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b="1" dirty="0"/>
          </a:p>
          <a:p>
            <a:r>
              <a:rPr lang="ru-RU" b="1" dirty="0"/>
              <a:t>Выход из проекта</a:t>
            </a:r>
          </a:p>
          <a:p>
            <a:endParaRPr lang="ru-RU" b="1" dirty="0"/>
          </a:p>
          <a:p>
            <a:r>
              <a:rPr lang="ru-RU" dirty="0"/>
              <a:t>По желанию вы всегда можете продать свою долю в проекте или переуступить её управляющей компании по рыночной цене</a:t>
            </a:r>
            <a:endParaRPr lang="ru-KZ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158EDB-5519-4EC4-982C-2D775E4C53B0}"/>
              </a:ext>
            </a:extLst>
          </p:cNvPr>
          <p:cNvSpPr txBox="1"/>
          <p:nvPr/>
        </p:nvSpPr>
        <p:spPr>
          <a:xfrm>
            <a:off x="6057900" y="41216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06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1E8F9D03-8D36-4DC3-BE7D-41F3B73B116B}"/>
              </a:ext>
            </a:extLst>
          </p:cNvPr>
          <p:cNvSpPr/>
          <p:nvPr/>
        </p:nvSpPr>
        <p:spPr>
          <a:xfrm>
            <a:off x="7315200" y="4114799"/>
            <a:ext cx="2726364" cy="3086100"/>
          </a:xfrm>
          <a:prstGeom prst="roundRect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b="1" dirty="0"/>
          </a:p>
          <a:p>
            <a:r>
              <a:rPr lang="ru-RU" b="1" dirty="0"/>
              <a:t>Масштабирование</a:t>
            </a:r>
          </a:p>
          <a:p>
            <a:endParaRPr lang="ru-RU" b="1" dirty="0"/>
          </a:p>
          <a:p>
            <a:r>
              <a:rPr lang="ru-RU" dirty="0"/>
              <a:t>Совместно реализуем новые проекты для большего привлечения гостей.</a:t>
            </a:r>
            <a:endParaRPr lang="ru-K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5B87B2-EC42-4DF5-9092-317C3CD98600}"/>
              </a:ext>
            </a:extLst>
          </p:cNvPr>
          <p:cNvSpPr txBox="1"/>
          <p:nvPr/>
        </p:nvSpPr>
        <p:spPr>
          <a:xfrm>
            <a:off x="9347200" y="4121666"/>
            <a:ext cx="66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07</a:t>
            </a:r>
            <a:endParaRPr lang="ru-K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836652"/>
            <a:ext cx="56104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Концепция и дизайн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8389" y="1864281"/>
            <a:ext cx="3163014" cy="5528548"/>
          </a:xfrm>
          <a:prstGeom prst="roundRect">
            <a:avLst>
              <a:gd name="adj" fmla="val 2107"/>
            </a:avLst>
          </a:prstGeom>
          <a:solidFill>
            <a:srgbClr val="234A49"/>
          </a:solidFill>
          <a:ln/>
        </p:spPr>
      </p:sp>
      <p:sp>
        <p:nvSpPr>
          <p:cNvPr id="8" name="Text 5"/>
          <p:cNvSpPr/>
          <p:nvPr/>
        </p:nvSpPr>
        <p:spPr>
          <a:xfrm>
            <a:off x="2570559" y="2086451"/>
            <a:ext cx="271867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Современный и привлекательный дизайн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570559" y="3261241"/>
            <a:ext cx="271867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Территория отдыха будет оформлена в современном стиле с использованием натуральных материалов, таких как дерево и камень. Это создаст уютную и расслабляющую атмосферу для посетителей.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733574" y="1864281"/>
            <a:ext cx="3163014" cy="5528548"/>
          </a:xfrm>
          <a:prstGeom prst="roundRect">
            <a:avLst>
              <a:gd name="adj" fmla="val 2107"/>
            </a:avLst>
          </a:prstGeom>
          <a:solidFill>
            <a:srgbClr val="234A49"/>
          </a:solidFill>
          <a:ln/>
        </p:spPr>
      </p:sp>
      <p:sp>
        <p:nvSpPr>
          <p:cNvPr id="11" name="Text 8"/>
          <p:cNvSpPr/>
          <p:nvPr/>
        </p:nvSpPr>
        <p:spPr>
          <a:xfrm>
            <a:off x="5955744" y="2086451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Интеграция с природой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955744" y="2914055"/>
            <a:ext cx="271867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Дизайн комплекса будет гармонично сочетаться с окружающей природной средой. Будут сохранены естественные ландшафты и высажены дополнительные зеленые насаждения.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118759" y="1864281"/>
            <a:ext cx="3163014" cy="5528548"/>
          </a:xfrm>
          <a:prstGeom prst="roundRect">
            <a:avLst>
              <a:gd name="adj" fmla="val 2107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9340929" y="2086451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Функциональность и комфорт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340929" y="2914055"/>
            <a:ext cx="2718673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Территория будет продумана до мелочей, чтобы обеспечить максимальный комфорт для отдыхающих. Будут предусмотрены удобные зоны отдыха, прогулочные дорожки и инфраструктура для активного досуга.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113918" y="9503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5336467" y="32292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Развлечения и активный отдых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5514167" y="1966509"/>
            <a:ext cx="4569285" cy="15199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Разнообразные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виды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спорта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-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пейнтбола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выезда на багги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, с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профессиональным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инструктором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514167" y="3486456"/>
            <a:ext cx="4569285" cy="1512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Увлекательные 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пешие походы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живописным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тропам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с захватывающими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видами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лес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514166" y="4998551"/>
            <a:ext cx="4569286" cy="15901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Полный комплекс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развлеч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ний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н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свежем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воздухе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–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например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велосипедн</a:t>
            </a:r>
            <a:r>
              <a:rPr lang="ru-RU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ые</a:t>
            </a:r>
            <a:r>
              <a:rPr lang="en-US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b="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прогулк</a:t>
            </a:r>
            <a:r>
              <a:rPr lang="ru-RU" sz="1750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 большой территории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5032EF-B6BD-4B76-A964-493C487C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095" y="2207990"/>
            <a:ext cx="4934639" cy="63445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ECFC5C-90F3-4E75-9DEA-065142757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33"/>
          <a:stretch/>
        </p:blipFill>
        <p:spPr>
          <a:xfrm>
            <a:off x="-12904" y="0"/>
            <a:ext cx="5336467" cy="8229600"/>
          </a:xfrm>
          <a:prstGeom prst="rect">
            <a:avLst/>
          </a:prstGeom>
          <a:effectLst>
            <a:softEdge rad="3556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6828183" y="680441"/>
            <a:ext cx="77240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Зоны релаксации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828183" y="2004296"/>
            <a:ext cx="696901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Зоны релаксации на территории отдыха будут включать в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себя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бани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,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купели, зона барбекю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открытом воздухе. Здесь гости смогут полностью восстановить силы, снять стресс и достигнуть внутреннего равновесия.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828183" y="4753569"/>
            <a:ext cx="6969017" cy="20355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Спроектированные ландшафты с продуманной инфраструктурой и уединенными уголками создадут атмосферу гармонии и спокойствия, которая будет способствовать релаксации и восстановлению.</a:t>
            </a:r>
            <a:endParaRPr lang="en-US" sz="17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FEFA68-7971-48C1-B476-6CBA849E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8229600"/>
          </a:xfrm>
          <a:prstGeom prst="rect">
            <a:avLst/>
          </a:prstGeom>
          <a:effectLst>
            <a:softEdge rad="4064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004298"/>
            <a:ext cx="71477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Инвестиционный прогноз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254097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ru-RU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50</a:t>
            </a: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2348389" y="4198263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Первоначальные инвестиции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70602" y="3254097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ru-RU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</a:t>
            </a: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%</a:t>
            </a:r>
            <a:endParaRPr lang="en-US" sz="5249" dirty="0"/>
          </a:p>
        </p:txBody>
      </p:sp>
      <p:sp>
        <p:nvSpPr>
          <p:cNvPr id="8" name="Text 6"/>
          <p:cNvSpPr/>
          <p:nvPr/>
        </p:nvSpPr>
        <p:spPr>
          <a:xfrm>
            <a:off x="5770602" y="4198263"/>
            <a:ext cx="30889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Ежегодная доходность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192816" y="3254097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ru-RU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5,5 лет</a:t>
            </a:r>
            <a:endParaRPr lang="en-US" sz="5249" dirty="0"/>
          </a:p>
        </p:txBody>
      </p:sp>
      <p:sp>
        <p:nvSpPr>
          <p:cNvPr id="10" name="Text 8"/>
          <p:cNvSpPr/>
          <p:nvPr/>
        </p:nvSpPr>
        <p:spPr>
          <a:xfrm>
            <a:off x="9192816" y="4198263"/>
            <a:ext cx="308907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Срок окупаемости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2348389" y="5158978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Согласно нашим расчетам, первоначальные инвестиции в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размере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50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миллионов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рублей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позволят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вам получать ежегодную доходность на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уровне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20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% в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течение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5,5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лет, что обеспечит окупаемость проекта.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9939" y="-9939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59484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Инвестиции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9557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Финансирование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3436144"/>
            <a:ext cx="308895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Общий объем инвестиций в территорию отдыха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составляет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50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млн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руб.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Средства будут направлены на строительство объектов инфраструктуры и приобретение необходимого оборудования.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70602" y="29557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Рентабельность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70602" y="3436144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Ожидаемая доходность проекта составляет 15-20% годовых. Инвестиции окупятся в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течение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5</a:t>
            </a:r>
            <a:r>
              <a:rPr lang="ru-RU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,5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лет при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стабильной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работе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192816" y="29557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Потенциал роста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192816" y="3436144"/>
            <a:ext cx="308907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Предусмотрены возможности для дальнейшего расширения и развития территории отдыха. Это позволит увеличить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прибыль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в будущем.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-10477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6" name="Shape 3"/>
          <p:cNvSpPr/>
          <p:nvPr/>
        </p:nvSpPr>
        <p:spPr>
          <a:xfrm>
            <a:off x="7304723" y="1886870"/>
            <a:ext cx="20717" cy="5220000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7" name="Shape 4"/>
          <p:cNvSpPr/>
          <p:nvPr/>
        </p:nvSpPr>
        <p:spPr>
          <a:xfrm>
            <a:off x="6547128" y="2076024"/>
            <a:ext cx="581144" cy="20717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8" name="Shape 5"/>
          <p:cNvSpPr/>
          <p:nvPr/>
        </p:nvSpPr>
        <p:spPr>
          <a:xfrm>
            <a:off x="7128272" y="1899692"/>
            <a:ext cx="373618" cy="373618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9" name="Text 6"/>
          <p:cNvSpPr/>
          <p:nvPr/>
        </p:nvSpPr>
        <p:spPr>
          <a:xfrm>
            <a:off x="7270909" y="1930767"/>
            <a:ext cx="88225" cy="3113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96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961" dirty="0"/>
          </a:p>
        </p:txBody>
      </p:sp>
      <p:sp>
        <p:nvSpPr>
          <p:cNvPr id="10" name="Text 7"/>
          <p:cNvSpPr/>
          <p:nvPr/>
        </p:nvSpPr>
        <p:spPr>
          <a:xfrm>
            <a:off x="4472360" y="1889826"/>
            <a:ext cx="2075855" cy="2595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43"/>
              </a:lnSpc>
              <a:buNone/>
            </a:pPr>
            <a:r>
              <a:rPr lang="en-US" sz="1635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Источники дохода</a:t>
            </a:r>
            <a:endParaRPr lang="en-US" sz="1635" dirty="0"/>
          </a:p>
        </p:txBody>
      </p:sp>
      <p:sp>
        <p:nvSpPr>
          <p:cNvPr id="11" name="Text 8"/>
          <p:cNvSpPr/>
          <p:nvPr/>
        </p:nvSpPr>
        <p:spPr>
          <a:xfrm>
            <a:off x="3749412" y="2248918"/>
            <a:ext cx="2798802" cy="13287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92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Основными источниками дохода инвестора являются арендная плата за проживание гостей, а также дополнительные услуги на территории отдыха.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501890" y="3852544"/>
            <a:ext cx="581144" cy="20717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8272" y="3676213"/>
            <a:ext cx="373618" cy="373618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7248287" y="3707288"/>
            <a:ext cx="133588" cy="3113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96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961" dirty="0"/>
          </a:p>
        </p:txBody>
      </p:sp>
      <p:sp>
        <p:nvSpPr>
          <p:cNvPr id="15" name="Text 12"/>
          <p:cNvSpPr/>
          <p:nvPr/>
        </p:nvSpPr>
        <p:spPr>
          <a:xfrm>
            <a:off x="8083034" y="3699123"/>
            <a:ext cx="2533650" cy="2595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43"/>
              </a:lnSpc>
              <a:buNone/>
            </a:pPr>
            <a:r>
              <a:rPr lang="en-US" sz="1635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Распределение прибыли</a:t>
            </a:r>
            <a:endParaRPr lang="en-US" sz="1635" dirty="0"/>
          </a:p>
        </p:txBody>
      </p:sp>
      <p:sp>
        <p:nvSpPr>
          <p:cNvPr id="16" name="Text 13"/>
          <p:cNvSpPr/>
          <p:nvPr/>
        </p:nvSpPr>
        <p:spPr>
          <a:xfrm>
            <a:off x="8083034" y="4018340"/>
            <a:ext cx="2798921" cy="1062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92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Прибыль распределяется между инвестором и управляющей компанией, согласно заранее согласованным пропорциям.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547128" y="5356930"/>
            <a:ext cx="581144" cy="20717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8" name="Shape 15"/>
          <p:cNvSpPr/>
          <p:nvPr/>
        </p:nvSpPr>
        <p:spPr>
          <a:xfrm>
            <a:off x="7128272" y="5180598"/>
            <a:ext cx="373618" cy="373618"/>
          </a:xfrm>
          <a:prstGeom prst="roundRect">
            <a:avLst>
              <a:gd name="adj" fmla="val 13335"/>
            </a:avLst>
          </a:prstGeom>
          <a:solidFill>
            <a:srgbClr val="234A49"/>
          </a:solidFill>
          <a:ln/>
        </p:spPr>
      </p:sp>
      <p:sp>
        <p:nvSpPr>
          <p:cNvPr id="19" name="Text 16"/>
          <p:cNvSpPr/>
          <p:nvPr/>
        </p:nvSpPr>
        <p:spPr>
          <a:xfrm>
            <a:off x="7247215" y="5211674"/>
            <a:ext cx="135612" cy="3113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52"/>
              </a:lnSpc>
              <a:buNone/>
            </a:pPr>
            <a:r>
              <a:rPr lang="en-US" sz="1961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961" dirty="0"/>
          </a:p>
        </p:txBody>
      </p:sp>
      <p:sp>
        <p:nvSpPr>
          <p:cNvPr id="20" name="Text 17"/>
          <p:cNvSpPr/>
          <p:nvPr/>
        </p:nvSpPr>
        <p:spPr>
          <a:xfrm>
            <a:off x="3915132" y="5180598"/>
            <a:ext cx="2631996" cy="2595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43"/>
              </a:lnSpc>
              <a:buNone/>
            </a:pPr>
            <a:r>
              <a:rPr lang="en-US" sz="1635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Эффективное управление</a:t>
            </a:r>
            <a:endParaRPr lang="en-US" sz="1635" dirty="0"/>
          </a:p>
        </p:txBody>
      </p:sp>
      <p:sp>
        <p:nvSpPr>
          <p:cNvPr id="21" name="Text 18"/>
          <p:cNvSpPr/>
          <p:nvPr/>
        </p:nvSpPr>
        <p:spPr>
          <a:xfrm>
            <a:off x="3748326" y="5511684"/>
            <a:ext cx="2798802" cy="1594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92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Грамотное управление территорией отдыха, маркетинговая стратегия и постоянное улучшение сервиса позволяют инвестору получать стабильный доход.</a:t>
            </a:r>
            <a:endParaRPr lang="en-US" sz="1600" dirty="0"/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D6B10C6A-D3C0-4EC4-9004-25E1C15988BC}"/>
              </a:ext>
            </a:extLst>
          </p:cNvPr>
          <p:cNvSpPr/>
          <p:nvPr/>
        </p:nvSpPr>
        <p:spPr>
          <a:xfrm>
            <a:off x="2348388" y="375642"/>
            <a:ext cx="121088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400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Как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4400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формируется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4400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доход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4400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инвестора</a:t>
            </a: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4374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вестиции</a:t>
            </a:r>
            <a:endParaRPr lang="en-US" sz="43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53C3D1E5-692E-4100-A4CC-797EAA09F037}"/>
              </a:ext>
            </a:extLst>
          </p:cNvPr>
          <p:cNvSpPr/>
          <p:nvPr/>
        </p:nvSpPr>
        <p:spPr>
          <a:xfrm>
            <a:off x="1685035" y="9270589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E0568441-CA86-4C81-8719-36FBD8590D96}"/>
              </a:ext>
            </a:extLst>
          </p:cNvPr>
          <p:cNvSpPr/>
          <p:nvPr/>
        </p:nvSpPr>
        <p:spPr>
          <a:xfrm>
            <a:off x="1874345" y="9311904"/>
            <a:ext cx="117038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03" dirty="0"/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C0FD7549-545B-4DB1-9258-AB50EE0A1EF9}"/>
              </a:ext>
            </a:extLst>
          </p:cNvPr>
          <p:cNvSpPr/>
          <p:nvPr/>
        </p:nvSpPr>
        <p:spPr>
          <a:xfrm>
            <a:off x="2401077" y="9346313"/>
            <a:ext cx="280523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216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Ориентация на опыт</a:t>
            </a:r>
            <a:endParaRPr lang="en-US" sz="2169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625DC4AC-FC81-424A-A760-43F39A2512DF}"/>
              </a:ext>
            </a:extLst>
          </p:cNvPr>
          <p:cNvSpPr/>
          <p:nvPr/>
        </p:nvSpPr>
        <p:spPr>
          <a:xfrm>
            <a:off x="2401077" y="9822801"/>
            <a:ext cx="4099560" cy="1762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6"/>
              </a:lnSpc>
              <a:buNone/>
            </a:pPr>
            <a:r>
              <a:rPr lang="en-US" sz="173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Наша бизнес-модель сфокусирована на предоставлении незабываемых впечатлений и активностей для наших гостей, а не только на размещении.</a:t>
            </a:r>
            <a:endParaRPr lang="en-US" sz="1735" dirty="0"/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0DF0BFCA-D610-4E06-8A29-F7815B33630A}"/>
              </a:ext>
            </a:extLst>
          </p:cNvPr>
          <p:cNvSpPr/>
          <p:nvPr/>
        </p:nvSpPr>
        <p:spPr>
          <a:xfrm>
            <a:off x="6720903" y="9270589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A17833CC-69AA-4A84-9182-DB054CACE39E}"/>
              </a:ext>
            </a:extLst>
          </p:cNvPr>
          <p:cNvSpPr/>
          <p:nvPr/>
        </p:nvSpPr>
        <p:spPr>
          <a:xfrm>
            <a:off x="6880208" y="9311904"/>
            <a:ext cx="177165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03" dirty="0"/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5B105BAB-6053-4BE5-8FCD-E37EE93AE9BE}"/>
              </a:ext>
            </a:extLst>
          </p:cNvPr>
          <p:cNvSpPr/>
          <p:nvPr/>
        </p:nvSpPr>
        <p:spPr>
          <a:xfrm>
            <a:off x="7436945" y="9346313"/>
            <a:ext cx="3688318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216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Комплексное предложение</a:t>
            </a:r>
            <a:endParaRPr lang="en-US" sz="2169" dirty="0"/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E68DE4E3-9137-4206-AC1A-E47422BF89FD}"/>
              </a:ext>
            </a:extLst>
          </p:cNvPr>
          <p:cNvSpPr/>
          <p:nvPr/>
        </p:nvSpPr>
        <p:spPr>
          <a:xfrm>
            <a:off x="7436945" y="9822801"/>
            <a:ext cx="4099560" cy="2115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6"/>
              </a:lnSpc>
              <a:buNone/>
            </a:pPr>
            <a:r>
              <a:rPr lang="en-US" sz="173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Мы предлагаем широкий спектр услуг - от размещения и питания до развлечений, оздоровительных программ и экскурсий, чтобы удовлетворить любые потребности отдыхающих.</a:t>
            </a:r>
            <a:endParaRPr lang="en-US" sz="1735" dirty="0"/>
          </a:p>
        </p:txBody>
      </p:sp>
      <p:sp>
        <p:nvSpPr>
          <p:cNvPr id="30" name="Shape 11">
            <a:extLst>
              <a:ext uri="{FF2B5EF4-FFF2-40B4-BE49-F238E27FC236}">
                <a16:creationId xmlns:a16="http://schemas.microsoft.com/office/drawing/2014/main" id="{BFB66AC0-D16F-4CC3-A0ED-3A7BB087AA56}"/>
              </a:ext>
            </a:extLst>
          </p:cNvPr>
          <p:cNvSpPr/>
          <p:nvPr/>
        </p:nvSpPr>
        <p:spPr>
          <a:xfrm>
            <a:off x="1685035" y="12330495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31" name="Text 12">
            <a:extLst>
              <a:ext uri="{FF2B5EF4-FFF2-40B4-BE49-F238E27FC236}">
                <a16:creationId xmlns:a16="http://schemas.microsoft.com/office/drawing/2014/main" id="{B0D8E952-3556-46BF-A65B-E29FC4670F42}"/>
              </a:ext>
            </a:extLst>
          </p:cNvPr>
          <p:cNvSpPr/>
          <p:nvPr/>
        </p:nvSpPr>
        <p:spPr>
          <a:xfrm>
            <a:off x="1843031" y="12371810"/>
            <a:ext cx="179784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03" dirty="0"/>
          </a:p>
        </p:txBody>
      </p:sp>
      <p:sp>
        <p:nvSpPr>
          <p:cNvPr id="32" name="Text 13">
            <a:extLst>
              <a:ext uri="{FF2B5EF4-FFF2-40B4-BE49-F238E27FC236}">
                <a16:creationId xmlns:a16="http://schemas.microsoft.com/office/drawing/2014/main" id="{63AAAEF6-12B9-488D-AC82-24E6D52E5486}"/>
              </a:ext>
            </a:extLst>
          </p:cNvPr>
          <p:cNvSpPr/>
          <p:nvPr/>
        </p:nvSpPr>
        <p:spPr>
          <a:xfrm>
            <a:off x="2401077" y="12406219"/>
            <a:ext cx="4099560" cy="688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216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Сезонность и ценообразование</a:t>
            </a:r>
            <a:endParaRPr lang="en-US" sz="2169" dirty="0"/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2D89C0AC-15AE-4640-B31B-80EC3D394E1D}"/>
              </a:ext>
            </a:extLst>
          </p:cNvPr>
          <p:cNvSpPr/>
          <p:nvPr/>
        </p:nvSpPr>
        <p:spPr>
          <a:xfrm>
            <a:off x="2401077" y="13227036"/>
            <a:ext cx="4099560" cy="1762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6"/>
              </a:lnSpc>
              <a:buNone/>
            </a:pPr>
            <a:r>
              <a:rPr lang="en-US" sz="173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Мы используем гибкую модель ценообразования, учитывающую сезонность спроса, для максимизации загрузки и доходности.</a:t>
            </a:r>
            <a:endParaRPr lang="en-US" sz="1735" dirty="0"/>
          </a:p>
        </p:txBody>
      </p:sp>
      <p:sp>
        <p:nvSpPr>
          <p:cNvPr id="34" name="Shape 15">
            <a:extLst>
              <a:ext uri="{FF2B5EF4-FFF2-40B4-BE49-F238E27FC236}">
                <a16:creationId xmlns:a16="http://schemas.microsoft.com/office/drawing/2014/main" id="{562103CB-6A82-473E-8AA2-DFB58EA4A27E}"/>
              </a:ext>
            </a:extLst>
          </p:cNvPr>
          <p:cNvSpPr/>
          <p:nvPr/>
        </p:nvSpPr>
        <p:spPr>
          <a:xfrm>
            <a:off x="6720903" y="12330495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234A49"/>
          </a:solidFill>
          <a:ln/>
        </p:spPr>
      </p:sp>
      <p:sp>
        <p:nvSpPr>
          <p:cNvPr id="35" name="Text 16">
            <a:extLst>
              <a:ext uri="{FF2B5EF4-FFF2-40B4-BE49-F238E27FC236}">
                <a16:creationId xmlns:a16="http://schemas.microsoft.com/office/drawing/2014/main" id="{6A03B5A1-F220-496D-A39A-527C0A8FDB0D}"/>
              </a:ext>
            </a:extLst>
          </p:cNvPr>
          <p:cNvSpPr/>
          <p:nvPr/>
        </p:nvSpPr>
        <p:spPr>
          <a:xfrm>
            <a:off x="6884852" y="12371810"/>
            <a:ext cx="167878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03" dirty="0"/>
          </a:p>
        </p:txBody>
      </p:sp>
      <p:sp>
        <p:nvSpPr>
          <p:cNvPr id="36" name="Text 17">
            <a:extLst>
              <a:ext uri="{FF2B5EF4-FFF2-40B4-BE49-F238E27FC236}">
                <a16:creationId xmlns:a16="http://schemas.microsoft.com/office/drawing/2014/main" id="{59C8C9F3-1F3F-4858-8117-BAE5C2C9DACE}"/>
              </a:ext>
            </a:extLst>
          </p:cNvPr>
          <p:cNvSpPr/>
          <p:nvPr/>
        </p:nvSpPr>
        <p:spPr>
          <a:xfrm>
            <a:off x="7436945" y="12406219"/>
            <a:ext cx="337827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11"/>
              </a:lnSpc>
              <a:buNone/>
            </a:pPr>
            <a:r>
              <a:rPr lang="en-US" sz="216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Партнерские программы</a:t>
            </a:r>
            <a:endParaRPr lang="en-US" sz="2169" dirty="0"/>
          </a:p>
        </p:txBody>
      </p:sp>
      <p:sp>
        <p:nvSpPr>
          <p:cNvPr id="37" name="Text 18">
            <a:extLst>
              <a:ext uri="{FF2B5EF4-FFF2-40B4-BE49-F238E27FC236}">
                <a16:creationId xmlns:a16="http://schemas.microsoft.com/office/drawing/2014/main" id="{8CA941AA-BC3D-4D95-BDAC-2366E0E2D8B5}"/>
              </a:ext>
            </a:extLst>
          </p:cNvPr>
          <p:cNvSpPr/>
          <p:nvPr/>
        </p:nvSpPr>
        <p:spPr>
          <a:xfrm>
            <a:off x="7436945" y="12882707"/>
            <a:ext cx="4099560" cy="1762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6"/>
              </a:lnSpc>
              <a:buNone/>
            </a:pPr>
            <a:r>
              <a:rPr lang="en-US" sz="173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Мы активно развиваем партнерские отношения с туроператорами, компаниями и организациями, чтобы расширить клиентскую базу и каналы продаж.</a:t>
            </a:r>
            <a:endParaRPr lang="en-US" sz="1735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39907DF-DDFF-4613-8BDC-AEF13E3CC8FD}"/>
              </a:ext>
            </a:extLst>
          </p:cNvPr>
          <p:cNvSpPr/>
          <p:nvPr/>
        </p:nvSpPr>
        <p:spPr>
          <a:xfrm>
            <a:off x="547351" y="1790319"/>
            <a:ext cx="2068258" cy="2068258"/>
          </a:xfrm>
          <a:prstGeom prst="ellipse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NPV</a:t>
            </a:r>
          </a:p>
          <a:p>
            <a:pPr algn="ctr"/>
            <a:r>
              <a:rPr lang="en-US" dirty="0"/>
              <a:t>131 966 087</a:t>
            </a:r>
            <a:r>
              <a:rPr lang="ru-RU" dirty="0"/>
              <a:t> рублей</a:t>
            </a:r>
            <a:endParaRPr lang="ru-KZ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D0A79AB-B55C-47F1-9C97-2E640F9257B7}"/>
              </a:ext>
            </a:extLst>
          </p:cNvPr>
          <p:cNvSpPr/>
          <p:nvPr/>
        </p:nvSpPr>
        <p:spPr>
          <a:xfrm>
            <a:off x="2775781" y="1790319"/>
            <a:ext cx="2068258" cy="2068258"/>
          </a:xfrm>
          <a:prstGeom prst="ellipse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  <a:p>
            <a:pPr algn="ctr"/>
            <a:r>
              <a:rPr lang="en-US" dirty="0"/>
              <a:t>5,5 </a:t>
            </a:r>
            <a:r>
              <a:rPr lang="ru-RU" dirty="0"/>
              <a:t>лет</a:t>
            </a:r>
            <a:endParaRPr lang="ru-KZ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28ACD95-D0A8-4B79-A4FA-35E72824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138" y="1780630"/>
            <a:ext cx="9202434" cy="5287113"/>
          </a:xfrm>
          <a:prstGeom prst="rect">
            <a:avLst/>
          </a:prstGeom>
          <a:effectLst>
            <a:softEdge rad="1117600"/>
          </a:effectLst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5CC7DEEF-9CE4-460B-B1D2-A450D796D8EB}"/>
              </a:ext>
            </a:extLst>
          </p:cNvPr>
          <p:cNvSpPr/>
          <p:nvPr/>
        </p:nvSpPr>
        <p:spPr>
          <a:xfrm>
            <a:off x="5004211" y="1790319"/>
            <a:ext cx="2068258" cy="2068258"/>
          </a:xfrm>
          <a:prstGeom prst="ellipse">
            <a:avLst/>
          </a:prstGeom>
          <a:solidFill>
            <a:srgbClr val="EF9C82"/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Годовая доходность</a:t>
            </a:r>
            <a:endParaRPr lang="en-US" dirty="0"/>
          </a:p>
          <a:p>
            <a:pPr algn="ctr"/>
            <a:r>
              <a:rPr lang="ru-RU" dirty="0"/>
              <a:t>от 20%</a:t>
            </a:r>
            <a:endParaRPr lang="ru-KZ" dirty="0"/>
          </a:p>
        </p:txBody>
      </p:sp>
      <p:sp>
        <p:nvSpPr>
          <p:cNvPr id="47" name="Text 18">
            <a:extLst>
              <a:ext uri="{FF2B5EF4-FFF2-40B4-BE49-F238E27FC236}">
                <a16:creationId xmlns:a16="http://schemas.microsoft.com/office/drawing/2014/main" id="{F4AFF2DD-2A9A-4BA6-9425-F5875A58119A}"/>
              </a:ext>
            </a:extLst>
          </p:cNvPr>
          <p:cNvSpPr/>
          <p:nvPr/>
        </p:nvSpPr>
        <p:spPr>
          <a:xfrm>
            <a:off x="547351" y="4323445"/>
            <a:ext cx="5162333" cy="1473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92"/>
              </a:lnSpc>
              <a:buAutoNum type="arabicPeriod"/>
            </a:pPr>
            <a:r>
              <a:rPr lang="ru-RU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Среднегодовой тариф по аренде домиков без учета дополнительных услуг – 11 909 </a:t>
            </a:r>
            <a:r>
              <a:rPr lang="ru-RU" sz="160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руб</a:t>
            </a: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ru-RU" sz="160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342900" indent="-342900">
              <a:lnSpc>
                <a:spcPts val="2092"/>
              </a:lnSpc>
              <a:buAutoNum type="arabicPeriod"/>
            </a:pPr>
            <a:r>
              <a:rPr lang="ru-RU" sz="1600" dirty="0">
                <a:solidFill>
                  <a:srgbClr val="F9EEE7"/>
                </a:solidFill>
                <a:ea typeface="Quattrocento" pitchFamily="34" charset="-122"/>
              </a:rPr>
              <a:t>Средневзвешенная загрузка в год – 80% </a:t>
            </a:r>
          </a:p>
          <a:p>
            <a:pPr marL="342900" indent="-342900">
              <a:lnSpc>
                <a:spcPts val="2092"/>
              </a:lnSpc>
              <a:buAutoNum type="arabicPeriod"/>
            </a:pPr>
            <a:r>
              <a:rPr lang="ru-RU" sz="1600" dirty="0">
                <a:solidFill>
                  <a:srgbClr val="F9EEE7"/>
                </a:solidFill>
                <a:ea typeface="Quattrocento" pitchFamily="34" charset="-122"/>
              </a:rPr>
              <a:t>Среднемесячная выручка в месяц – 3 105 000 руб.</a:t>
            </a:r>
          </a:p>
          <a:p>
            <a:pPr marL="342900" indent="-342900">
              <a:lnSpc>
                <a:spcPts val="2092"/>
              </a:lnSpc>
              <a:buAutoNum type="arabicPeriod"/>
            </a:pPr>
            <a:r>
              <a:rPr lang="ru-RU" sz="1600" dirty="0">
                <a:solidFill>
                  <a:srgbClr val="F9EEE7"/>
                </a:solidFill>
                <a:ea typeface="Quattrocento" pitchFamily="34" charset="-122"/>
              </a:rPr>
              <a:t>Средневзвешенная прибыль в месяц – 880 500 руб.</a:t>
            </a:r>
          </a:p>
          <a:p>
            <a:pPr marL="342900" indent="-342900">
              <a:lnSpc>
                <a:spcPts val="2092"/>
              </a:lnSpc>
              <a:buAutoNum type="arabicPeriod"/>
            </a:pPr>
            <a:r>
              <a:rPr lang="ru-RU" sz="1600" dirty="0">
                <a:solidFill>
                  <a:srgbClr val="F9EEE7"/>
                </a:solidFill>
                <a:ea typeface="Quattrocento" pitchFamily="34" charset="-122"/>
              </a:rPr>
              <a:t>Средневзвешенная прибыль в год – 10 566 000 руб. </a:t>
            </a:r>
            <a:endParaRPr lang="en-US" sz="1600" dirty="0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81F89D23-0102-4F07-879C-A40B5A012956}"/>
              </a:ext>
            </a:extLst>
          </p:cNvPr>
          <p:cNvSpPr/>
          <p:nvPr/>
        </p:nvSpPr>
        <p:spPr>
          <a:xfrm>
            <a:off x="2348388" y="375642"/>
            <a:ext cx="121088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ru-RU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Инвестиционный прогноз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799874" y="556022"/>
            <a:ext cx="5049917" cy="6311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70"/>
              </a:lnSpc>
              <a:buNone/>
            </a:pPr>
            <a:r>
              <a:rPr lang="en-US" sz="397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Управление отелем</a:t>
            </a:r>
            <a:endParaRPr lang="en-US" sz="3976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44" y="1591151"/>
            <a:ext cx="1489948" cy="14870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12650" y="2325410"/>
            <a:ext cx="89416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988" dirty="0"/>
          </a:p>
        </p:txBody>
      </p:sp>
      <p:sp>
        <p:nvSpPr>
          <p:cNvPr id="7" name="Text 4"/>
          <p:cNvSpPr/>
          <p:nvPr/>
        </p:nvSpPr>
        <p:spPr>
          <a:xfrm>
            <a:off x="6004322" y="1793081"/>
            <a:ext cx="3473529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Стратегическое управление</a:t>
            </a:r>
            <a:endParaRPr lang="en-US" sz="1988" dirty="0"/>
          </a:p>
        </p:txBody>
      </p:sp>
      <p:sp>
        <p:nvSpPr>
          <p:cNvPr id="8" name="Text 5"/>
          <p:cNvSpPr/>
          <p:nvPr/>
        </p:nvSpPr>
        <p:spPr>
          <a:xfrm>
            <a:off x="6004322" y="2229803"/>
            <a:ext cx="5624155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Определение долгосрочных целей и направлений </a:t>
            </a:r>
            <a:r>
              <a:rPr lang="en-US" sz="159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развития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территории отдыха</a:t>
            </a:r>
            <a:endParaRPr lang="en-US" sz="1591" dirty="0"/>
          </a:p>
        </p:txBody>
      </p:sp>
      <p:sp>
        <p:nvSpPr>
          <p:cNvPr id="9" name="Shape 6"/>
          <p:cNvSpPr/>
          <p:nvPr/>
        </p:nvSpPr>
        <p:spPr>
          <a:xfrm>
            <a:off x="5852874" y="3092172"/>
            <a:ext cx="5927050" cy="12621"/>
          </a:xfrm>
          <a:prstGeom prst="rect">
            <a:avLst/>
          </a:prstGeom>
          <a:solidFill>
            <a:srgbClr val="EF9C82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351" y="3128724"/>
            <a:ext cx="2980015" cy="14870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989552" y="3670221"/>
            <a:ext cx="135374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988" dirty="0"/>
          </a:p>
        </p:txBody>
      </p:sp>
      <p:sp>
        <p:nvSpPr>
          <p:cNvPr id="12" name="Text 8"/>
          <p:cNvSpPr/>
          <p:nvPr/>
        </p:nvSpPr>
        <p:spPr>
          <a:xfrm>
            <a:off x="6749296" y="3330654"/>
            <a:ext cx="319813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Оперативное управление</a:t>
            </a:r>
            <a:endParaRPr lang="en-US" sz="1988" dirty="0"/>
          </a:p>
        </p:txBody>
      </p:sp>
      <p:sp>
        <p:nvSpPr>
          <p:cNvPr id="13" name="Text 9"/>
          <p:cNvSpPr/>
          <p:nvPr/>
        </p:nvSpPr>
        <p:spPr>
          <a:xfrm>
            <a:off x="6749296" y="3767376"/>
            <a:ext cx="4879181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Обеспечение ежедневной </a:t>
            </a:r>
            <a:r>
              <a:rPr lang="en-US" sz="159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деятельности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территории отдыха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и удовлетворенности гостей</a:t>
            </a:r>
            <a:endParaRPr lang="en-US" sz="1591" dirty="0"/>
          </a:p>
        </p:txBody>
      </p:sp>
      <p:sp>
        <p:nvSpPr>
          <p:cNvPr id="14" name="Shape 10"/>
          <p:cNvSpPr/>
          <p:nvPr/>
        </p:nvSpPr>
        <p:spPr>
          <a:xfrm>
            <a:off x="6597848" y="4629745"/>
            <a:ext cx="5182076" cy="12621"/>
          </a:xfrm>
          <a:prstGeom prst="rect">
            <a:avLst/>
          </a:prstGeom>
          <a:solidFill>
            <a:srgbClr val="EF9C82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377" y="4666297"/>
            <a:ext cx="4470083" cy="148709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988600" y="5207794"/>
            <a:ext cx="137398" cy="4039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81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988" dirty="0"/>
          </a:p>
        </p:txBody>
      </p:sp>
      <p:sp>
        <p:nvSpPr>
          <p:cNvPr id="17" name="Text 12"/>
          <p:cNvSpPr/>
          <p:nvPr/>
        </p:nvSpPr>
        <p:spPr>
          <a:xfrm>
            <a:off x="7494389" y="4868228"/>
            <a:ext cx="2715458" cy="315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85"/>
              </a:lnSpc>
              <a:buNone/>
            </a:pPr>
            <a:r>
              <a:rPr lang="en-US" sz="198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Кадровое управление</a:t>
            </a:r>
            <a:endParaRPr lang="en-US" sz="1988" dirty="0"/>
          </a:p>
        </p:txBody>
      </p:sp>
      <p:sp>
        <p:nvSpPr>
          <p:cNvPr id="18" name="Text 13"/>
          <p:cNvSpPr/>
          <p:nvPr/>
        </p:nvSpPr>
        <p:spPr>
          <a:xfrm>
            <a:off x="7494389" y="5304949"/>
            <a:ext cx="4134088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Подбор, обучение и мотивация </a:t>
            </a:r>
            <a:r>
              <a:rPr lang="en-US" sz="159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персонала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территории отдыха</a:t>
            </a:r>
            <a:endParaRPr lang="en-US" sz="1591" dirty="0"/>
          </a:p>
        </p:txBody>
      </p:sp>
      <p:sp>
        <p:nvSpPr>
          <p:cNvPr id="19" name="Text 14"/>
          <p:cNvSpPr/>
          <p:nvPr/>
        </p:nvSpPr>
        <p:spPr>
          <a:xfrm>
            <a:off x="2799874" y="6380559"/>
            <a:ext cx="9030533" cy="1293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5"/>
              </a:lnSpc>
              <a:buNone/>
            </a:pP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Эффективное </a:t>
            </a:r>
            <a:r>
              <a:rPr lang="en-US" sz="1591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управление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</a:t>
            </a:r>
            <a:r>
              <a:rPr lang="ru-RU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территории отдыха</a:t>
            </a:r>
            <a:r>
              <a:rPr lang="en-US" sz="159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является ключевым фактором успеха. Наша команда опытных специалистов возьмет на себя все аспекты управления - от стратегического планирования до ежедневных операций, чтобы обеспечить высокий уровень сервиса и максимальную прибыльность вашего объекта.</a:t>
            </a:r>
            <a:endParaRPr lang="en-US" sz="15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809</Words>
  <Application>Microsoft Office PowerPoint</Application>
  <PresentationFormat>Произвольный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Quattrocento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aleksei.vlascov98@gmail.com</cp:lastModifiedBy>
  <cp:revision>17</cp:revision>
  <dcterms:created xsi:type="dcterms:W3CDTF">2024-04-06T05:25:21Z</dcterms:created>
  <dcterms:modified xsi:type="dcterms:W3CDTF">2024-04-10T14:57:05Z</dcterms:modified>
</cp:coreProperties>
</file>