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8" r:id="rId5"/>
    <p:sldId id="259" r:id="rId6"/>
    <p:sldId id="260" r:id="rId7"/>
    <p:sldId id="261" r:id="rId8"/>
    <p:sldId id="269" r:id="rId9"/>
    <p:sldId id="271" r:id="rId10"/>
    <p:sldId id="272" r:id="rId11"/>
    <p:sldId id="263" r:id="rId12"/>
    <p:sldId id="264" r:id="rId13"/>
    <p:sldId id="265" r:id="rId14"/>
    <p:sldId id="274" r:id="rId15"/>
    <p:sldId id="266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  <a:srgbClr val="5AA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AC52-D046-4201-B2CF-FFB6BB2E07C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ECE2-B0F3-4665-9CBC-DCEA7EB7B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0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AC52-D046-4201-B2CF-FFB6BB2E07C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ECE2-B0F3-4665-9CBC-DCEA7EB7B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AC52-D046-4201-B2CF-FFB6BB2E07C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ECE2-B0F3-4665-9CBC-DCEA7EB7B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AC52-D046-4201-B2CF-FFB6BB2E07C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ECE2-B0F3-4665-9CBC-DCEA7EB7B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3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AC52-D046-4201-B2CF-FFB6BB2E07C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ECE2-B0F3-4665-9CBC-DCEA7EB7B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8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AC52-D046-4201-B2CF-FFB6BB2E07C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ECE2-B0F3-4665-9CBC-DCEA7EB7B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5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AC52-D046-4201-B2CF-FFB6BB2E07C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ECE2-B0F3-4665-9CBC-DCEA7EB7B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7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AC52-D046-4201-B2CF-FFB6BB2E07C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ECE2-B0F3-4665-9CBC-DCEA7EB7B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2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AC52-D046-4201-B2CF-FFB6BB2E07C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ECE2-B0F3-4665-9CBC-DCEA7EB7B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9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AC52-D046-4201-B2CF-FFB6BB2E07C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ECE2-B0F3-4665-9CBC-DCEA7EB7B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5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AC52-D046-4201-B2CF-FFB6BB2E07C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ECE2-B0F3-4665-9CBC-DCEA7EB7B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6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AC52-D046-4201-B2CF-FFB6BB2E07CA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ECE2-B0F3-4665-9CBC-DCEA7EB7B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0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usabsolutum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Юридическая </a:t>
            </a:r>
            <a:r>
              <a:rPr lang="ru-RU" dirty="0" err="1" smtClean="0">
                <a:latin typeface="Georgia" panose="02040502050405020303" pitchFamily="18" charset="0"/>
              </a:rPr>
              <a:t>метавселенная</a:t>
            </a:r>
            <a:r>
              <a:rPr lang="ru-RU" dirty="0" smtClean="0">
                <a:latin typeface="Georgia" panose="02040502050405020303" pitchFamily="18" charset="0"/>
              </a:rPr>
              <a:t/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en-US" dirty="0" err="1" smtClean="0">
                <a:latin typeface="Georgia" panose="02040502050405020303" pitchFamily="18" charset="0"/>
              </a:rPr>
              <a:t>Ius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Absolutum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Инновационный проект в </a:t>
            </a:r>
            <a:r>
              <a:rPr lang="ru-RU" dirty="0" smtClean="0">
                <a:latin typeface="Georgia" panose="02040502050405020303" pitchFamily="18" charset="0"/>
              </a:rPr>
              <a:t>сфере права</a:t>
            </a: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                                                                                                         </a:t>
            </a:r>
            <a:r>
              <a:rPr lang="en-US" sz="1200" dirty="0" smtClean="0">
                <a:latin typeface="Georgia" panose="02040502050405020303" pitchFamily="18" charset="0"/>
              </a:rPr>
              <a:t>MPV </a:t>
            </a:r>
            <a:r>
              <a:rPr lang="ru-RU" sz="1200" dirty="0" smtClean="0">
                <a:latin typeface="Georgia" panose="02040502050405020303" pitchFamily="18" charset="0"/>
              </a:rPr>
              <a:t>продукт</a:t>
            </a:r>
            <a:endParaRPr lang="ru-RU" sz="12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35" y="4366590"/>
            <a:ext cx="2129162" cy="2129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5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757" y="546652"/>
            <a:ext cx="970059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Georgia" panose="02040502050405020303" pitchFamily="18" charset="0"/>
              </a:rPr>
              <a:t>Главные отличия от конкурентов:</a:t>
            </a:r>
            <a:endParaRPr lang="ru-RU" sz="1400" dirty="0">
              <a:latin typeface="Georgia" panose="0204050205040502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anose="02040502050405020303" pitchFamily="18" charset="0"/>
              </a:rPr>
              <a:t>Глубокая интеграция </a:t>
            </a:r>
            <a:r>
              <a:rPr lang="ru-RU" sz="1600" dirty="0" smtClean="0">
                <a:latin typeface="Georgia" panose="02040502050405020303" pitchFamily="18" charset="0"/>
              </a:rPr>
              <a:t>технологий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ИИ-помощник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Виртуальное пространство</a:t>
            </a:r>
            <a:endParaRPr lang="ru-RU" sz="1600" dirty="0">
              <a:latin typeface="Georgia" panose="0204050205040502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Georgia" panose="02040502050405020303" pitchFamily="18" charset="0"/>
              </a:rPr>
              <a:t>Майнинг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 smtClean="0">
                <a:latin typeface="Georgia" panose="02040502050405020303" pitchFamily="18" charset="0"/>
              </a:rPr>
              <a:t>криптовалюты</a:t>
            </a:r>
            <a:endParaRPr lang="ru-RU" sz="1600" dirty="0">
              <a:latin typeface="Georgia" panose="02040502050405020303" pitchFamily="18" charset="0"/>
            </a:endParaRPr>
          </a:p>
          <a:p>
            <a:pPr lvl="0"/>
            <a:endParaRPr lang="ru-RU" sz="1400" dirty="0">
              <a:latin typeface="Georgia" panose="02040502050405020303" pitchFamily="18" charset="0"/>
            </a:endParaRPr>
          </a:p>
          <a:p>
            <a:pPr lvl="0"/>
            <a:r>
              <a:rPr lang="ru-RU" sz="1400" b="1" dirty="0" smtClean="0">
                <a:latin typeface="Georgia" panose="02040502050405020303" pitchFamily="18" charset="0"/>
              </a:rPr>
              <a:t>Главные </a:t>
            </a:r>
            <a:r>
              <a:rPr lang="ru-RU" sz="1400" b="1" dirty="0">
                <a:latin typeface="Georgia" panose="02040502050405020303" pitchFamily="18" charset="0"/>
              </a:rPr>
              <a:t>функции системы:</a:t>
            </a:r>
            <a:endParaRPr lang="ru-RU" sz="1400" dirty="0">
              <a:latin typeface="Georgia" panose="0204050205040502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rgia" panose="02040502050405020303" pitchFamily="18" charset="0"/>
              </a:rPr>
              <a:t>ИИ-помощник</a:t>
            </a:r>
            <a:endParaRPr lang="ru-RU" sz="1400" dirty="0">
              <a:latin typeface="Georgia" panose="0204050205040502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Georgia" panose="02040502050405020303" pitchFamily="18" charset="0"/>
              </a:rPr>
              <a:t>Виртуальные юридические </a:t>
            </a:r>
            <a:r>
              <a:rPr lang="ru-RU" sz="1400" dirty="0" smtClean="0">
                <a:latin typeface="Georgia" panose="02040502050405020303" pitchFamily="18" charset="0"/>
              </a:rPr>
              <a:t>офисы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rgia" panose="02040502050405020303" pitchFamily="18" charset="0"/>
              </a:rPr>
              <a:t>Интерактивное обучение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rgia" panose="02040502050405020303" pitchFamily="18" charset="0"/>
              </a:rPr>
              <a:t>Мониторинг законодательства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Georgia" panose="02040502050405020303" pitchFamily="18" charset="0"/>
              </a:rPr>
              <a:t>Майнинг</a:t>
            </a:r>
            <a:r>
              <a:rPr lang="ru-RU" sz="16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криптовалюты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lvl="0"/>
            <a:endParaRPr lang="ru-RU" sz="1400" b="1" dirty="0" smtClean="0">
              <a:latin typeface="Georgia" panose="02040502050405020303" pitchFamily="18" charset="0"/>
            </a:endParaRPr>
          </a:p>
          <a:p>
            <a:pPr lvl="0"/>
            <a:r>
              <a:rPr lang="ru-RU" sz="1400" b="1" dirty="0" smtClean="0">
                <a:latin typeface="Georgia" panose="02040502050405020303" pitchFamily="18" charset="0"/>
              </a:rPr>
              <a:t>Что </a:t>
            </a:r>
            <a:r>
              <a:rPr lang="ru-RU" sz="1400" b="1" dirty="0">
                <a:latin typeface="Georgia" panose="02040502050405020303" pitchFamily="18" charset="0"/>
              </a:rPr>
              <a:t>позволяет продукт: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rgia" panose="02040502050405020303" pitchFamily="18" charset="0"/>
              </a:rPr>
              <a:t>Доступность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rgia" panose="02040502050405020303" pitchFamily="18" charset="0"/>
              </a:rPr>
              <a:t>Эффективность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rgia" panose="02040502050405020303" pitchFamily="18" charset="0"/>
              </a:rPr>
              <a:t>Актуальность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rgia" panose="02040502050405020303" pitchFamily="18" charset="0"/>
              </a:rPr>
              <a:t>Обучение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Georgia" panose="02040502050405020303" pitchFamily="18" charset="0"/>
              </a:rPr>
              <a:t>Зароботок</a:t>
            </a:r>
            <a:endParaRPr lang="ru-RU" sz="1400" dirty="0" smtClean="0">
              <a:latin typeface="Georgia" panose="02040502050405020303" pitchFamily="18" charset="0"/>
            </a:endParaRPr>
          </a:p>
          <a:p>
            <a:endParaRPr lang="ru-RU" sz="1400" b="1" dirty="0" smtClean="0">
              <a:latin typeface="Georgia" panose="02040502050405020303" pitchFamily="18" charset="0"/>
            </a:endParaRPr>
          </a:p>
          <a:p>
            <a:r>
              <a:rPr lang="ru-RU" sz="1400" b="1" dirty="0" smtClean="0">
                <a:latin typeface="Georgia" panose="02040502050405020303" pitchFamily="18" charset="0"/>
              </a:rPr>
              <a:t>Для </a:t>
            </a:r>
            <a:r>
              <a:rPr lang="ru-RU" sz="1400" b="1" dirty="0">
                <a:latin typeface="Georgia" panose="02040502050405020303" pitchFamily="18" charset="0"/>
              </a:rPr>
              <a:t>кого продукт:</a:t>
            </a:r>
            <a:endParaRPr lang="ru-RU" sz="1400" dirty="0">
              <a:latin typeface="Georgia" panose="0204050205040502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rgia" panose="02040502050405020303" pitchFamily="18" charset="0"/>
              </a:rPr>
              <a:t>Обычные граждане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rgia" panose="02040502050405020303" pitchFamily="18" charset="0"/>
              </a:rPr>
              <a:t>Юристы </a:t>
            </a:r>
            <a:r>
              <a:rPr lang="ru-RU" sz="1400" dirty="0">
                <a:latin typeface="Georgia" panose="02040502050405020303" pitchFamily="18" charset="0"/>
              </a:rPr>
              <a:t>и </a:t>
            </a:r>
            <a:r>
              <a:rPr lang="ru-RU" sz="1400" dirty="0" smtClean="0">
                <a:latin typeface="Georgia" panose="02040502050405020303" pitchFamily="18" charset="0"/>
              </a:rPr>
              <a:t>адвокаты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rgia" panose="02040502050405020303" pitchFamily="18" charset="0"/>
              </a:rPr>
              <a:t>Студенты </a:t>
            </a:r>
            <a:r>
              <a:rPr lang="ru-RU" sz="1400" dirty="0">
                <a:latin typeface="Georgia" panose="02040502050405020303" pitchFamily="18" charset="0"/>
              </a:rPr>
              <a:t>юридических </a:t>
            </a:r>
            <a:r>
              <a:rPr lang="ru-RU" sz="1400" dirty="0" smtClean="0">
                <a:latin typeface="Georgia" panose="02040502050405020303" pitchFamily="18" charset="0"/>
              </a:rPr>
              <a:t>факультетов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rgia" panose="02040502050405020303" pitchFamily="18" charset="0"/>
              </a:rPr>
              <a:t>Компании </a:t>
            </a:r>
            <a:r>
              <a:rPr lang="ru-RU" sz="1400" dirty="0">
                <a:latin typeface="Georgia" panose="02040502050405020303" pitchFamily="18" charset="0"/>
              </a:rPr>
              <a:t>и </a:t>
            </a:r>
            <a:r>
              <a:rPr lang="ru-RU" sz="1400" dirty="0" smtClean="0">
                <a:latin typeface="Georgia" panose="02040502050405020303" pitchFamily="18" charset="0"/>
              </a:rPr>
              <a:t>бизнес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Georgia" panose="02040502050405020303" pitchFamily="18" charset="0"/>
              </a:rPr>
              <a:t>Государственные учреждения</a:t>
            </a:r>
            <a:endParaRPr lang="ru-RU" sz="1400" dirty="0">
              <a:latin typeface="Georgia" panose="02040502050405020303" pitchFamily="18" charset="0"/>
            </a:endParaRPr>
          </a:p>
          <a:p>
            <a:pPr lvl="0"/>
            <a:endParaRPr lang="ru-RU" sz="1400" dirty="0"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-3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46652"/>
            <a:ext cx="5638800" cy="5638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11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4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вероятных доходов в месяц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536936"/>
              </p:ext>
            </p:extLst>
          </p:nvPr>
        </p:nvGraphicFramePr>
        <p:xfrm>
          <a:off x="838200" y="980799"/>
          <a:ext cx="10515600" cy="3126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44159298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0537921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170691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552970"/>
                    </a:ext>
                  </a:extLst>
                </a:gridCol>
              </a:tblGrid>
              <a:tr h="358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Сценарий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Пессимистичный, </a:t>
                      </a:r>
                      <a:r>
                        <a:rPr lang="ru-RU" sz="1600" dirty="0" err="1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Базовый, </a:t>
                      </a:r>
                      <a:r>
                        <a:rPr lang="ru-RU" sz="1600" dirty="0" err="1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Оптимистичный, </a:t>
                      </a:r>
                      <a:r>
                        <a:rPr lang="ru-RU" sz="1600" dirty="0" err="1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0986776"/>
                  </a:ext>
                </a:extLst>
              </a:tr>
              <a:tr h="358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подписчиков                 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1 000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948953"/>
                  </a:ext>
                </a:extLst>
              </a:tr>
              <a:tr h="443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Оплачивающие подписчики 30% от общего числа   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898634"/>
                  </a:ext>
                </a:extLst>
              </a:tr>
              <a:tr h="358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 </a:t>
                      </a:r>
                      <a:r>
                        <a:rPr lang="ru-RU" sz="14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подписчики,         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011743"/>
                  </a:ext>
                </a:extLst>
              </a:tr>
              <a:tr h="358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Продвинутые </a:t>
                      </a:r>
                      <a:r>
                        <a:rPr lang="ru-RU" sz="14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подписчики,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0324698"/>
                  </a:ext>
                </a:extLst>
              </a:tr>
              <a:tr h="358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Корпоративные подписчики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7353642"/>
                  </a:ext>
                </a:extLst>
              </a:tr>
              <a:tr h="432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эконом </a:t>
                      </a:r>
                      <a:r>
                        <a:rPr lang="ru-RU" sz="14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подписок, 500 </a:t>
                      </a:r>
                      <a:r>
                        <a:rPr lang="ru-RU" sz="1400" dirty="0" err="1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4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875 000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7 500 000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en-US" sz="160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2354177"/>
                  </a:ext>
                </a:extLst>
              </a:tr>
              <a:tr h="432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</a:t>
                      </a:r>
                      <a:r>
                        <a:rPr lang="ru-RU" sz="14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продвинутых,</a:t>
                      </a:r>
                      <a:r>
                        <a:rPr lang="ru-RU" sz="1400" baseline="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подписок, 1000 </a:t>
                      </a:r>
                      <a:r>
                        <a:rPr lang="ru-RU" sz="1400" dirty="0" err="1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4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</a:t>
                      </a: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000 000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449863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649051"/>
              </p:ext>
            </p:extLst>
          </p:nvPr>
        </p:nvGraphicFramePr>
        <p:xfrm>
          <a:off x="838200" y="4107232"/>
          <a:ext cx="10515600" cy="2139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101110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5741835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470814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67179281"/>
                    </a:ext>
                  </a:extLst>
                </a:gridCol>
              </a:tblGrid>
              <a:tr h="487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корпоративных </a:t>
                      </a:r>
                      <a:r>
                        <a:rPr lang="ru-RU" sz="1400" b="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подписок, 2250 </a:t>
                      </a:r>
                      <a:r>
                        <a:rPr lang="ru-RU" sz="1400" b="0" dirty="0" err="1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6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</a:t>
                      </a:r>
                      <a:r>
                        <a:rPr lang="en-US" sz="16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sz="16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en-US" sz="16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</a:t>
                      </a:r>
                      <a:r>
                        <a:rPr lang="en-US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en-US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36706"/>
                  </a:ext>
                </a:extLst>
              </a:tr>
              <a:tr h="33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доходы от подписок             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</a:t>
                      </a:r>
                      <a:r>
                        <a:rPr lang="en-US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r>
                        <a:rPr lang="en-US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500 000  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487</a:t>
                      </a:r>
                      <a:r>
                        <a:rPr lang="en-US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500 000 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693129"/>
                  </a:ext>
                </a:extLst>
              </a:tr>
              <a:tr h="33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Транзакционные доходы                  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1 000 000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1 000 000 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1 000 000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61956"/>
                  </a:ext>
                </a:extLst>
              </a:tr>
              <a:tr h="33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Майнинг криптовалюты</a:t>
                      </a:r>
                      <a:r>
                        <a:rPr lang="en-US" sz="140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5990922"/>
                  </a:ext>
                </a:extLst>
              </a:tr>
              <a:tr h="33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Рекламные поступления                  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75 000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75 000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75 000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1293410"/>
                  </a:ext>
                </a:extLst>
              </a:tr>
              <a:tr h="33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доходы                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488</a:t>
                      </a: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585 000 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293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6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К</a:t>
            </a:r>
            <a:r>
              <a:rPr lang="ru-RU" dirty="0" smtClean="0">
                <a:latin typeface="Georgia" panose="02040502050405020303" pitchFamily="18" charset="0"/>
              </a:rPr>
              <a:t>оманда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На данном этапе в к</a:t>
            </a:r>
            <a:r>
              <a:rPr lang="ru-RU" sz="2000" dirty="0" smtClean="0">
                <a:latin typeface="Georgia" panose="02040502050405020303" pitchFamily="18" charset="0"/>
              </a:rPr>
              <a:t>оманду входят основные </a:t>
            </a:r>
            <a:r>
              <a:rPr lang="ru-RU" sz="2000" dirty="0" smtClean="0">
                <a:latin typeface="Georgia" panose="02040502050405020303" pitchFamily="18" charset="0"/>
              </a:rPr>
              <a:t>специалисты требующиеся для </a:t>
            </a:r>
            <a:r>
              <a:rPr lang="ru-RU" sz="2000" dirty="0" smtClean="0">
                <a:latin typeface="Georgia" panose="02040502050405020303" pitchFamily="18" charset="0"/>
              </a:rPr>
              <a:t>создания</a:t>
            </a:r>
            <a:r>
              <a:rPr lang="ru-RU" sz="2000" dirty="0" smtClean="0">
                <a:latin typeface="Georgia" panose="02040502050405020303" pitchFamily="18" charset="0"/>
              </a:rPr>
              <a:t> проекта:</a:t>
            </a:r>
            <a:endParaRPr lang="ru-RU" sz="2000" dirty="0" smtClean="0">
              <a:latin typeface="Georgia" panose="02040502050405020303" pitchFamily="18" charset="0"/>
            </a:endParaRPr>
          </a:p>
          <a:p>
            <a:pPr algn="ctr"/>
            <a:r>
              <a:rPr lang="ru-RU" sz="2000" dirty="0" err="1" smtClean="0">
                <a:latin typeface="Georgia" panose="02040502050405020303" pitchFamily="18" charset="0"/>
              </a:rPr>
              <a:t>Бэкенд</a:t>
            </a:r>
            <a:r>
              <a:rPr lang="ru-RU" sz="2000" dirty="0" smtClean="0">
                <a:latin typeface="Georgia" panose="02040502050405020303" pitchFamily="18" charset="0"/>
              </a:rPr>
              <a:t>-разработчик</a:t>
            </a:r>
          </a:p>
          <a:p>
            <a:pPr algn="ctr"/>
            <a:r>
              <a:rPr lang="ru-RU" sz="2000" dirty="0" err="1" smtClean="0">
                <a:latin typeface="Georgia" panose="02040502050405020303" pitchFamily="18" charset="0"/>
              </a:rPr>
              <a:t>Фронтенд</a:t>
            </a:r>
            <a:r>
              <a:rPr lang="ru-RU" sz="2000" dirty="0" smtClean="0">
                <a:latin typeface="Georgia" panose="02040502050405020303" pitchFamily="18" charset="0"/>
              </a:rPr>
              <a:t>-разработчик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Веб-дизайнер</a:t>
            </a:r>
            <a:endParaRPr lang="ru-RU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2967" y="4001294"/>
            <a:ext cx="235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Основатель проекта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Давид Роландиевич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Колбая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79" y="3383967"/>
            <a:ext cx="1435609" cy="21579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670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048" y="813182"/>
            <a:ext cx="10515600" cy="5584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стоимость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LegalTech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344" y="1554480"/>
            <a:ext cx="10515600" cy="4617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Georgia" panose="02040502050405020303" pitchFamily="18" charset="0"/>
              </a:rPr>
              <a:t>Оценка </a:t>
            </a:r>
            <a:r>
              <a:rPr lang="ru-RU" sz="1600" dirty="0" err="1">
                <a:latin typeface="Georgia" panose="02040502050405020303" pitchFamily="18" charset="0"/>
              </a:rPr>
              <a:t>LegalTech</a:t>
            </a:r>
            <a:r>
              <a:rPr lang="ru-RU" sz="1600" dirty="0">
                <a:latin typeface="Georgia" panose="02040502050405020303" pitchFamily="18" charset="0"/>
              </a:rPr>
              <a:t> компаний может варьироваться от $500 000 до нескольких миллиардов долларов, в зависимости от стадии развития и потенциала рынка. Существуют успешные примеры как крупных игроков, так и </a:t>
            </a:r>
            <a:r>
              <a:rPr lang="ru-RU" sz="1600" dirty="0" err="1">
                <a:latin typeface="Georgia" panose="02040502050405020303" pitchFamily="18" charset="0"/>
              </a:rPr>
              <a:t>стартапов</a:t>
            </a:r>
            <a:r>
              <a:rPr lang="ru-RU" sz="1600" dirty="0">
                <a:latin typeface="Georgia" panose="02040502050405020303" pitchFamily="18" charset="0"/>
              </a:rPr>
              <a:t> на ранних стадиях, что показывает широкий спектр возможностей в </a:t>
            </a:r>
            <a:r>
              <a:rPr lang="ru-RU" sz="1600" dirty="0" err="1">
                <a:latin typeface="Georgia" panose="02040502050405020303" pitchFamily="18" charset="0"/>
              </a:rPr>
              <a:t>LegalTech</a:t>
            </a:r>
            <a:r>
              <a:rPr lang="ru-RU" sz="1600" dirty="0">
                <a:latin typeface="Georgia" panose="02040502050405020303" pitchFamily="18" charset="0"/>
              </a:rPr>
              <a:t> секторе. Например:</a:t>
            </a:r>
          </a:p>
          <a:p>
            <a:pPr marL="0" indent="0">
              <a:buNone/>
            </a:pPr>
            <a:r>
              <a:rPr lang="ru-RU" sz="1600" dirty="0">
                <a:latin typeface="Georgia" panose="02040502050405020303" pitchFamily="18" charset="0"/>
              </a:rPr>
              <a:t>•  </a:t>
            </a:r>
            <a:r>
              <a:rPr lang="ru-RU" sz="1600" dirty="0" err="1">
                <a:latin typeface="Georgia" panose="02040502050405020303" pitchFamily="18" charset="0"/>
              </a:rPr>
              <a:t>LegalZoom</a:t>
            </a:r>
            <a:r>
              <a:rPr lang="ru-RU" sz="1600" dirty="0">
                <a:latin typeface="Georgia" panose="02040502050405020303" pitchFamily="18" charset="0"/>
              </a:rPr>
              <a:t> оценивается в $7 миллиардов, что отражает её успешное IPO и значительный масштаб в онлайн-услугах для малого бизнеса и частных лиц.</a:t>
            </a:r>
          </a:p>
          <a:p>
            <a:pPr marL="0" indent="0">
              <a:buNone/>
            </a:pPr>
            <a:r>
              <a:rPr lang="ru-RU" sz="1600" dirty="0">
                <a:latin typeface="Georgia" panose="02040502050405020303" pitchFamily="18" charset="0"/>
              </a:rPr>
              <a:t>•  </a:t>
            </a:r>
            <a:r>
              <a:rPr lang="ru-RU" sz="1600" dirty="0" err="1">
                <a:latin typeface="Georgia" panose="02040502050405020303" pitchFamily="18" charset="0"/>
              </a:rPr>
              <a:t>Clio</a:t>
            </a:r>
            <a:r>
              <a:rPr lang="ru-RU" sz="1600" dirty="0">
                <a:latin typeface="Georgia" panose="02040502050405020303" pitchFamily="18" charset="0"/>
              </a:rPr>
              <a:t> с оценкой в $1,6 миллиарда, специализируется на управлении юридической практикой, что подчеркивает востребованность облачных решений для юристов.</a:t>
            </a:r>
          </a:p>
          <a:p>
            <a:pPr marL="0" indent="0">
              <a:buNone/>
            </a:pPr>
            <a:r>
              <a:rPr lang="ru-RU" sz="1600" dirty="0">
                <a:latin typeface="Georgia" panose="02040502050405020303" pitchFamily="18" charset="0"/>
              </a:rPr>
              <a:t>•  </a:t>
            </a:r>
            <a:r>
              <a:rPr lang="ru-RU" sz="1600" dirty="0" err="1">
                <a:latin typeface="Georgia" panose="02040502050405020303" pitchFamily="18" charset="0"/>
              </a:rPr>
              <a:t>Rocket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Lawyer</a:t>
            </a:r>
            <a:r>
              <a:rPr lang="ru-RU" sz="1600" dirty="0">
                <a:latin typeface="Georgia" panose="02040502050405020303" pitchFamily="18" charset="0"/>
              </a:rPr>
              <a:t> с оценкой в $223 миллиона предлагает юридические документы и консультации, ориентируясь на фиксированную подписку.</a:t>
            </a:r>
          </a:p>
          <a:p>
            <a:pPr marL="0" indent="0">
              <a:buNone/>
            </a:pPr>
            <a:r>
              <a:rPr lang="ru-RU" sz="1600" dirty="0">
                <a:latin typeface="Georgia" panose="02040502050405020303" pitchFamily="18" charset="0"/>
              </a:rPr>
              <a:t>•  </a:t>
            </a:r>
            <a:r>
              <a:rPr lang="ru-RU" sz="1600" dirty="0" err="1">
                <a:latin typeface="Georgia" panose="02040502050405020303" pitchFamily="18" charset="0"/>
              </a:rPr>
              <a:t>Atrium</a:t>
            </a:r>
            <a:r>
              <a:rPr lang="ru-RU" sz="1600" dirty="0">
                <a:latin typeface="Georgia" panose="02040502050405020303" pitchFamily="18" charset="0"/>
              </a:rPr>
              <a:t> оценивалась в $75 миллионов до закрытия, показывая риск даже для перспективных </a:t>
            </a:r>
            <a:r>
              <a:rPr lang="ru-RU" sz="1600" dirty="0" err="1">
                <a:latin typeface="Georgia" panose="02040502050405020303" pitchFamily="18" charset="0"/>
              </a:rPr>
              <a:t>стартапов</a:t>
            </a:r>
            <a:r>
              <a:rPr lang="ru-RU" sz="1600" dirty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Georgia" panose="02040502050405020303" pitchFamily="18" charset="0"/>
              </a:rPr>
              <a:t>•  </a:t>
            </a:r>
            <a:r>
              <a:rPr lang="ru-RU" sz="1600" dirty="0" err="1">
                <a:latin typeface="Georgia" panose="02040502050405020303" pitchFamily="18" charset="0"/>
              </a:rPr>
              <a:t>Ironclad</a:t>
            </a:r>
            <a:r>
              <a:rPr lang="ru-RU" sz="1600" dirty="0">
                <a:latin typeface="Georgia" panose="02040502050405020303" pitchFamily="18" charset="0"/>
              </a:rPr>
              <a:t> получила оценку в $3,2 миллиарда, что подчеркивает её лидерство в управлении контрактами.</a:t>
            </a:r>
          </a:p>
          <a:p>
            <a:pPr marL="0" indent="0">
              <a:buNone/>
            </a:pPr>
            <a:r>
              <a:rPr lang="ru-RU" sz="1600" dirty="0">
                <a:latin typeface="Georgia" panose="02040502050405020303" pitchFamily="18" charset="0"/>
              </a:rPr>
              <a:t>•  </a:t>
            </a:r>
            <a:r>
              <a:rPr lang="ru-RU" sz="1600" dirty="0" err="1">
                <a:latin typeface="Georgia" panose="02040502050405020303" pitchFamily="18" charset="0"/>
              </a:rPr>
              <a:t>DoNotPay</a:t>
            </a:r>
            <a:r>
              <a:rPr lang="ru-RU" sz="1600" dirty="0">
                <a:latin typeface="Georgia" panose="02040502050405020303" pitchFamily="18" charset="0"/>
              </a:rPr>
              <a:t>, оцениваемая в $210 миллионов, показывает потенциал автоматизированных юридических услуг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К сожалению в открытых источниках нет данных стоимости российских </a:t>
            </a:r>
            <a:r>
              <a:rPr lang="en-US" sz="1600" dirty="0" err="1" smtClean="0">
                <a:latin typeface="Georgia" panose="02040502050405020303" pitchFamily="18" charset="0"/>
              </a:rPr>
              <a:t>LegalTech</a:t>
            </a:r>
            <a:r>
              <a:rPr lang="en-US" sz="1600" dirty="0" smtClean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компаний.</a:t>
            </a: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2598"/>
            <a:ext cx="10515600" cy="3604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запрос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7904"/>
            <a:ext cx="10515600" cy="4659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Запрашиваемая сумма: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($5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000)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компании: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63 000 000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($700 000)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оцениваем нашу компанию на данном этапе в 63 000 000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($700 000), основываясь на текущих рыночных оценках аналогичных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LegalTech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последующих этапах развития проекта оценка компании будет значительно возрастать, поскольку наша платформа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Absolutum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уникальна на рынке, благодаря интеграции технологий виртуальной реальности, искусственного интеллекта,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майнинга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аспектов, отсутствующих у других проектов в сфере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LegalTech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позволяет нам выделяться среди конкурентов и привлекать широкий круг пользователей. Учитывая инновационность нашего продукта и его огромный рыночный потенциал, оценка в $700 000 на данном этапе является консервативной и обоснованной.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находимся на стадии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pre-seed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запрашиваем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450 000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($5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000), чтобы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минимально жизнеспособный продукт (MVP). Этот MVP позволит продемонстрировать ключевые функции нашей платформы инвесторам и заинтересованным сторонам,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первые отзывы от пользователей, что существенно снизит риски и увеличит шансы на успешное привлечение более крупных инвестиций на следующих этапах развития.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пойдут инвестиции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6736"/>
            <a:ext cx="10515600" cy="4860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программистов: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$4,000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UX/UI: $500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инфраструктуры: $300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расходы: $200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MVP: Мы планируем завершить разработку MVP в течение 2х месяцев. Это позволит нам продемонстрировать работу ключевых функций платформы и привлечь внимание крупных инвесторов.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инвестиций: Успешный запуск MVP существенно повысит шансы на привлечение более крупных инвестиций (до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$700,000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необходимых для дальнейшего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привлечения инвестиций: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Начало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и получение отзывов: После создания MVP мы сможем начать первые тестирования среди пользователей, что даст нам возможность выявить возможные улучшения и получить ценные отзывы, необходимые для доработки продукта.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Вкладывая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$5,000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этапе, инвестор получает уникальную возможность участвовать в развитии революционной юридической платформы с огромным потенциалом роста, начиная с самого раннего этапа.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0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874643"/>
          </a:xfrm>
        </p:spPr>
        <p:txBody>
          <a:bodyPr/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контакты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39788" y="2544416"/>
            <a:ext cx="3932237" cy="3324571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>
                <a:latin typeface="Georgia" panose="02040502050405020303" pitchFamily="18" charset="0"/>
              </a:rPr>
              <a:t>Давид Роландиевич Колбая</a:t>
            </a:r>
            <a:endParaRPr lang="ru-RU" sz="2200" dirty="0">
              <a:latin typeface="Georgia" panose="02040502050405020303" pitchFamily="18" charset="0"/>
            </a:endParaRPr>
          </a:p>
          <a:p>
            <a:r>
              <a:rPr lang="ru-RU" sz="1900" dirty="0">
                <a:latin typeface="Georgia" panose="02040502050405020303" pitchFamily="18" charset="0"/>
              </a:rPr>
              <a:t/>
            </a:r>
            <a:br>
              <a:rPr lang="ru-RU" sz="1900" dirty="0">
                <a:latin typeface="Georgia" panose="02040502050405020303" pitchFamily="18" charset="0"/>
              </a:rPr>
            </a:br>
            <a:r>
              <a:rPr lang="ru-RU" sz="1900" dirty="0">
                <a:latin typeface="Georgia" panose="02040502050405020303" pitchFamily="18" charset="0"/>
              </a:rPr>
              <a:t>Телеграм - </a:t>
            </a:r>
            <a:r>
              <a:rPr lang="ru-RU" sz="1900" b="1" dirty="0" smtClean="0">
                <a:latin typeface="Georgia" panose="02040502050405020303" pitchFamily="18" charset="0"/>
              </a:rPr>
              <a:t>@</a:t>
            </a:r>
            <a:r>
              <a:rPr lang="en-US" sz="1900" b="1" dirty="0" smtClean="0">
                <a:latin typeface="Georgia" panose="02040502050405020303" pitchFamily="18" charset="0"/>
              </a:rPr>
              <a:t>david_ko1</a:t>
            </a:r>
            <a:endParaRPr lang="ru-RU" sz="1900" b="1" dirty="0" smtClean="0">
              <a:latin typeface="Georgia" panose="02040502050405020303" pitchFamily="18" charset="0"/>
            </a:endParaRPr>
          </a:p>
          <a:p>
            <a:r>
              <a:rPr lang="ru-RU" sz="1900" dirty="0">
                <a:latin typeface="Georgia" panose="02040502050405020303" pitchFamily="18" charset="0"/>
              </a:rPr>
              <a:t/>
            </a:r>
            <a:br>
              <a:rPr lang="ru-RU" sz="1900" dirty="0">
                <a:latin typeface="Georgia" panose="02040502050405020303" pitchFamily="18" charset="0"/>
              </a:rPr>
            </a:br>
            <a:r>
              <a:rPr lang="ru-RU" sz="1900" dirty="0">
                <a:latin typeface="Georgia" panose="02040502050405020303" pitchFamily="18" charset="0"/>
              </a:rPr>
              <a:t>Почта </a:t>
            </a:r>
            <a:r>
              <a:rPr lang="ru-RU" sz="1900" dirty="0" smtClean="0">
                <a:latin typeface="Georgia" panose="02040502050405020303" pitchFamily="18" charset="0"/>
              </a:rPr>
              <a:t>– </a:t>
            </a:r>
            <a:r>
              <a:rPr lang="en-US" sz="1900" b="1" dirty="0" smtClean="0">
                <a:latin typeface="Georgia" panose="02040502050405020303" pitchFamily="18" charset="0"/>
              </a:rPr>
              <a:t>absolutnoepravo@yandex.ru</a:t>
            </a:r>
            <a:endParaRPr lang="ru-RU" sz="1900" dirty="0">
              <a:latin typeface="Georgia" panose="02040502050405020303" pitchFamily="18" charset="0"/>
            </a:endParaRPr>
          </a:p>
          <a:p>
            <a:r>
              <a:rPr lang="ru-RU" sz="1900" dirty="0">
                <a:latin typeface="Georgia" panose="02040502050405020303" pitchFamily="18" charset="0"/>
              </a:rPr>
              <a:t/>
            </a:r>
            <a:br>
              <a:rPr lang="ru-RU" sz="1900" dirty="0">
                <a:latin typeface="Georgia" panose="02040502050405020303" pitchFamily="18" charset="0"/>
              </a:rPr>
            </a:br>
            <a:r>
              <a:rPr lang="ru-RU" sz="1900" dirty="0">
                <a:latin typeface="Georgia" panose="02040502050405020303" pitchFamily="18" charset="0"/>
              </a:rPr>
              <a:t>Телефон - </a:t>
            </a:r>
            <a:r>
              <a:rPr lang="ru-RU" sz="1900" b="1" dirty="0">
                <a:latin typeface="Georgia" panose="02040502050405020303" pitchFamily="18" charset="0"/>
              </a:rPr>
              <a:t>+7 </a:t>
            </a:r>
            <a:r>
              <a:rPr lang="en-US" sz="1900" b="1" dirty="0" smtClean="0">
                <a:latin typeface="Georgia" panose="02040502050405020303" pitchFamily="18" charset="0"/>
              </a:rPr>
              <a:t>926 147 13 78</a:t>
            </a:r>
            <a:endParaRPr lang="ru-RU" sz="1900" dirty="0">
              <a:latin typeface="Georgia" panose="02040502050405020303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1900" dirty="0" smtClean="0">
                <a:latin typeface="Georgia" panose="02040502050405020303" pitchFamily="18" charset="0"/>
              </a:rPr>
              <a:t>Сайт проекта -                             </a:t>
            </a:r>
            <a:r>
              <a:rPr lang="en-US" sz="1900" dirty="0" smtClean="0">
                <a:latin typeface="Georgia" panose="02040502050405020303" pitchFamily="18" charset="0"/>
                <a:hlinkClick r:id="rId3"/>
              </a:rPr>
              <a:t>https</a:t>
            </a:r>
            <a:r>
              <a:rPr lang="en-US" sz="1900" dirty="0">
                <a:latin typeface="Georgia" panose="02040502050405020303" pitchFamily="18" charset="0"/>
                <a:hlinkClick r:id="rId3"/>
              </a:rPr>
              <a:t>://iusabsolutum.ru/</a:t>
            </a:r>
            <a:endParaRPr lang="ru-RU" sz="1900" dirty="0">
              <a:latin typeface="Georgia" panose="02040502050405020303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9697278" y="4701209"/>
            <a:ext cx="2017644" cy="1977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048" y="4780411"/>
            <a:ext cx="1820103" cy="1819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070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2921"/>
            <a:ext cx="9144000" cy="2496311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инвестиций под создание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MVP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проект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стадии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данный момент мы сосредоточены на создании минимально жизнеспособного продукта (MVP), который позволит привлечь внимание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инвесторов.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MVP — это важный шаг на пути к реализации полного потенциала нашего проекта. На этой стадии мы запрашиваем инвестиции для разработки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функций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платформы, чтобы в дальнейшем обеспечить успешное привлечение более значительных средств и масштабировать наш проект до полного запуска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Презентация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основное описание проекта, подробно рассматривая, какие проблемы он решает и какой ожидается месячный доход. В запросе на инвестиции указана сумма, необходимая для разработки и запуска MVP (минимально жизнеспособного продукта), который станет основой для дальнейшего развития и привлечения крупных инвестиций.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072384"/>
            <a:ext cx="9144000" cy="3584448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latin typeface="Georgia" panose="02040502050405020303" pitchFamily="18" charset="0"/>
              </a:rPr>
              <a:t>Описание</a:t>
            </a:r>
          </a:p>
          <a:p>
            <a:pPr algn="l"/>
            <a:r>
              <a:rPr lang="ru-RU" sz="1400" dirty="0" smtClean="0">
                <a:latin typeface="Georgia" panose="02040502050405020303" pitchFamily="18" charset="0"/>
              </a:rPr>
              <a:t>Проблема__________________________________3</a:t>
            </a:r>
          </a:p>
          <a:p>
            <a:pPr algn="l"/>
            <a:r>
              <a:rPr lang="ru-RU" sz="1400" dirty="0" smtClean="0">
                <a:latin typeface="Georgia" panose="02040502050405020303" pitchFamily="18" charset="0"/>
              </a:rPr>
              <a:t>Объем рынка юридических услуг_________________4</a:t>
            </a:r>
          </a:p>
          <a:p>
            <a:pPr algn="l"/>
            <a:r>
              <a:rPr lang="ru-RU" sz="1400" dirty="0" smtClean="0">
                <a:latin typeface="Georgia" panose="02040502050405020303" pitchFamily="18" charset="0"/>
              </a:rPr>
              <a:t>Тренды рынка РФ____________________________5</a:t>
            </a:r>
          </a:p>
          <a:p>
            <a:pPr algn="l"/>
            <a:r>
              <a:rPr lang="ru-RU" sz="1400" dirty="0" smtClean="0">
                <a:latin typeface="Georgia" panose="02040502050405020303" pitchFamily="18" charset="0"/>
              </a:rPr>
              <a:t>Решение проблемы___________________________6</a:t>
            </a:r>
          </a:p>
          <a:p>
            <a:pPr algn="l"/>
            <a:r>
              <a:rPr lang="ru-RU" sz="1400" dirty="0" smtClean="0">
                <a:latin typeface="Georgia" panose="02040502050405020303" pitchFamily="18" charset="0"/>
              </a:rPr>
              <a:t>Конкуренты________________________________7</a:t>
            </a:r>
          </a:p>
          <a:p>
            <a:pPr algn="l"/>
            <a:r>
              <a:rPr lang="ru-RU" sz="1400" dirty="0" smtClean="0">
                <a:latin typeface="Georgia" panose="02040502050405020303" pitchFamily="18" charset="0"/>
              </a:rPr>
              <a:t>Конкурентный анализ_________________________9</a:t>
            </a:r>
          </a:p>
          <a:p>
            <a:pPr algn="l"/>
            <a:r>
              <a:rPr lang="ru-RU" sz="1400" dirty="0" smtClean="0">
                <a:latin typeface="Georgia" panose="02040502050405020303" pitchFamily="18" charset="0"/>
              </a:rPr>
              <a:t>Расчёт вероятных доходов в месяц________________11</a:t>
            </a:r>
          </a:p>
          <a:p>
            <a:pPr algn="l"/>
            <a:r>
              <a:rPr lang="ru-RU" sz="1400" dirty="0" smtClean="0">
                <a:latin typeface="Georgia" panose="02040502050405020303" pitchFamily="18" charset="0"/>
              </a:rPr>
              <a:t>Команда___________________________________12</a:t>
            </a:r>
            <a:endParaRPr lang="ru-RU" sz="1400" dirty="0">
              <a:latin typeface="Georgia" panose="02040502050405020303" pitchFamily="18" charset="0"/>
            </a:endParaRPr>
          </a:p>
          <a:p>
            <a:pPr algn="l"/>
            <a:r>
              <a:rPr lang="ru-RU" sz="1400" dirty="0">
                <a:latin typeface="Georgia" panose="02040502050405020303" pitchFamily="18" charset="0"/>
              </a:rPr>
              <a:t>И</a:t>
            </a:r>
            <a:r>
              <a:rPr lang="ru-RU" sz="1400" dirty="0" smtClean="0">
                <a:latin typeface="Georgia" panose="02040502050405020303" pitchFamily="18" charset="0"/>
              </a:rPr>
              <a:t>нвестиционный запрос на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оздание </a:t>
            </a:r>
            <a:r>
              <a:rPr lang="en-US" sz="1400" dirty="0" smtClean="0">
                <a:latin typeface="Georgia" panose="02040502050405020303" pitchFamily="18" charset="0"/>
              </a:rPr>
              <a:t>MVP</a:t>
            </a:r>
            <a:r>
              <a:rPr lang="ru-RU" sz="1400" dirty="0" smtClean="0">
                <a:latin typeface="Georgia" panose="02040502050405020303" pitchFamily="18" charset="0"/>
              </a:rPr>
              <a:t>__________14</a:t>
            </a:r>
          </a:p>
          <a:p>
            <a:pPr algn="l"/>
            <a:r>
              <a:rPr lang="ru-RU" sz="1400" dirty="0" smtClean="0">
                <a:latin typeface="Georgia" panose="02040502050405020303" pitchFamily="18" charset="0"/>
              </a:rPr>
              <a:t>На что пойдут инвестиции______________________15</a:t>
            </a:r>
          </a:p>
          <a:p>
            <a:pPr algn="l"/>
            <a:r>
              <a:rPr lang="ru-RU" sz="1400" dirty="0" smtClean="0">
                <a:latin typeface="Georgia" panose="02040502050405020303" pitchFamily="18" charset="0"/>
              </a:rPr>
              <a:t>Контакты__________________________________16</a:t>
            </a:r>
          </a:p>
          <a:p>
            <a:pPr algn="l"/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роблема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неквалифицированных юристов, что приводит к мошенничеству и недобросовестной практике, особенно среди социально незащищенных граждан.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разделен на регулируемые (адвокаты и нотариусы) и нерегулируемые сегменты, что затрудняет контроль за качеством и профессионализмом.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единой системы регулирования затрудняет профессионализацию и стандартизацию услуг, что приводит к правовому нигилизму и хаосу на рынке.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юридические компании становятся все более активными на российском рынке, что создает дополнительное давление на местные фирмы.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технологий, таких как искусственный интеллект и автоматизация, требует от юридических фирм адаптации и внедрения инновационных решений для сохранения конкурентоспособности.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регионах доступ к качественным юридическим услугам ограничен, что затрудняет получение необходимой помощи для граждан и бизнеса.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стоимость юридических услуг делает их недоступными для многих граждан, особенно для социально незащищенных слоев населения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устаревших методов обучения, однообразные программы, преобладание теории над практикой,  недостаточное внедрение новых технологий.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3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рынка юридических услуг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6862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53128" y="1825625"/>
            <a:ext cx="690067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различным источникам, объём рынка юридических услуг в России 2023г составил около 350 миллиардов рублей (</a:t>
            </a:r>
            <a:r>
              <a:rPr lang="en-US" sz="1800" i="1" dirty="0" err="1"/>
              <a:t>Marketing.rbc</a:t>
            </a:r>
            <a:r>
              <a:rPr lang="en-US" sz="1800" i="1" dirty="0"/>
              <a:t>, </a:t>
            </a:r>
            <a:r>
              <a:rPr lang="en-US" sz="1800" i="1" dirty="0" err="1" smtClean="0"/>
              <a:t>BusinesStat</a:t>
            </a:r>
            <a:r>
              <a:rPr lang="ru-RU" sz="1800" i="1" dirty="0" smtClean="0"/>
              <a:t>)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миллиардов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миллиардов рублей. (10%)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 миллиарда рублей (10%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рынка можем обхватить за первые 2-3 года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Потенциальный объем рынка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составляет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 миллиардов рублей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составляет 30% от общего объема рынка (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юридических услуг в России, который потенциально можно обслужить.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10387" y="2325647"/>
            <a:ext cx="3495294" cy="33512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586554" y="3061433"/>
            <a:ext cx="1971914" cy="19307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124090" y="3561455"/>
            <a:ext cx="896841" cy="917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47138" y="2557164"/>
            <a:ext cx="71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56083" y="312465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43259" y="377534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2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Тренды рынка 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спроса на специализированные услуги, особенно в области внешнеэкономической деятельности и арендных споров.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аутсорсинг для оптимизации затрат и повышения эффективности.</a:t>
            </a:r>
          </a:p>
          <a:p>
            <a:pPr lvl="0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использование технологий, таких как искусственный интеллект и автоматизация процессов.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ценовой политики в зависимости от региона и типа услуги.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юридических фирм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госзакупках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важный источник дохода.</a:t>
            </a:r>
          </a:p>
        </p:txBody>
      </p:sp>
    </p:spTree>
    <p:extLst>
      <p:ext uri="{BB962C8B-B14F-4D97-AF65-F5344CB8AC3E}">
        <p14:creationId xmlns:p14="http://schemas.microsoft.com/office/powerpoint/2010/main" val="12516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Предоставление специализированных юридических консультаций через виртуальную платформу.</a:t>
            </a:r>
          </a:p>
          <a:p>
            <a:pPr lvl="0"/>
            <a:r>
              <a:rPr lang="ru-RU" dirty="0"/>
              <a:t>Улучшение образовательного процесса для студентов</a:t>
            </a:r>
          </a:p>
          <a:p>
            <a:pPr lvl="0"/>
            <a:r>
              <a:rPr lang="ru-RU" dirty="0"/>
              <a:t>Автоматическая обработка юридических документов и контрактов для оптимизации затрат.</a:t>
            </a:r>
          </a:p>
          <a:p>
            <a:pPr lvl="0"/>
            <a:r>
              <a:rPr lang="ru-RU" dirty="0"/>
              <a:t>Внедрение искусственного интеллекта и автоматизации процессов для повышения эффективности юридических услуг.</a:t>
            </a:r>
          </a:p>
          <a:p>
            <a:pPr lvl="0"/>
            <a:r>
              <a:rPr lang="ru-RU" dirty="0"/>
              <a:t>Предложение гибких и доступных решений для малого и среднего бизнеса. </a:t>
            </a:r>
          </a:p>
          <a:p>
            <a:pPr lvl="0"/>
            <a:r>
              <a:rPr lang="ru-RU" dirty="0"/>
              <a:t>Предложение конкурентоспособных цен и прозрачной ценовой политики.</a:t>
            </a:r>
          </a:p>
          <a:p>
            <a:pPr lvl="0"/>
            <a:r>
              <a:rPr lang="ru-RU" dirty="0"/>
              <a:t>Предоставление инструментов для анализа данных. Анализ данных.</a:t>
            </a:r>
          </a:p>
          <a:p>
            <a:pPr lvl="0"/>
            <a:r>
              <a:rPr lang="ru-RU" dirty="0"/>
              <a:t>Предоставление обновленных юридических консультаций и услуг по соблюдению законодательства.</a:t>
            </a:r>
          </a:p>
          <a:p>
            <a:pPr lvl="0"/>
            <a:r>
              <a:rPr lang="ru-RU" dirty="0"/>
              <a:t>Предложение качественных услуг и активного управления рисками.</a:t>
            </a:r>
          </a:p>
          <a:p>
            <a:pPr lvl="0"/>
            <a:r>
              <a:rPr lang="ru-RU" dirty="0"/>
              <a:t>Предоставление возможности </a:t>
            </a:r>
            <a:r>
              <a:rPr lang="ru-RU" dirty="0" err="1"/>
              <a:t>майнинга</a:t>
            </a:r>
            <a:r>
              <a:rPr lang="ru-RU" dirty="0"/>
              <a:t> и инвестиционных инструментов для увеличения </a:t>
            </a:r>
            <a:r>
              <a:rPr lang="ru-RU" dirty="0" smtClean="0"/>
              <a:t>прибыли.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0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онкуренты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8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юридические фирмы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-Егоров,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Пугинский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Афанасьев и партнеры (ЕПАМ), имеют значительные обороты, но конкретные цифры не указаны.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предоставляющая широкий спектр услуг в области корпоративного, налогового, трудового и судебного права. Компания известна высоким уровнем профессионализма и опытом работы с крупными клиентами, включая международные корпорации.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услуги ЕПАМ реализованы в виде консультационных услуг, предоставляемых через личные встречи, телефонные консультации и онлайн-сессии. Также компания может использовать платформы для управления документами и взаимодействия с клиентами.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нет информации о том, были ли инвестиции в ЕПАМ, а также о суммах и оценках. Однако, как правило, крупные юридические компании могут привлекать инвестиции для расширения и улучшения своих услуг.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Монетизация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ЕПАМ осуществляется через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консультации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Клиенты оплачивают услуги на основе почасовой ставки или фиксированной платы за проект.</a:t>
            </a:r>
          </a:p>
          <a:p>
            <a:pPr marL="0" lv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 на услуги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Возможны модели подписки для постоянных клиентов, что обеспечивает регулярный доход.</a:t>
            </a:r>
          </a:p>
          <a:p>
            <a:pPr marL="0" lv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Предоставление лицензий на использование специализированного программного обеспечения или услуг.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8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онлайн-консультаций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нет конкретной информации о выручке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Lawyer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в общем контексте,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к которой может относиться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Lawyer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сообщила о выручке в размере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12,002.3 миллиона юаней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(примерно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1,690.5 миллионов долларов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США) за полный 2023 год, что на 5.5% меньше** по сравнению с предыдущим годом.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онлайн-сервис, предоставляющий юридические консультации дистанционно. Платформа позволяет клиентам получать советы и помощь юристов, что упрощает доступ к правовой поддержке и делает юридические услуги более доступными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платформа для онлайн-консультаций, доступной через веб-интерфейс и, возможно, мобильные приложения.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нет конкретной информации о том, были ли инвестиции 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Lawyer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 суммах и оценках. Однако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проводила выкуп акций на сумму   $200 миллионов, что может свидетельствовать о наличии инвестиций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Монетизация платформы может происходить через:</a:t>
            </a:r>
          </a:p>
          <a:p>
            <a:pPr marL="0" indent="0">
              <a:buNone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консультации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Клиенты могут оплачивать юридические консультации по фиксированной ставке.</a:t>
            </a:r>
          </a:p>
          <a:p>
            <a:pPr marL="0" indent="0">
              <a:buNone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Возможны модели подписки для регулярного доступа к юридическим услугам.</a:t>
            </a:r>
          </a:p>
          <a:p>
            <a:pPr marL="0" indent="0">
              <a:buNone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Платформа может также генерировать доход через размещение рекламы или партнерские программы.</a:t>
            </a:r>
          </a:p>
          <a:p>
            <a:pPr marL="0" indent="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онкуренты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8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платформа Консультант+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-нет конкретной информации о выручке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КонсультантПлюс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предыдущий год, а также о разбивке по странам. Однако, согласно общим данным,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КонсультантПлюс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одной из ведущих справочно-правовых систем в России, что предполагает значительные финансовые показатели.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система, предоставляющая доступ к актуальным правовым актам, судебным решениям и консультациям экспертов. Платформа ориентирована на юристов, бухгалтеров и другие профессиональные группы, нуждающиеся в правовой информации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реализован в виде платформы и мобильного приложения, что позволяет пользователям получать доступ к правовой информации и услугам как через интернет, так и через мобильные устройства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нет информации о том, были ли инвестиции 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КонсультантПлюс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 суммах и оценках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Монетизация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КонсультантПлюс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происходить через:</a:t>
            </a:r>
          </a:p>
          <a:p>
            <a:pPr marL="0" indent="0">
              <a:buNone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Подписка: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Пользователи платят за доступ к системе на основе подписки, что обеспечивает регулярный доход.</a:t>
            </a:r>
          </a:p>
          <a:p>
            <a:pPr marL="0" indent="0">
              <a:buNone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консультации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Дополнительные услуги, такие как консультации экспертов, могут быть предоставлены за отдельную плату.</a:t>
            </a:r>
          </a:p>
          <a:p>
            <a:pPr marL="0" indent="0">
              <a:buNone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Возможны лицензии для организаций, что также создает доход.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8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LegalTech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данный момент на рынке юридических услуг не компаний, которые используют Искусственный интеллект в качестве консультанта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фирмы внедряют систему чат-бота отвечающего на частые вопросы по запрограммированному алгоритму, в основном оказываемых услугах и о цене на услугу.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энтузиастов используют нейросетевые технологии для составления типового договора.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учитывая развитие технологий крупные компании могут себе позволить вложится в расширение и внедрить Искусственный интеллект в рабочий процесс.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355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Конкурентный анализ</a:t>
            </a:r>
            <a:endParaRPr lang="ru-RU" sz="32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869638"/>
              </p:ext>
            </p:extLst>
          </p:nvPr>
        </p:nvGraphicFramePr>
        <p:xfrm>
          <a:off x="838200" y="868680"/>
          <a:ext cx="10515600" cy="545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65979981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1925693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947848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831528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33321790"/>
                    </a:ext>
                  </a:extLst>
                </a:gridCol>
              </a:tblGrid>
              <a:tr h="4415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Критерии сравнения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Мой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Georgia" panose="02040502050405020303" pitchFamily="18" charset="0"/>
                        </a:rPr>
                        <a:t>стартап</a:t>
                      </a:r>
                      <a:endParaRPr lang="ru-RU" sz="120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Конкурент 1 (ЕПАМ)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Конкурент 2 </a:t>
                      </a:r>
                      <a:r>
                        <a:rPr lang="en-US" sz="1200" dirty="0" smtClean="0">
                          <a:latin typeface="Georgia" panose="02040502050405020303" pitchFamily="18" charset="0"/>
                        </a:rPr>
                        <a:t>(Hello Lawyer)</a:t>
                      </a:r>
                      <a:endParaRPr lang="ru-RU" sz="120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Конкурент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3 Консультант+</a:t>
                      </a:r>
                      <a:endParaRPr lang="ru-RU" sz="120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93850"/>
                  </a:ext>
                </a:extLst>
              </a:tr>
              <a:tr h="618205"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Georgia" panose="02040502050405020303" pitchFamily="18" charset="0"/>
                        </a:rPr>
                        <a:t>Название компании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Georgia" panose="02040502050405020303" pitchFamily="18" charset="0"/>
                        </a:rPr>
                        <a:t>Ius</a:t>
                      </a:r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Georgia" panose="02040502050405020303" pitchFamily="18" charset="0"/>
                        </a:rPr>
                        <a:t>Absolutum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Егоров, 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Пугинский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, Афанасьев и партнеры (ЕПАМ)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Hello Lawyer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Консультант+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613915"/>
                  </a:ext>
                </a:extLst>
              </a:tr>
              <a:tr h="7948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Основные услуги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Мультизадачность.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Включает все услуги конкурентов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Услуги в области корпоративного, налогового и судебного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Онлайн-сервис, консультации дистанционно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Доступ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к актуальным правовым актам, судебным решениям и консультациям экспертов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097358"/>
                  </a:ext>
                </a:extLst>
              </a:tr>
              <a:tr h="7359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Целевая </a:t>
                      </a:r>
                      <a:r>
                        <a:rPr lang="ru-RU" sz="1400" dirty="0" err="1" smtClean="0">
                          <a:latin typeface="Georgia" panose="02040502050405020303" pitchFamily="18" charset="0"/>
                        </a:rPr>
                        <a:t>аудиторя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Georgia" panose="02040502050405020303" pitchFamily="18" charset="0"/>
                        </a:rPr>
                        <a:t>Граждане, все юридические фирмы, учебные</a:t>
                      </a:r>
                      <a:r>
                        <a:rPr lang="ru-RU" sz="1100" baseline="0" dirty="0" smtClean="0">
                          <a:latin typeface="Georgia" panose="02040502050405020303" pitchFamily="18" charset="0"/>
                        </a:rPr>
                        <a:t> заведения, </a:t>
                      </a:r>
                      <a:r>
                        <a:rPr lang="ru-RU" sz="1100" baseline="0" dirty="0" err="1" smtClean="0">
                          <a:latin typeface="Georgia" panose="02040502050405020303" pitchFamily="18" charset="0"/>
                        </a:rPr>
                        <a:t>гос</a:t>
                      </a:r>
                      <a:r>
                        <a:rPr lang="ru-RU" sz="1100" baseline="0" dirty="0" smtClean="0">
                          <a:latin typeface="Georgia" panose="02040502050405020303" pitchFamily="18" charset="0"/>
                        </a:rPr>
                        <a:t> структуры, малый, средний и крупный бизнес</a:t>
                      </a: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Крупные клиенты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Все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клиенты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Юристы, бухгалтеры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200435"/>
                  </a:ext>
                </a:extLst>
              </a:tr>
              <a:tr h="7555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Монетизация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Georgia" panose="02040502050405020303" pitchFamily="18" charset="0"/>
                        </a:rPr>
                        <a:t>Подписки, платные услуги, </a:t>
                      </a:r>
                      <a:r>
                        <a:rPr lang="ru-RU" sz="1100" dirty="0" err="1" smtClean="0">
                          <a:latin typeface="Georgia" panose="02040502050405020303" pitchFamily="18" charset="0"/>
                        </a:rPr>
                        <a:t>майнинг</a:t>
                      </a:r>
                      <a:r>
                        <a:rPr lang="ru-RU" sz="1100" dirty="0" smtClean="0"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Georgia" panose="02040502050405020303" pitchFamily="18" charset="0"/>
                        </a:rPr>
                        <a:t>стейкинг</a:t>
                      </a:r>
                      <a:r>
                        <a:rPr lang="ru-RU" sz="1100" dirty="0" smtClean="0">
                          <a:latin typeface="Georgia" panose="02040502050405020303" pitchFamily="18" charset="0"/>
                        </a:rPr>
                        <a:t>, реклама, аренда и продажа виртуального пространства</a:t>
                      </a:r>
                      <a:endParaRPr lang="ru-RU" sz="11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Платные консультации, 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полписки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на услуги, лицензирование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Платные консультации,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подписка, реклама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Подписка, платные консультации, лицензирование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10688"/>
                  </a:ext>
                </a:extLst>
              </a:tr>
              <a:tr h="567168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Georgia" panose="02040502050405020303" pitchFamily="18" charset="0"/>
                        </a:rPr>
                        <a:t>Ткхнологиечские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инновации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Высокий уровень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Средний уровень </a:t>
                      </a:r>
                      <a:r>
                        <a:rPr lang="ru-RU" sz="1400" dirty="0" err="1" smtClean="0">
                          <a:latin typeface="Georgia" panose="02040502050405020303" pitchFamily="18" charset="0"/>
                        </a:rPr>
                        <a:t>тежнологичности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Средний уровень </a:t>
                      </a:r>
                      <a:r>
                        <a:rPr lang="ru-RU" sz="1400" dirty="0" err="1" smtClean="0">
                          <a:latin typeface="Georgia" panose="02040502050405020303" pitchFamily="18" charset="0"/>
                        </a:rPr>
                        <a:t>тежнологичности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Средний уровень </a:t>
                      </a:r>
                      <a:r>
                        <a:rPr lang="ru-RU" sz="1400" dirty="0" err="1" smtClean="0">
                          <a:latin typeface="Georgia" panose="02040502050405020303" pitchFamily="18" charset="0"/>
                        </a:rPr>
                        <a:t>тежнологичности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4744"/>
                  </a:ext>
                </a:extLst>
              </a:tr>
              <a:tr h="6260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Выручка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От 28 млн </a:t>
                      </a:r>
                      <a:r>
                        <a:rPr lang="ru-RU" sz="1400" dirty="0" err="1" smtClean="0">
                          <a:latin typeface="Georgia" panose="02040502050405020303" pitchFamily="18" charset="0"/>
                        </a:rPr>
                        <a:t>руб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до 468 млн </a:t>
                      </a:r>
                      <a:r>
                        <a:rPr lang="ru-RU" sz="1400" dirty="0" err="1" smtClean="0">
                          <a:latin typeface="Georgia" panose="02040502050405020303" pitchFamily="18" charset="0"/>
                        </a:rPr>
                        <a:t>руб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в месяц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Значительные обороты, нет цифр в открытом доступе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1 690,5 млн.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дол США за 2023г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Нет  </a:t>
                      </a:r>
                      <a:r>
                        <a:rPr lang="ru-RU" sz="1400" dirty="0" err="1" smtClean="0">
                          <a:latin typeface="Georgia" panose="02040502050405020303" pitchFamily="18" charset="0"/>
                        </a:rPr>
                        <a:t>двнных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в открытых источниках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16850"/>
                  </a:ext>
                </a:extLst>
              </a:tr>
              <a:tr h="8007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Инвестиции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От 150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млн </a:t>
                      </a:r>
                      <a:r>
                        <a:rPr lang="ru-RU" sz="1400" baseline="0" dirty="0" err="1" smtClean="0">
                          <a:latin typeface="Georgia" panose="02040502050405020303" pitchFamily="18" charset="0"/>
                        </a:rPr>
                        <a:t>руб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Нет данных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panose="02040502050405020303" pitchFamily="18" charset="0"/>
                        </a:rPr>
                        <a:t>Hello Group 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проводила выкуп акций на сумму 200 млн дол США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Нет данных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31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3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2268</Words>
  <Application>Microsoft Office PowerPoint</Application>
  <PresentationFormat>Широкоэкранный</PresentationFormat>
  <Paragraphs>255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Times New Roman</vt:lpstr>
      <vt:lpstr>Тема Office</vt:lpstr>
      <vt:lpstr>Юридическая метавселенная Ius Absolutum</vt:lpstr>
      <vt:lpstr> Данная презентация скорректирована для поиска инвестиций под создание MVP.  Наш проект на стадии Seed. В данный момент мы сосредоточены на создании минимально жизнеспособного продукта (MVP), который позволит привлечь внимание инвесторов. Создание MVP — это важный шаг на пути к реализации полного потенциала нашего проекта. На этой стадии мы запрашиваем инвестиции для разработки одной из основных функций платформы, чтобы в дальнейшем обеспечить успешное привлечение более значительных средств и масштабировать наш проект до полного запуска.   Презентация включает основное описание проекта, подробно рассматривая, какие проблемы он решает и какой ожидается месячный доход. В запросе на инвестиции указана сумма, необходимая для разработки и запуска MVP (минимально жизнеспособного продукта), который станет основой для дальнейшего развития и привлечения крупных инвестиций.</vt:lpstr>
      <vt:lpstr>Проблема</vt:lpstr>
      <vt:lpstr>Объем рынка юридических услуг</vt:lpstr>
      <vt:lpstr>Тренды рынка РФ</vt:lpstr>
      <vt:lpstr>Решение проблемы</vt:lpstr>
      <vt:lpstr>Конкуренты</vt:lpstr>
      <vt:lpstr>Конкуренты</vt:lpstr>
      <vt:lpstr>Конкурентный анализ</vt:lpstr>
      <vt:lpstr>Презентация PowerPoint</vt:lpstr>
      <vt:lpstr>Расчёт вероятных доходов в месяц</vt:lpstr>
      <vt:lpstr>Команда</vt:lpstr>
      <vt:lpstr>Оценочная стоимость LegalTech компаний</vt:lpstr>
      <vt:lpstr>Инвестиционный запрос</vt:lpstr>
      <vt:lpstr>Куда пойдут инвестиции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User</dc:creator>
  <cp:lastModifiedBy>User</cp:lastModifiedBy>
  <cp:revision>41</cp:revision>
  <dcterms:created xsi:type="dcterms:W3CDTF">2024-08-30T20:49:48Z</dcterms:created>
  <dcterms:modified xsi:type="dcterms:W3CDTF">2024-09-02T20:44:17Z</dcterms:modified>
</cp:coreProperties>
</file>