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63" r:id="rId4"/>
    <p:sldId id="266" r:id="rId5"/>
    <p:sldId id="267" r:id="rId6"/>
    <p:sldId id="269" r:id="rId7"/>
    <p:sldId id="264" r:id="rId8"/>
    <p:sldId id="260" r:id="rId9"/>
    <p:sldId id="257" r:id="rId10"/>
    <p:sldId id="278" r:id="rId11"/>
    <p:sldId id="279" r:id="rId12"/>
    <p:sldId id="258" r:id="rId13"/>
    <p:sldId id="259" r:id="rId14"/>
    <p:sldId id="261" r:id="rId15"/>
    <p:sldId id="265" r:id="rId16"/>
    <p:sldId id="274" r:id="rId17"/>
    <p:sldId id="275" r:id="rId18"/>
    <p:sldId id="262" r:id="rId19"/>
    <p:sldId id="276" r:id="rId20"/>
    <p:sldId id="277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72AB1B2-97D9-4081-AE36-3BE1053559A5}">
          <p14:sldIdLst>
            <p14:sldId id="256"/>
            <p14:sldId id="268"/>
            <p14:sldId id="263"/>
            <p14:sldId id="266"/>
            <p14:sldId id="267"/>
            <p14:sldId id="269"/>
            <p14:sldId id="264"/>
            <p14:sldId id="260"/>
            <p14:sldId id="257"/>
            <p14:sldId id="278"/>
            <p14:sldId id="279"/>
            <p14:sldId id="258"/>
            <p14:sldId id="259"/>
            <p14:sldId id="261"/>
            <p14:sldId id="265"/>
            <p14:sldId id="274"/>
            <p14:sldId id="275"/>
            <p14:sldId id="262"/>
            <p14:sldId id="276"/>
            <p14:sldId id="277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Евстигнеев" initials="МЕ" lastIdx="5" clrIdx="0">
    <p:extLst>
      <p:ext uri="{19B8F6BF-5375-455C-9EA6-DF929625EA0E}">
        <p15:presenceInfo xmlns:p15="http://schemas.microsoft.com/office/powerpoint/2012/main" userId="7dbb0636f61dff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7" autoAdjust="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CCA9EAC-BC05-D32E-EBEF-DDFB181E7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FE869A-BEF6-90F2-6586-60126204A0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817A-AB1D-4741-8B0C-32058C19A912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9F24C0-E42E-9F5E-425F-C7E0759608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202B3-CA52-AC76-C212-0F0503EBAE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587DE-9232-4A53-93E3-5401517A4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94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8AE44-7A6F-4925-8DF8-750A9E3D5D88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34EF7-1E0B-49E0-AF93-1809A0B52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2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34EF7-1E0B-49E0-AF93-1809A0B52A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3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ratingroomissues.org/hybrid-integrated-digital-o-r-the-differences-and-similaritie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ybridoperatingroom.com/hybrid-operating-room-new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oadaly.com/project/university-of-colorado-hospital-hybrid-operating-ro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figure/Hybrid-Operating-Room-A-state-of-the-art-hybrid-operating-room-Used-with-permission_fig1_2713770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DB07B-3B0D-1975-62C7-ADB0432D0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ПРЕЗЕНТАЦИЯ РАЗВИТИЯ КЛИНИКИ ГИБРИДНОЙ И СЕРДЕЧНО-СОСУДИСТОЙ ХИРУРГИИ</a:t>
            </a:r>
          </a:p>
        </p:txBody>
      </p:sp>
    </p:spTree>
    <p:extLst>
      <p:ext uri="{BB962C8B-B14F-4D97-AF65-F5344CB8AC3E}">
        <p14:creationId xmlns:p14="http://schemas.microsoft.com/office/powerpoint/2010/main" val="235101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5EB7CE2B-0077-84BA-6C9C-6D140412B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304" y="10771"/>
            <a:ext cx="8926061" cy="6847229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5FFF8C-21E1-7CD4-3BD5-8B5255ABE3A9}"/>
              </a:ext>
            </a:extLst>
          </p:cNvPr>
          <p:cNvSpPr/>
          <p:nvPr/>
        </p:nvSpPr>
        <p:spPr>
          <a:xfrm>
            <a:off x="3574473" y="3158836"/>
            <a:ext cx="429491" cy="401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3838CE-97A7-5D1B-28FE-80F71DBD56FA}"/>
              </a:ext>
            </a:extLst>
          </p:cNvPr>
          <p:cNvSpPr/>
          <p:nvPr/>
        </p:nvSpPr>
        <p:spPr>
          <a:xfrm>
            <a:off x="7287491" y="3962400"/>
            <a:ext cx="678873" cy="651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</a:schemeClr>
                </a:solidFill>
              </a:rPr>
              <a:t>6</a:t>
            </a:r>
            <a:endParaRPr lang="ru-RU" sz="28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46FB5F-8874-47C4-8DF6-97E7AF127C4C}"/>
              </a:ext>
            </a:extLst>
          </p:cNvPr>
          <p:cNvSpPr/>
          <p:nvPr/>
        </p:nvSpPr>
        <p:spPr>
          <a:xfrm>
            <a:off x="512618" y="3422073"/>
            <a:ext cx="678873" cy="651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2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B08666-6B55-898F-AB78-150480444FF5}"/>
              </a:ext>
            </a:extLst>
          </p:cNvPr>
          <p:cNvSpPr/>
          <p:nvPr/>
        </p:nvSpPr>
        <p:spPr>
          <a:xfrm>
            <a:off x="3172691" y="4211782"/>
            <a:ext cx="429491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4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E0DE85C-BA04-B011-5344-5A36A06C2F15}"/>
              </a:ext>
            </a:extLst>
          </p:cNvPr>
          <p:cNvSpPr/>
          <p:nvPr/>
        </p:nvSpPr>
        <p:spPr>
          <a:xfrm>
            <a:off x="4308569" y="2812473"/>
            <a:ext cx="55418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id="{5E1234E4-ACDB-ECDE-A318-F529303063CB}"/>
              </a:ext>
            </a:extLst>
          </p:cNvPr>
          <p:cNvSpPr/>
          <p:nvPr/>
        </p:nvSpPr>
        <p:spPr>
          <a:xfrm>
            <a:off x="9106365" y="1981200"/>
            <a:ext cx="3085635" cy="3477491"/>
          </a:xfrm>
          <a:prstGeom prst="flowChart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Цифровые обозначения элементов соответствуют обозначениям на предыдущем слайде</a:t>
            </a:r>
          </a:p>
        </p:txBody>
      </p:sp>
    </p:spTree>
    <p:extLst>
      <p:ext uri="{BB962C8B-B14F-4D97-AF65-F5344CB8AC3E}">
        <p14:creationId xmlns:p14="http://schemas.microsoft.com/office/powerpoint/2010/main" val="21951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67C8C7-225E-46EE-77AC-4AE68CD0B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41" y="0"/>
            <a:ext cx="10442515" cy="6858000"/>
          </a:xfrm>
        </p:spPr>
      </p:pic>
    </p:spTree>
    <p:extLst>
      <p:ext uri="{BB962C8B-B14F-4D97-AF65-F5344CB8AC3E}">
        <p14:creationId xmlns:p14="http://schemas.microsoft.com/office/powerpoint/2010/main" val="4135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75D94F51-DC24-1E37-AEBD-F01779361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362" y="561109"/>
            <a:ext cx="10188559" cy="5735782"/>
          </a:xfrm>
        </p:spPr>
      </p:pic>
    </p:spTree>
    <p:extLst>
      <p:ext uri="{BB962C8B-B14F-4D97-AF65-F5344CB8AC3E}">
        <p14:creationId xmlns:p14="http://schemas.microsoft.com/office/powerpoint/2010/main" val="112629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0A621-BFA0-5FEC-9CF0-0A45E2EF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7" y="347731"/>
            <a:ext cx="8825656" cy="1094703"/>
          </a:xfrm>
        </p:spPr>
        <p:txBody>
          <a:bodyPr/>
          <a:lstStyle/>
          <a:p>
            <a:pPr algn="ctr"/>
            <a:r>
              <a:rPr lang="ru-RU" sz="3200" dirty="0"/>
              <a:t>Какие операции можно проводить в гибридной операционной?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4CDCA5-ACEE-99F6-C52B-550CC930B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6" y="1584101"/>
            <a:ext cx="8825656" cy="477806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/>
              <a:t>Кардиохирургические операции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Операции </a:t>
            </a:r>
            <a:r>
              <a:rPr lang="ru-RU" b="1" dirty="0" err="1"/>
              <a:t>транскатетерной</a:t>
            </a:r>
            <a:r>
              <a:rPr lang="ru-RU" b="1" dirty="0"/>
              <a:t> имплантации аортального клапан </a:t>
            </a:r>
            <a:r>
              <a:rPr lang="en-US" b="1" dirty="0"/>
              <a:t>(TAVI)</a:t>
            </a:r>
            <a:endParaRPr lang="ru-RU" b="1" dirty="0"/>
          </a:p>
          <a:p>
            <a:pPr marL="457200" indent="-457200">
              <a:buFont typeface="+mj-lt"/>
              <a:buAutoNum type="arabicPeriod"/>
            </a:pPr>
            <a:r>
              <a:rPr lang="ru-RU" b="1" dirty="0" err="1"/>
              <a:t>Аритмологические</a:t>
            </a:r>
            <a:r>
              <a:rPr lang="ru-RU" b="1" dirty="0"/>
              <a:t> процедуры, в том числе процедуры при фибрилляции предсердий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Операции на аорте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Операции на крупных сосудах (ветви аорты, крупные артерии конечностей)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Ангио-нейрохирургические вмешательства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Торакальная </a:t>
            </a:r>
            <a:r>
              <a:rPr lang="ru-RU" b="1" dirty="0" err="1"/>
              <a:t>видеоассистированная</a:t>
            </a:r>
            <a:r>
              <a:rPr lang="ru-RU" b="1" dirty="0"/>
              <a:t> хирургия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Онкология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Травматология и ортопедия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Урология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гинекология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16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06685-B729-366C-C909-521EF971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47730"/>
            <a:ext cx="8825659" cy="1120462"/>
          </a:xfrm>
        </p:spPr>
        <p:txBody>
          <a:bodyPr/>
          <a:lstStyle/>
          <a:p>
            <a:pPr algn="ctr"/>
            <a:r>
              <a:rPr lang="ru-RU" dirty="0"/>
              <a:t>Структура клиники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54A2-16DF-FFD5-56E8-D57186A47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468192"/>
            <a:ext cx="8825659" cy="504207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Клиника будет располагаться в одно- или двухэтажном здании. Площадь клиники составляет не менее 2000 квадратных метров. Клиника должна располагаться в локации с хорошими транспортными локациями. Рядом должны находиться: станция метро, остановки 2 разных видов общественного транспорта, автомобильная магистраль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Приемное отделение, сочетающее в себе амбулаторно-диагностическое подразделение, в составе которого будут кабинеты врачей, оснащенных необходимым оборудованием, например: кабинет кардиолога с аппаратом ЭХО-кардиографии; кабинет кардиолога с стресс ЭХО-кардиографией, эндоскопический кабинет с эндоскопической стойкой, кабинет рентгенолога с рентгеновской установкой или КТ-томографом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Гибридная операционная, площадью не менее 150 квадратных метров с предоперационной для подготовки пациента, комнатами для хранения расходного материала, инструментов, стерилизационной комнатой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Отдел реанимации и интенсивной терапии на 6 – 8 коек и палаты интенсивной терапии на 10 коек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Отделение </a:t>
            </a:r>
            <a:r>
              <a:rPr lang="ru-RU" dirty="0" err="1"/>
              <a:t>кардиореабилитации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Кабинеты медицинского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184154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A94A5-760A-A55B-46A2-0EB634D6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393629"/>
            <a:ext cx="8697383" cy="2298056"/>
          </a:xfrm>
        </p:spPr>
        <p:txBody>
          <a:bodyPr/>
          <a:lstStyle/>
          <a:p>
            <a:pPr algn="ctr"/>
            <a:r>
              <a:rPr lang="ru-RU" dirty="0"/>
              <a:t>СТРУКТУРА КЛИНИКИ</a:t>
            </a:r>
            <a:br>
              <a:rPr lang="ru-RU" dirty="0"/>
            </a:br>
            <a:r>
              <a:rPr lang="ru-RU" dirty="0"/>
              <a:t>помещения технического назначения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89F9FB-2908-4C66-647A-B52AE54B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3129566"/>
            <a:ext cx="8697383" cy="323259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Помещение медицинских газов, оснащенное кислородной рампой,  автоматической системой пожаротушения и датчиками утечки газов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Серверная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Электрощитовая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Помещение с установленным стерилизационным оборудованием</a:t>
            </a:r>
          </a:p>
        </p:txBody>
      </p:sp>
    </p:spTree>
    <p:extLst>
      <p:ext uri="{BB962C8B-B14F-4D97-AF65-F5344CB8AC3E}">
        <p14:creationId xmlns:p14="http://schemas.microsoft.com/office/powerpoint/2010/main" val="366539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2C60E-D900-D1CD-9AF7-B1A85CEB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"/>
            <a:ext cx="8824630" cy="772732"/>
          </a:xfrm>
        </p:spPr>
        <p:txBody>
          <a:bodyPr/>
          <a:lstStyle/>
          <a:p>
            <a:pPr algn="ctr"/>
            <a:r>
              <a:rPr lang="ru-RU" sz="3600" dirty="0"/>
              <a:t>Оснащение клиники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73D2E5-41BB-4753-A591-A189F728F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469" y="991674"/>
            <a:ext cx="8824116" cy="586632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  <a:tabLst>
                <a:tab pos="36000" algn="l"/>
              </a:tabLst>
            </a:pPr>
            <a:r>
              <a:rPr lang="ru-RU" dirty="0"/>
              <a:t>Ультразвуковые аппараты: аппараты экспертного класса - по одному в каждом кабинете кардиолога; портативные аппараты – один в операционной; один в отделении реанимации</a:t>
            </a:r>
          </a:p>
          <a:p>
            <a:pPr marL="457200" indent="-457200">
              <a:buFont typeface="+mj-lt"/>
              <a:buAutoNum type="arabicParenR"/>
              <a:tabLst>
                <a:tab pos="36000" algn="l"/>
              </a:tabLst>
            </a:pPr>
            <a:r>
              <a:rPr lang="ru-RU" dirty="0"/>
              <a:t>Мобильный цифровой рентгеновский аппарат</a:t>
            </a:r>
          </a:p>
          <a:p>
            <a:pPr marL="457200" indent="-457200">
              <a:buFont typeface="+mj-lt"/>
              <a:buAutoNum type="arabicParenR"/>
              <a:tabLst>
                <a:tab pos="36000" algn="l"/>
              </a:tabLst>
            </a:pPr>
            <a:r>
              <a:rPr lang="ru-RU" dirty="0"/>
              <a:t>Суточный монитор по </a:t>
            </a:r>
            <a:r>
              <a:rPr lang="ru-RU" dirty="0" err="1"/>
              <a:t>Холтеру</a:t>
            </a:r>
            <a:endParaRPr lang="ru-RU" dirty="0"/>
          </a:p>
          <a:p>
            <a:pPr marL="457200" indent="-457200">
              <a:buFont typeface="+mj-lt"/>
              <a:buAutoNum type="arabicParenR"/>
              <a:tabLst>
                <a:tab pos="36000" algn="l"/>
              </a:tabLst>
            </a:pPr>
            <a:r>
              <a:rPr lang="ru-RU" dirty="0"/>
              <a:t>Дефибрилляторы-мониторы: в каждом кабинете врача; в операционной; в палате реанимации</a:t>
            </a:r>
          </a:p>
          <a:p>
            <a:pPr marL="457200" indent="-457200">
              <a:buFont typeface="+mj-lt"/>
              <a:buAutoNum type="arabicParenR"/>
              <a:tabLst>
                <a:tab pos="36000" algn="l"/>
              </a:tabLst>
            </a:pPr>
            <a:r>
              <a:rPr lang="ru-RU" dirty="0"/>
              <a:t>Скоростная инфузионная помпа с подогревом для продуктов крови и растворов для внутривенных вливаний </a:t>
            </a:r>
            <a:r>
              <a:rPr lang="ru-RU" dirty="0" err="1"/>
              <a:t>FlowTherm</a:t>
            </a:r>
            <a:r>
              <a:rPr lang="ru-RU" dirty="0"/>
              <a:t> (в операционной и отделении реанимации); шприцевые и волюметрические инфузионные насосы, в том числе в составе инфузионной станции </a:t>
            </a:r>
            <a:r>
              <a:rPr lang="en-US" dirty="0"/>
              <a:t>IDS</a:t>
            </a:r>
            <a:r>
              <a:rPr lang="ru-RU" dirty="0"/>
              <a:t> (от 3х до 8 насосов) – 1 станция на 1 койко-место в реанимации</a:t>
            </a:r>
          </a:p>
          <a:p>
            <a:pPr marL="457200" indent="-457200">
              <a:buFont typeface="+mj-lt"/>
              <a:buAutoNum type="arabicParenR"/>
              <a:tabLst>
                <a:tab pos="36000" algn="l"/>
              </a:tabLst>
            </a:pPr>
            <a:r>
              <a:rPr lang="ru-RU" sz="2000" dirty="0">
                <a:latin typeface="+mn-lt"/>
              </a:rPr>
              <a:t>Инжекторы для КТ и ангиографии</a:t>
            </a:r>
          </a:p>
          <a:p>
            <a:pPr marL="457200" indent="-457200">
              <a:buFont typeface="+mj-lt"/>
              <a:buAutoNum type="arabicParenR"/>
              <a:tabLst>
                <a:tab pos="36000" algn="l"/>
              </a:tabLst>
            </a:pPr>
            <a:r>
              <a:rPr lang="ru-RU" sz="2000" dirty="0">
                <a:latin typeface="+mn-lt"/>
              </a:rPr>
              <a:t>Инжектор </a:t>
            </a:r>
            <a:r>
              <a:rPr lang="en-US" sz="2000" dirty="0" err="1">
                <a:latin typeface="+mn-lt"/>
              </a:rPr>
              <a:t>Angiodroid</a:t>
            </a:r>
            <a:r>
              <a:rPr lang="en-US" sz="2000" dirty="0">
                <a:latin typeface="+mn-lt"/>
              </a:rPr>
              <a:t> – </a:t>
            </a:r>
            <a:r>
              <a:rPr lang="ru-RU" sz="2000" dirty="0">
                <a:latin typeface="+mn-lt"/>
              </a:rPr>
              <a:t>система использования в качестве контрастной среды СО2</a:t>
            </a:r>
          </a:p>
          <a:p>
            <a:pPr marL="457200" indent="-457200">
              <a:buFont typeface="+mj-lt"/>
              <a:buAutoNum type="arabicParenR"/>
              <a:tabLst>
                <a:tab pos="36000" algn="l"/>
              </a:tabLst>
            </a:pPr>
            <a:r>
              <a:rPr lang="ru-RU" sz="2000" dirty="0">
                <a:latin typeface="+mn-lt"/>
              </a:rPr>
              <a:t>Эндоскопическая стойка – гастроскоп и </a:t>
            </a:r>
            <a:r>
              <a:rPr lang="ru-RU" sz="2000" dirty="0" err="1">
                <a:latin typeface="+mn-lt"/>
              </a:rPr>
              <a:t>бронхоскоп</a:t>
            </a:r>
            <a:endParaRPr lang="ru-RU" sz="2000" dirty="0">
              <a:latin typeface="+mn-lt"/>
            </a:endParaRPr>
          </a:p>
          <a:p>
            <a:pPr marL="457200" indent="-457200">
              <a:buFont typeface="+mj-lt"/>
              <a:buAutoNum type="arabicParenR"/>
              <a:tabLst>
                <a:tab pos="36000" algn="l"/>
              </a:tabLst>
            </a:pPr>
            <a:endParaRPr lang="ru-RU" dirty="0"/>
          </a:p>
          <a:p>
            <a:pPr marL="457200" indent="-457200">
              <a:buFont typeface="+mj-lt"/>
              <a:buAutoNum type="arabicParenR"/>
              <a:tabLst>
                <a:tab pos="36000" algn="l"/>
              </a:tabLst>
            </a:pPr>
            <a:endParaRPr lang="ru-RU" dirty="0"/>
          </a:p>
          <a:p>
            <a:pPr marL="457200" indent="-457200">
              <a:buAutoNum type="arabicParenR"/>
              <a:tabLst>
                <a:tab pos="36000" algn="l"/>
              </a:tabLst>
            </a:pPr>
            <a:endParaRPr lang="ru-RU" dirty="0"/>
          </a:p>
          <a:p>
            <a:pPr marL="457200" indent="-4572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42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A0207-8BDA-A56A-08C6-40D9C643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0"/>
            <a:ext cx="8946541" cy="798490"/>
          </a:xfrm>
        </p:spPr>
        <p:txBody>
          <a:bodyPr/>
          <a:lstStyle/>
          <a:p>
            <a:pPr algn="ctr"/>
            <a:r>
              <a:rPr lang="ru-RU" sz="4400" dirty="0"/>
              <a:t>Оснащение клиники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8BA9C-BA69-A37E-A787-09A7C14B4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40158"/>
            <a:ext cx="8946541" cy="59178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dirty="0">
                <a:latin typeface="+mn-lt"/>
              </a:rPr>
              <a:t>Система для внутрисосудистых ультразвуковых исследований</a:t>
            </a:r>
          </a:p>
          <a:p>
            <a:pPr marL="0" indent="0">
              <a:buNone/>
            </a:pPr>
            <a:r>
              <a:rPr lang="ru-RU" sz="1900" dirty="0">
                <a:latin typeface="+mn-lt"/>
              </a:rPr>
              <a:t>Аппарат для размораживания, подогрева </a:t>
            </a:r>
            <a:r>
              <a:rPr lang="ru-RU" sz="1900" dirty="0" err="1">
                <a:latin typeface="+mn-lt"/>
              </a:rPr>
              <a:t>трансфузионных</a:t>
            </a:r>
            <a:r>
              <a:rPr lang="ru-RU" sz="1900" dirty="0">
                <a:latin typeface="+mn-lt"/>
              </a:rPr>
              <a:t> сред</a:t>
            </a:r>
          </a:p>
          <a:p>
            <a:pPr marL="0" indent="0">
              <a:buNone/>
            </a:pPr>
            <a:r>
              <a:rPr lang="ru-RU" sz="1900" dirty="0">
                <a:latin typeface="+mn-lt"/>
              </a:rPr>
              <a:t>Медицинский стерилизатор: ультразвуковая мойка, горизонтальный паровой стерилизатор</a:t>
            </a:r>
            <a:endParaRPr lang="en-US" sz="1900" dirty="0">
              <a:latin typeface="+mn-lt"/>
            </a:endParaRPr>
          </a:p>
          <a:p>
            <a:pPr marL="0" indent="0">
              <a:buNone/>
            </a:pPr>
            <a:r>
              <a:rPr lang="ru-RU" sz="1900" dirty="0">
                <a:latin typeface="+mn-lt"/>
              </a:rPr>
              <a:t>Аппараты ИВЛ – по одному на каждое койко-место в отделении реанимации</a:t>
            </a:r>
          </a:p>
          <a:p>
            <a:pPr marL="0" indent="0">
              <a:buNone/>
            </a:pPr>
            <a:r>
              <a:rPr lang="ru-RU" sz="1900" dirty="0">
                <a:latin typeface="+mn-lt"/>
              </a:rPr>
              <a:t>Система обогрева пациента – в виде матов и конвекционная система </a:t>
            </a:r>
            <a:r>
              <a:rPr lang="en-US" sz="1900" dirty="0" err="1">
                <a:latin typeface="+mn-lt"/>
              </a:rPr>
              <a:t>Warmtouch</a:t>
            </a:r>
            <a:r>
              <a:rPr lang="en-US" sz="1900" dirty="0">
                <a:latin typeface="+mn-lt"/>
              </a:rPr>
              <a:t> (</a:t>
            </a:r>
            <a:r>
              <a:rPr lang="ru-RU" sz="1900" dirty="0">
                <a:latin typeface="+mn-lt"/>
              </a:rPr>
              <a:t>в комплекте с одеялами)</a:t>
            </a:r>
          </a:p>
          <a:p>
            <a:pPr marL="0" indent="0">
              <a:buNone/>
            </a:pPr>
            <a:r>
              <a:rPr lang="ru-RU" sz="1900" dirty="0">
                <a:latin typeface="+mn-lt"/>
              </a:rPr>
              <a:t>Мониторы для пациента по одному на койко-место в реанимации</a:t>
            </a:r>
          </a:p>
          <a:p>
            <a:pPr marL="0" indent="0">
              <a:buNone/>
            </a:pPr>
            <a:r>
              <a:rPr lang="ru-RU" sz="1900" dirty="0">
                <a:latin typeface="+mn-lt"/>
              </a:rPr>
              <a:t>Аппарат внепочечного очищения крови (Малахит) ИЛИ аппарат экстракорпоральной </a:t>
            </a:r>
            <a:r>
              <a:rPr lang="ru-RU" sz="1900" dirty="0" err="1">
                <a:latin typeface="+mn-lt"/>
              </a:rPr>
              <a:t>гемокоррекции</a:t>
            </a:r>
            <a:endParaRPr lang="ru-RU" sz="1900" dirty="0">
              <a:latin typeface="+mn-lt"/>
            </a:endParaRPr>
          </a:p>
          <a:p>
            <a:pPr marL="0" indent="0">
              <a:buNone/>
            </a:pPr>
            <a:r>
              <a:rPr lang="ru-RU" sz="1900" dirty="0">
                <a:latin typeface="+mn-lt"/>
              </a:rPr>
              <a:t>Аппарат ЭКМО </a:t>
            </a:r>
            <a:r>
              <a:rPr lang="en-US" sz="1900" dirty="0">
                <a:latin typeface="+mn-lt"/>
              </a:rPr>
              <a:t>Stockert S5 Lite</a:t>
            </a:r>
            <a:r>
              <a:rPr lang="ru-RU" sz="1900" dirty="0">
                <a:latin typeface="+mn-lt"/>
              </a:rPr>
              <a:t> с системой нагрева и </a:t>
            </a:r>
            <a:r>
              <a:rPr lang="ru-RU" sz="1900" dirty="0" err="1">
                <a:latin typeface="+mn-lt"/>
              </a:rPr>
              <a:t>охлождения</a:t>
            </a:r>
            <a:r>
              <a:rPr lang="ru-RU" sz="1900" dirty="0">
                <a:latin typeface="+mn-lt"/>
              </a:rPr>
              <a:t>; </a:t>
            </a:r>
            <a:r>
              <a:rPr lang="ru-RU" sz="1900" dirty="0" err="1">
                <a:latin typeface="+mn-lt"/>
              </a:rPr>
              <a:t>Перфузионный</a:t>
            </a:r>
            <a:r>
              <a:rPr lang="ru-RU" sz="1900" dirty="0">
                <a:latin typeface="+mn-lt"/>
              </a:rPr>
              <a:t> комплекс экстренного восстановления кровообращения </a:t>
            </a:r>
            <a:r>
              <a:rPr lang="ru-RU" sz="1900" dirty="0" err="1">
                <a:latin typeface="+mn-lt"/>
              </a:rPr>
              <a:t>LifeStream</a:t>
            </a:r>
            <a:r>
              <a:rPr lang="ru-RU" sz="1900" dirty="0">
                <a:latin typeface="+mn-lt"/>
              </a:rPr>
              <a:t> ECMO</a:t>
            </a:r>
          </a:p>
          <a:p>
            <a:pPr marL="0" indent="0">
              <a:buNone/>
            </a:pPr>
            <a:r>
              <a:rPr lang="ru-RU" sz="1900" dirty="0">
                <a:latin typeface="+mn-lt"/>
              </a:rPr>
              <a:t>Аппарат для непрямого массажа сердца</a:t>
            </a:r>
          </a:p>
          <a:p>
            <a:pPr marL="0" indent="0">
              <a:buNone/>
            </a:pPr>
            <a:r>
              <a:rPr lang="ru-RU" sz="1900" dirty="0">
                <a:latin typeface="+mn-lt"/>
              </a:rPr>
              <a:t>Наружные электрокардиостимуляторы</a:t>
            </a:r>
          </a:p>
          <a:p>
            <a:pPr marL="0" indent="0">
              <a:buNone/>
            </a:pPr>
            <a:r>
              <a:rPr lang="ru-RU" sz="1900" dirty="0">
                <a:latin typeface="+mn-lt"/>
              </a:rPr>
              <a:t>Аппарат для </a:t>
            </a:r>
            <a:r>
              <a:rPr lang="ru-RU" sz="1900" dirty="0" err="1">
                <a:latin typeface="+mn-lt"/>
              </a:rPr>
              <a:t>аутогемотрансфузии</a:t>
            </a:r>
            <a:r>
              <a:rPr lang="ru-RU" sz="1900" dirty="0">
                <a:latin typeface="+mn-lt"/>
              </a:rPr>
              <a:t> эритроцитов («Агат»)</a:t>
            </a:r>
          </a:p>
          <a:p>
            <a:pPr marL="0" indent="0">
              <a:buNone/>
            </a:pPr>
            <a:r>
              <a:rPr lang="ru-RU" sz="1900" dirty="0">
                <a:latin typeface="+mn-lt"/>
              </a:rPr>
              <a:t>Компрессор для ИВЛ и создания вакуума; генераторы и регуляторы вакуума, эжекционный отсос; редукторы потока воздуха и кислорода</a:t>
            </a:r>
          </a:p>
          <a:p>
            <a:pPr marL="0" indent="0">
              <a:buNone/>
            </a:pPr>
            <a:endParaRPr lang="ru-RU" sz="1900" dirty="0">
              <a:latin typeface="+mn-lt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06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AB1B2-1713-2DBF-88C2-17E0F755F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502277"/>
            <a:ext cx="8825655" cy="540912"/>
          </a:xfrm>
        </p:spPr>
        <p:txBody>
          <a:bodyPr/>
          <a:lstStyle/>
          <a:p>
            <a:pPr algn="ctr"/>
            <a:r>
              <a:rPr lang="ru-RU" sz="2800" dirty="0"/>
              <a:t>Экономические тарифы ВМП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DD550-9CC5-0C33-332B-36AE41D52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1133341"/>
            <a:ext cx="8825655" cy="543488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Средняя стоимость квоты составляет 255.000 рублей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 одного пациента можно выполнять более одной квоты в год. Кроме этого возможно выполнять сложное и дорогостоящее обследование по тарифам </a:t>
            </a:r>
            <a:r>
              <a:rPr lang="ru-RU" dirty="0" err="1"/>
              <a:t>омс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Ангиопластика и стентирование коронарных артерий (1 стент) при нестабильной стенокардии – 155.000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Ангиопластика и стентирование коронарных артерий (2 стента) – 213.000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Ангиопластика и стентирование коронарных артерий (3 стента) – 271.000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Имплантация однокамерного кардиостимулятора – 152.000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Имплантация двухкамерного кардиостимулятора – 252.000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Имплантация </a:t>
            </a:r>
            <a:r>
              <a:rPr lang="ru-RU" dirty="0" err="1"/>
              <a:t>кардиовертера</a:t>
            </a:r>
            <a:r>
              <a:rPr lang="ru-RU" dirty="0"/>
              <a:t>-дефибриллятора – более 900.000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Торакоскопическая</a:t>
            </a:r>
            <a:r>
              <a:rPr lang="ru-RU" dirty="0"/>
              <a:t> деструкция </a:t>
            </a:r>
            <a:r>
              <a:rPr lang="ru-RU" dirty="0" err="1"/>
              <a:t>аритмогенных</a:t>
            </a:r>
            <a:r>
              <a:rPr lang="ru-RU" dirty="0"/>
              <a:t> зон при фибрилляции предсердий – 270.000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Ресинхронизирующая</a:t>
            </a:r>
            <a:r>
              <a:rPr lang="ru-RU" dirty="0"/>
              <a:t> </a:t>
            </a:r>
            <a:r>
              <a:rPr lang="ru-RU" dirty="0" err="1"/>
              <a:t>кардиостимуляция</a:t>
            </a:r>
            <a:r>
              <a:rPr lang="ru-RU" dirty="0"/>
              <a:t> – 447.000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Эндопротезирование аорты – более 1.000.000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Аорто-коронарное шунтирование в условиях искусственного кровообращения – 400.000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401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80EC5-0D38-7A37-4C8C-D81BB552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3502"/>
          </a:xfrm>
        </p:spPr>
        <p:txBody>
          <a:bodyPr/>
          <a:lstStyle/>
          <a:p>
            <a:pPr algn="ctr"/>
            <a:r>
              <a:rPr lang="ru-RU" dirty="0"/>
              <a:t>ТАРИФЫ КСГ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CFA232A-CF21-71EF-DA9A-F600E36DD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326463"/>
              </p:ext>
            </p:extLst>
          </p:nvPr>
        </p:nvGraphicFramePr>
        <p:xfrm>
          <a:off x="35818" y="2318197"/>
          <a:ext cx="12120363" cy="4280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896460" imgH="3848250" progId="Excel.Sheet.12">
                  <p:embed/>
                </p:oleObj>
              </mc:Choice>
              <mc:Fallback>
                <p:oleObj name="Worksheet" r:id="rId3" imgW="10896460" imgH="3848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8" y="2318197"/>
                        <a:ext cx="12120363" cy="4280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94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4FECC-D6C0-1DF2-E6C3-8862C047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504899"/>
            <a:ext cx="8825657" cy="1915647"/>
          </a:xfrm>
        </p:spPr>
        <p:txBody>
          <a:bodyPr/>
          <a:lstStyle/>
          <a:p>
            <a:pPr algn="ctr"/>
            <a:r>
              <a:rPr lang="ru-RU" dirty="0"/>
              <a:t>Востребованность в гибридных процедурах в России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BB9A94-0EA2-DBFF-1A1D-F1AB73F90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704563"/>
            <a:ext cx="8825657" cy="3648538"/>
          </a:xfrm>
        </p:spPr>
        <p:txBody>
          <a:bodyPr/>
          <a:lstStyle/>
          <a:p>
            <a:r>
              <a:rPr lang="ru-RU" sz="2800" dirty="0"/>
              <a:t>Ежегодно в России выполняется около 1500 гибридных процедур при том, что реальная потребность – 15.000 – 20.000 процедур в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59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15FA036-2E62-2414-E9EA-C2963F119C4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92722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95">
                  <a:extLst>
                    <a:ext uri="{9D8B030D-6E8A-4147-A177-3AD203B41FA5}">
                      <a16:colId xmlns:a16="http://schemas.microsoft.com/office/drawing/2014/main" val="2916589345"/>
                    </a:ext>
                  </a:extLst>
                </a:gridCol>
                <a:gridCol w="2181068">
                  <a:extLst>
                    <a:ext uri="{9D8B030D-6E8A-4147-A177-3AD203B41FA5}">
                      <a16:colId xmlns:a16="http://schemas.microsoft.com/office/drawing/2014/main" val="20640475"/>
                    </a:ext>
                  </a:extLst>
                </a:gridCol>
                <a:gridCol w="1792941">
                  <a:extLst>
                    <a:ext uri="{9D8B030D-6E8A-4147-A177-3AD203B41FA5}">
                      <a16:colId xmlns:a16="http://schemas.microsoft.com/office/drawing/2014/main" val="822776046"/>
                    </a:ext>
                  </a:extLst>
                </a:gridCol>
                <a:gridCol w="1117141">
                  <a:extLst>
                    <a:ext uri="{9D8B030D-6E8A-4147-A177-3AD203B41FA5}">
                      <a16:colId xmlns:a16="http://schemas.microsoft.com/office/drawing/2014/main" val="2595507744"/>
                    </a:ext>
                  </a:extLst>
                </a:gridCol>
                <a:gridCol w="1103348">
                  <a:extLst>
                    <a:ext uri="{9D8B030D-6E8A-4147-A177-3AD203B41FA5}">
                      <a16:colId xmlns:a16="http://schemas.microsoft.com/office/drawing/2014/main" val="2130693501"/>
                    </a:ext>
                  </a:extLst>
                </a:gridCol>
                <a:gridCol w="1186101">
                  <a:extLst>
                    <a:ext uri="{9D8B030D-6E8A-4147-A177-3AD203B41FA5}">
                      <a16:colId xmlns:a16="http://schemas.microsoft.com/office/drawing/2014/main" val="2791440851"/>
                    </a:ext>
                  </a:extLst>
                </a:gridCol>
                <a:gridCol w="1061973">
                  <a:extLst>
                    <a:ext uri="{9D8B030D-6E8A-4147-A177-3AD203B41FA5}">
                      <a16:colId xmlns:a16="http://schemas.microsoft.com/office/drawing/2014/main" val="3507990486"/>
                    </a:ext>
                  </a:extLst>
                </a:gridCol>
                <a:gridCol w="1241266">
                  <a:extLst>
                    <a:ext uri="{9D8B030D-6E8A-4147-A177-3AD203B41FA5}">
                      <a16:colId xmlns:a16="http://schemas.microsoft.com/office/drawing/2014/main" val="952112257"/>
                    </a:ext>
                  </a:extLst>
                </a:gridCol>
                <a:gridCol w="1241266">
                  <a:extLst>
                    <a:ext uri="{9D8B030D-6E8A-4147-A177-3AD203B41FA5}">
                      <a16:colId xmlns:a16="http://schemas.microsoft.com/office/drawing/2014/main" val="4198989353"/>
                    </a:ext>
                  </a:extLst>
                </a:gridCol>
              </a:tblGrid>
              <a:tr h="536167"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Код КСГ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Наименование КСГ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Коэффициент </a:t>
                      </a:r>
                      <a:r>
                        <a:rPr lang="ru-RU" sz="1050" dirty="0" err="1"/>
                        <a:t>затратоемкости</a:t>
                      </a:r>
                      <a:r>
                        <a:rPr lang="ru-RU" sz="1050" dirty="0"/>
                        <a:t> КСГ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Тариф, рубли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479903"/>
                  </a:ext>
                </a:extLst>
              </a:tr>
              <a:tr h="4021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Коэффициент дифференциации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Коэффициент дифференциации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853781"/>
                  </a:ext>
                </a:extLst>
              </a:tr>
              <a:tr h="3053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 уровень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 уровень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3 уровень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 уровень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 уровень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3 уровень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72478"/>
                  </a:ext>
                </a:extLst>
              </a:tr>
              <a:tr h="882999">
                <a:tc>
                  <a:txBody>
                    <a:bodyPr/>
                    <a:lstStyle/>
                    <a:p>
                      <a:r>
                        <a:rPr lang="en-US" sz="1050" dirty="0"/>
                        <a:t>st37.008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Медицинская </a:t>
                      </a:r>
                      <a:r>
                        <a:rPr lang="ru-RU" sz="1050" dirty="0" err="1"/>
                        <a:t>кардиореабилитация</a:t>
                      </a:r>
                      <a:r>
                        <a:rPr lang="ru-RU" sz="1050" dirty="0"/>
                        <a:t> 3 балла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27.337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27.337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27.337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28.203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28.203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28.203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060869"/>
                  </a:ext>
                </a:extLst>
              </a:tr>
              <a:tr h="8829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st37.009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Медицинская </a:t>
                      </a:r>
                      <a:r>
                        <a:rPr lang="ru-RU" sz="1050" dirty="0" err="1"/>
                        <a:t>кардиореабилитация</a:t>
                      </a:r>
                      <a:r>
                        <a:rPr lang="ru-RU" sz="1050" dirty="0"/>
                        <a:t> 4 балла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36.986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36 986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36.986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38.157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38.157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38.157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325786"/>
                  </a:ext>
                </a:extLst>
              </a:tr>
              <a:tr h="8829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st37.010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Медицинская </a:t>
                      </a:r>
                      <a:r>
                        <a:rPr lang="ru-RU" sz="1050" dirty="0" err="1"/>
                        <a:t>кардиореабилитация</a:t>
                      </a:r>
                      <a:r>
                        <a:rPr lang="ru-RU" sz="1050" dirty="0"/>
                        <a:t> 5 баллов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53.602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53.602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53.602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55.300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55.300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55.300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511911"/>
                  </a:ext>
                </a:extLst>
              </a:tr>
              <a:tr h="800426">
                <a:tc>
                  <a:txBody>
                    <a:bodyPr/>
                    <a:lstStyle/>
                    <a:p>
                      <a:r>
                        <a:rPr lang="en-US" sz="1050" dirty="0"/>
                        <a:t>st37.001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Медицинская реабилитация пациентов с заболеваниями центральной нервной системы (3 балла по ШРМ)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41.006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41.006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41.006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42.305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42.305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42.305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12683"/>
                  </a:ext>
                </a:extLst>
              </a:tr>
              <a:tr h="1082458">
                <a:tc>
                  <a:txBody>
                    <a:bodyPr/>
                    <a:lstStyle/>
                    <a:p>
                      <a:r>
                        <a:rPr lang="en-US" sz="1050" dirty="0"/>
                        <a:t>st37.005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Медицинская реабилитация пациентов с заболеваниями опорно-двигательного аппарата и периферической нервной системы (3 балла по ШРМ)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33.233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33.233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33.233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34.286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34.286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34.286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00996"/>
                  </a:ext>
                </a:extLst>
              </a:tr>
              <a:tr h="1082458">
                <a:tc>
                  <a:txBody>
                    <a:bodyPr/>
                    <a:lstStyle/>
                    <a:p>
                      <a:r>
                        <a:rPr lang="en-US" sz="1050" dirty="0"/>
                        <a:t>st37.006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Медицинская реабилитация пациентов с заболеваниями опорно-двигательного аппарата и периферической нервной системы (4 балла по ШРМ)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44.758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44.758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44.758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46.176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46.176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46.176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46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551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8E644-AFCA-CADF-AE98-A7A86AA87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77092"/>
            <a:ext cx="8834172" cy="5624944"/>
          </a:xfrm>
        </p:spPr>
        <p:txBody>
          <a:bodyPr/>
          <a:lstStyle/>
          <a:p>
            <a:pPr algn="ctr"/>
            <a:r>
              <a:rPr lang="ru-RU" sz="2800" dirty="0"/>
              <a:t>При выполнении 300 диагностических процедур (30.000 рублей) в год – выручка составляет 9.000.000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При выполнении 300 лечебных процедур (150.000) в год – выручка составит 45.000.000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Реальные объемы диагностических и лечебных процедур превышают 500 случаев в год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Окупаемость проекта 6 – 8 лет</a:t>
            </a:r>
          </a:p>
        </p:txBody>
      </p:sp>
    </p:spTree>
    <p:extLst>
      <p:ext uri="{BB962C8B-B14F-4D97-AF65-F5344CB8AC3E}">
        <p14:creationId xmlns:p14="http://schemas.microsoft.com/office/powerpoint/2010/main" val="354100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473B2-C960-2ABA-B631-61BA4AD3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566671"/>
            <a:ext cx="8825657" cy="1513948"/>
          </a:xfrm>
        </p:spPr>
        <p:txBody>
          <a:bodyPr/>
          <a:lstStyle/>
          <a:p>
            <a:pPr algn="ctr"/>
            <a:r>
              <a:rPr lang="ru-RU" dirty="0"/>
              <a:t>Потребность в хирургическом лечении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B839C-44C0-7AC0-E543-3F40FE2CA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080619"/>
            <a:ext cx="8825657" cy="448760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Потребность населения кардиохирургических операциях при ИБС на 1.000.000 человек составляет 1100 в год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Потребность операций при пороках сердца составляет 350 операций на 1.000.000 населения в год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При населении Свердловской области более 4.200.000, потребность в операциях при ИБС составляет 4200.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Потребность в клапанных процедурах в свердловской области составляет 1470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Население уральского федерального округа (</a:t>
            </a:r>
            <a:r>
              <a:rPr lang="ru-RU" sz="2200" b="1" dirty="0" err="1"/>
              <a:t>курганская,свердловская</a:t>
            </a:r>
            <a:r>
              <a:rPr lang="ru-RU" sz="2200" b="1" dirty="0"/>
              <a:t>, тюменская, челябинская области, </a:t>
            </a:r>
            <a:r>
              <a:rPr lang="ru-RU" sz="2200" b="1" dirty="0" err="1"/>
              <a:t>Хмао-югра</a:t>
            </a:r>
            <a:r>
              <a:rPr lang="ru-RU" sz="2200" b="1" dirty="0"/>
              <a:t>, </a:t>
            </a:r>
            <a:r>
              <a:rPr lang="ru-RU" sz="2200" b="1" dirty="0" err="1"/>
              <a:t>янао</a:t>
            </a:r>
            <a:r>
              <a:rPr lang="ru-RU" sz="2200" b="1" dirty="0"/>
              <a:t>) составляет более 12.000.000 человек, соответственно потребность в операциях при </a:t>
            </a:r>
            <a:r>
              <a:rPr lang="ru-RU" sz="2200" b="1" dirty="0" err="1"/>
              <a:t>ибс</a:t>
            </a:r>
            <a:r>
              <a:rPr lang="ru-RU" sz="2200" b="1" dirty="0"/>
              <a:t> составляет более 13.000 процедур в год, операций на клапанах – более 4.200 в год</a:t>
            </a:r>
          </a:p>
        </p:txBody>
      </p:sp>
    </p:spTree>
    <p:extLst>
      <p:ext uri="{BB962C8B-B14F-4D97-AF65-F5344CB8AC3E}">
        <p14:creationId xmlns:p14="http://schemas.microsoft.com/office/powerpoint/2010/main" val="357583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8432C-FAF8-EBC8-0944-3A7BBC527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347730"/>
            <a:ext cx="8903445" cy="6156101"/>
          </a:xfrm>
        </p:spPr>
        <p:txBody>
          <a:bodyPr/>
          <a:lstStyle/>
          <a:p>
            <a:r>
              <a:rPr lang="ru-RU" sz="2000" b="1" dirty="0"/>
              <a:t>Создание, запуск в работу клиники, специализирующейся </a:t>
            </a:r>
            <a:r>
              <a:rPr lang="ru-RU" sz="2000" b="1" dirty="0" err="1"/>
              <a:t>надиагностике</a:t>
            </a:r>
            <a:r>
              <a:rPr lang="ru-RU" sz="2000" b="1" dirty="0"/>
              <a:t>, лечении пациентов с сердечно-сосудистыми заболеваниями, а также проведения кардиологической реабилитации в Свердловской области и Уральском федеральном регионе.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Концепция проекта: выполнение минимально-инвазивных вмешательств в сердечно-сосудистой хирургии, основанных на принципах гибридной хирургии: низкая травматичность; </a:t>
            </a:r>
            <a:r>
              <a:rPr lang="ru-RU" sz="2000" b="1" dirty="0" err="1"/>
              <a:t>одномоментность</a:t>
            </a:r>
            <a:r>
              <a:rPr lang="ru-RU" sz="2000" b="1" dirty="0"/>
              <a:t> выполнения процедуры; ангиографический контроль, позволяющий выполнить немедленную корректировку лечения; селекция типов и видов поражения, позволяющая подобрать оптимальный метод лечения; минимальные сроки лечения и реабилитации в послеоперационном периоде.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Клиника «полного цикла»: путь пациента от полноценной диагностики заболеваний сердца и сосудов до послеоперационной реабилитации, позволяющий выполнить все процедуры в максимально сжатые сроки, не теряя времени на дальнейшее дообследование и подготовку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245498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8736A-909B-F3E1-7AC9-87755F4C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63804" cy="5896567"/>
          </a:xfrm>
        </p:spPr>
        <p:txBody>
          <a:bodyPr/>
          <a:lstStyle/>
          <a:p>
            <a:r>
              <a:rPr lang="ru-RU" sz="2400" dirty="0"/>
              <a:t>Отличительная особенность функционирования клиники: </a:t>
            </a:r>
            <a:r>
              <a:rPr lang="ru-RU" sz="2400" dirty="0" err="1"/>
              <a:t>привличение</a:t>
            </a:r>
            <a:r>
              <a:rPr lang="ru-RU" sz="2400" dirty="0"/>
              <a:t> для работы в ней мультидисциплинарных специалистов, например: врач, имеющий сертификаты по  сердечно-сосудистой хирургии и </a:t>
            </a:r>
            <a:r>
              <a:rPr lang="ru-RU" sz="2400" dirty="0" err="1"/>
              <a:t>рентгенэндоваскулярной</a:t>
            </a:r>
            <a:r>
              <a:rPr lang="ru-RU" sz="2400" dirty="0"/>
              <a:t> хирургии; врач, имеющий сертификаты по кардиологии и функциональной диагностике, медицинская сестра, имеющая сертификаты по операционному делу и анестезиологии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Данный подход позволяет не создавать громоздкую систему нескольких отделений в одном центре. Один и тот же врач, благодаря своим навыкам может выполнять несколько разных процедур. Данная организация работы экономит денежные средства, выделенные в рамках квоты.</a:t>
            </a:r>
          </a:p>
        </p:txBody>
      </p:sp>
    </p:spTree>
    <p:extLst>
      <p:ext uri="{BB962C8B-B14F-4D97-AF65-F5344CB8AC3E}">
        <p14:creationId xmlns:p14="http://schemas.microsoft.com/office/powerpoint/2010/main" val="73871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6E552-C99C-9F8B-74F9-69B4ECB3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476519"/>
            <a:ext cx="8890565" cy="5731098"/>
          </a:xfrm>
        </p:spPr>
        <p:txBody>
          <a:bodyPr/>
          <a:lstStyle/>
          <a:p>
            <a:r>
              <a:rPr lang="ru-RU" sz="2400" dirty="0"/>
              <a:t>Полноценных клиник, оснащенных гибридной операционной, в Уральском федеральном округе в настоящее время нет. 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Подобные клиники (в фрагментированном виде) существуют в структуре некоторых многопрофильных медицинских учреждений Москвы и Санкт-Петербурга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Однако, добиться полноценного функционирования как клиника гибридной хирургии не получается, в связи с тем, что на начальных  этапах возникают объективные и субъективные трудности в организации труда; формирования команды специалистов «</a:t>
            </a:r>
            <a:r>
              <a:rPr lang="en-US" sz="2400" dirty="0"/>
              <a:t>Heart Team</a:t>
            </a:r>
            <a:r>
              <a:rPr lang="ru-RU" sz="2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8184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D3288-71A4-B242-C177-0A5251EE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231985" cy="5793536"/>
          </a:xfrm>
        </p:spPr>
        <p:txBody>
          <a:bodyPr/>
          <a:lstStyle/>
          <a:p>
            <a:r>
              <a:rPr lang="ru-RU" sz="3600" dirty="0"/>
              <a:t>В конце 2022 года федеральный фонд ОМС выделил финансирование ВМП-</a:t>
            </a:r>
            <a:r>
              <a:rPr lang="en-US" sz="3600" dirty="0"/>
              <a:t>II</a:t>
            </a:r>
            <a:r>
              <a:rPr lang="ru-RU" sz="3600" dirty="0"/>
              <a:t> для 13 частных клиник из восьми регионов, в то время как годом ранее тарифы ВМП предоставлялись одной частной клинике. Общая сумма тарифов ВМП для частных клиник – около 2.000.000.000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114274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3D2F923-CB05-F721-4044-D46C924C7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875763"/>
            <a:ext cx="8761778" cy="5144037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Эксперты ВШЭ оценили влияние фибрилляции предсердий на экономику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 2036 число пациентов с </a:t>
            </a:r>
            <a:r>
              <a:rPr lang="ru-RU" sz="2400" dirty="0" err="1"/>
              <a:t>фибрилляцие</a:t>
            </a:r>
            <a:r>
              <a:rPr lang="ru-RU" sz="2400" dirty="0"/>
              <a:t> предсердий может превысить 3.000.000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Прирост больных с фибрилляцией предсердий к 2036 году может составить 601.000 по сравнению с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Ущерб экономике от последствий фибрилляции предсердий составит от  962.100.000.000 до 1.500.000.000.000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Развитие фибрилляции предсердий особенно сильно может повлиять на потерю трудоспособности мужчин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 это заболевание может приходиться около 35% от всех смертей</a:t>
            </a:r>
          </a:p>
        </p:txBody>
      </p:sp>
    </p:spTree>
    <p:extLst>
      <p:ext uri="{BB962C8B-B14F-4D97-AF65-F5344CB8AC3E}">
        <p14:creationId xmlns:p14="http://schemas.microsoft.com/office/powerpoint/2010/main" val="302343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4D87A-5778-DDA5-A3BA-3485BDF6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350062" cy="1137721"/>
          </a:xfrm>
        </p:spPr>
        <p:txBody>
          <a:bodyPr/>
          <a:lstStyle/>
          <a:p>
            <a:r>
              <a:rPr lang="ru-RU" sz="1800" dirty="0"/>
              <a:t>Гибридная операционная – специальным образом организованное рабочее пространство, позволяющее команде мультидисциплинарных и смежных специалистов выполнять 2 и более сложных, в то же время, минимально инвазивных процедур, одномоментно. 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B0DC6774-C4CB-1FAB-13A4-9B19C37A2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1137723"/>
            <a:ext cx="8886422" cy="57418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1B62A8-769C-B1AE-4992-EB0E3FA7B852}"/>
              </a:ext>
            </a:extLst>
          </p:cNvPr>
          <p:cNvSpPr txBox="1"/>
          <p:nvPr/>
        </p:nvSpPr>
        <p:spPr>
          <a:xfrm>
            <a:off x="1584101" y="3428999"/>
            <a:ext cx="244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0C7F6-D157-989B-E509-8C932E776426}"/>
              </a:ext>
            </a:extLst>
          </p:cNvPr>
          <p:cNvSpPr txBox="1"/>
          <p:nvPr/>
        </p:nvSpPr>
        <p:spPr>
          <a:xfrm>
            <a:off x="8886422" y="1137722"/>
            <a:ext cx="33055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– ангиографический комплекс (лучевая трубка)</a:t>
            </a:r>
          </a:p>
          <a:p>
            <a:r>
              <a:rPr lang="ru-RU" dirty="0"/>
              <a:t>2 – монитор, на который выводится диагностическое изображение с лучевой трубки</a:t>
            </a:r>
          </a:p>
          <a:p>
            <a:r>
              <a:rPr lang="ru-RU" dirty="0"/>
              <a:t>3 – компьютерный томограф</a:t>
            </a:r>
          </a:p>
          <a:p>
            <a:r>
              <a:rPr lang="ru-RU" dirty="0"/>
              <a:t>4 – операционный стол</a:t>
            </a:r>
          </a:p>
          <a:p>
            <a:r>
              <a:rPr lang="ru-RU" dirty="0"/>
              <a:t>5 – хирургическая консоль</a:t>
            </a:r>
          </a:p>
          <a:p>
            <a:r>
              <a:rPr lang="ru-RU" dirty="0"/>
              <a:t>6 – анестезиологическая станция</a:t>
            </a:r>
          </a:p>
          <a:p>
            <a:r>
              <a:rPr lang="ru-RU" dirty="0"/>
              <a:t>7 – хирургические светильники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EB0CD-ECC3-A3FC-404D-3300A5DB5FF9}"/>
              </a:ext>
            </a:extLst>
          </p:cNvPr>
          <p:cNvSpPr txBox="1"/>
          <p:nvPr/>
        </p:nvSpPr>
        <p:spPr>
          <a:xfrm>
            <a:off x="6373091" y="32973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BCE62-6554-743F-281B-6293082228C4}"/>
              </a:ext>
            </a:extLst>
          </p:cNvPr>
          <p:cNvSpPr txBox="1"/>
          <p:nvPr/>
        </p:nvSpPr>
        <p:spPr>
          <a:xfrm>
            <a:off x="8492836" y="4239491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2C06C-68B3-DDD7-5467-FA537ECBBD0A}"/>
              </a:ext>
            </a:extLst>
          </p:cNvPr>
          <p:cNvSpPr txBox="1"/>
          <p:nvPr/>
        </p:nvSpPr>
        <p:spPr>
          <a:xfrm>
            <a:off x="2632364" y="5237018"/>
            <a:ext cx="22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8F134-437A-75FC-E4CC-77CF1E79D98B}"/>
              </a:ext>
            </a:extLst>
          </p:cNvPr>
          <p:cNvSpPr txBox="1"/>
          <p:nvPr/>
        </p:nvSpPr>
        <p:spPr>
          <a:xfrm>
            <a:off x="665018" y="57202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BD466-F902-E320-7A55-3B2E124A4B5C}"/>
              </a:ext>
            </a:extLst>
          </p:cNvPr>
          <p:cNvSpPr txBox="1"/>
          <p:nvPr/>
        </p:nvSpPr>
        <p:spPr>
          <a:xfrm>
            <a:off x="3622965" y="3955385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425083-B64D-742B-81CC-9C061A18A94C}"/>
              </a:ext>
            </a:extLst>
          </p:cNvPr>
          <p:cNvSpPr txBox="1"/>
          <p:nvPr/>
        </p:nvSpPr>
        <p:spPr>
          <a:xfrm>
            <a:off x="2854036" y="26600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E9575F-9D78-5149-0807-5D5AD5C0674A}"/>
              </a:ext>
            </a:extLst>
          </p:cNvPr>
          <p:cNvSpPr txBox="1"/>
          <p:nvPr/>
        </p:nvSpPr>
        <p:spPr>
          <a:xfrm>
            <a:off x="4447309" y="28124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9022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52851</TotalTime>
  <Words>1384</Words>
  <Application>Microsoft Office PowerPoint</Application>
  <PresentationFormat>Широкоэкранный</PresentationFormat>
  <Paragraphs>173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Ион</vt:lpstr>
      <vt:lpstr>Лист Microsoft Excel</vt:lpstr>
      <vt:lpstr>ПРЕЗЕНТАЦИЯ РАЗВИТИЯ КЛИНИКИ ГИБРИДНОЙ И СЕРДЕЧНО-СОСУДИСТОЙ ХИРУРГИИ</vt:lpstr>
      <vt:lpstr>Востребованность в гибридных процедурах в России</vt:lpstr>
      <vt:lpstr>Потребность в хирургическом лечении</vt:lpstr>
      <vt:lpstr>Создание, запуск в работу клиники, специализирующейся надиагностике, лечении пациентов с сердечно-сосудистыми заболеваниями, а также проведения кардиологической реабилитации в Свердловской области и Уральском федеральном регионе.  Концепция проекта: выполнение минимально-инвазивных вмешательств в сердечно-сосудистой хирургии, основанных на принципах гибридной хирургии: низкая травматичность; одномоментность выполнения процедуры; ангиографический контроль, позволяющий выполнить немедленную корректировку лечения; селекция типов и видов поражения, позволяющая подобрать оптимальный метод лечения; минимальные сроки лечения и реабилитации в послеоперационном периоде.  Клиника «полного цикла»: путь пациента от полноценной диагностики заболеваний сердца и сосудов до послеоперационной реабилитации, позволяющий выполнить все процедуры в максимально сжатые сроки, не теряя времени на дальнейшее дообследование и подготовку пациента</vt:lpstr>
      <vt:lpstr>Отличительная особенность функционирования клиники: привличение для работы в ней мультидисциплинарных специалистов, например: врач, имеющий сертификаты по  сердечно-сосудистой хирургии и рентгенэндоваскулярной хирургии; врач, имеющий сертификаты по кардиологии и функциональной диагностике, медицинская сестра, имеющая сертификаты по операционному делу и анестезиологии  Данный подход позволяет не создавать громоздкую систему нескольких отделений в одном центре. Один и тот же врач, благодаря своим навыкам может выполнять несколько разных процедур. Данная организация работы экономит денежные средства, выделенные в рамках квоты.</vt:lpstr>
      <vt:lpstr>Полноценных клиник, оснащенных гибридной операционной, в Уральском федеральном округе в настоящее время нет.   Подобные клиники (в фрагментированном виде) существуют в структуре некоторых многопрофильных медицинских учреждений Москвы и Санкт-Петербурга  Однако, добиться полноценного функционирования как клиника гибридной хирургии не получается, в связи с тем, что на начальных  этапах возникают объективные и субъективные трудности в организации труда; формирования команды специалистов «Heart Team»</vt:lpstr>
      <vt:lpstr>В конце 2022 года федеральный фонд ОМС выделил финансирование ВМП-II для 13 частных клиник из восьми регионов, в то время как годом ранее тарифы ВМП предоставлялись одной частной клинике. Общая сумма тарифов ВМП для частных клиник – около 2.000.000.000 рублей</vt:lpstr>
      <vt:lpstr>Презентация PowerPoint</vt:lpstr>
      <vt:lpstr>Гибридная операционная – специальным образом организованное рабочее пространство, позволяющее команде мультидисциплинарных и смежных специалистов выполнять 2 и более сложных, в то же время, минимально инвазивных процедур, одномоментно. </vt:lpstr>
      <vt:lpstr>Презентация PowerPoint</vt:lpstr>
      <vt:lpstr>Презентация PowerPoint</vt:lpstr>
      <vt:lpstr>Презентация PowerPoint</vt:lpstr>
      <vt:lpstr>Какие операции можно проводить в гибридной операционной?</vt:lpstr>
      <vt:lpstr>Структура клиники</vt:lpstr>
      <vt:lpstr>СТРУКТУРА КЛИНИКИ помещения технического назначения</vt:lpstr>
      <vt:lpstr>Оснащение клиники</vt:lpstr>
      <vt:lpstr>Оснащение клиники</vt:lpstr>
      <vt:lpstr>Экономические тарифы ВМП</vt:lpstr>
      <vt:lpstr>ТАРИФЫ КСГ</vt:lpstr>
      <vt:lpstr>Презентация PowerPoint</vt:lpstr>
      <vt:lpstr>При выполнении 300 диагностических процедур (30.000 рублей) в год – выручка составляет 9.000.000  При выполнении 300 лечебных процедур (150.000) в год – выручка составит 45.000.000  Реальные объемы диагностических и лечебных процедур превышают 500 случаев в год  Окупаемость проекта 6 – 8 лет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РАЗВИТИЯ КЛИНИКИ ГИБРИДНОЙ И СЕРДЕЧНО-СОСУДИСТОЙ ХИРУРГИИ</dc:title>
  <dc:creator>Михаил Евстигнеев</dc:creator>
  <cp:lastModifiedBy>Михаил Евстигнеев</cp:lastModifiedBy>
  <cp:revision>106</cp:revision>
  <dcterms:created xsi:type="dcterms:W3CDTF">2023-09-30T14:47:31Z</dcterms:created>
  <dcterms:modified xsi:type="dcterms:W3CDTF">2023-11-06T08:25:52Z</dcterms:modified>
</cp:coreProperties>
</file>