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08-4B56-BE6F-B1A7B47DCC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08-4B56-BE6F-B1A7B47DCC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08-4B56-BE6F-B1A7B47DCC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08-4B56-BE6F-B1A7B47DCC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Линолеум</c:v>
                </c:pt>
                <c:pt idx="1">
                  <c:v>Плитка</c:v>
                </c:pt>
                <c:pt idx="2">
                  <c:v>Ламинат</c:v>
                </c:pt>
                <c:pt idx="3">
                  <c:v>Натуральные покрытия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126</c:v>
                </c:pt>
                <c:pt idx="1">
                  <c:v>116</c:v>
                </c:pt>
                <c:pt idx="2">
                  <c:v>79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5-48D2-8F5B-85601BEDE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57-4835-B9FD-D91F9021B1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57-4835-B9FD-D91F9021B1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57-4835-B9FD-D91F9021B1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57-4835-B9FD-D91F9021B1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Линолеум</c:v>
                </c:pt>
                <c:pt idx="1">
                  <c:v>Плитка</c:v>
                </c:pt>
                <c:pt idx="2">
                  <c:v>Ламинат</c:v>
                </c:pt>
                <c:pt idx="3">
                  <c:v>Натуральные покрытия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</c:v>
                </c:pt>
                <c:pt idx="1">
                  <c:v>111</c:v>
                </c:pt>
                <c:pt idx="2">
                  <c:v>103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61-4C78-830A-5C6F12C72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2030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91.4</c:v>
                </c:pt>
                <c:pt idx="1">
                  <c:v>102.7</c:v>
                </c:pt>
                <c:pt idx="2">
                  <c:v>105</c:v>
                </c:pt>
                <c:pt idx="3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F8-4213-8A31-B34898685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1171384720"/>
        <c:axId val="906790256"/>
      </c:lineChart>
      <c:catAx>
        <c:axId val="117138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6790256"/>
        <c:crosses val="autoZero"/>
        <c:auto val="1"/>
        <c:lblAlgn val="ctr"/>
        <c:lblOffset val="100"/>
        <c:noMultiLvlLbl val="0"/>
      </c:catAx>
      <c:valAx>
        <c:axId val="90679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38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C-492C-8D6B-AC51789360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BC-492C-8D6B-AC5178936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1617488"/>
        <c:axId val="973012400"/>
      </c:barChart>
      <c:catAx>
        <c:axId val="91161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3012400"/>
        <c:crosses val="autoZero"/>
        <c:auto val="1"/>
        <c:lblAlgn val="ctr"/>
        <c:lblOffset val="100"/>
        <c:noMultiLvlLbl val="0"/>
      </c:catAx>
      <c:valAx>
        <c:axId val="97301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61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4EC2A7-D894-47B7-773F-B88C72EE8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9C9A40-5D5E-A642-0293-841B40D25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4F7A6C-979B-7419-5C2C-48892E0C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38DE73-5FEA-26E4-92B1-DC9949DB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CB2FD3-430E-1B09-341F-B464E8DA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64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5E66E-4A42-E8D2-7FAF-BBE49AF35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3D1EC5-142C-4C25-3D2A-B3826DA4B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F5554C-07B6-2541-AEA7-455CA6C4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61D43-3BDE-0D6C-C9E2-C411260C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77CA88-D773-66D7-6DAA-9BD02D77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56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15A119B-833D-5D76-D41E-994C8E507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889D0-584C-DE86-3FF9-D3883E040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A6D407-B06C-72D3-2EDE-2318E289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6CD1C-0B4A-7D4D-1DCA-7AE1F959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5A3872-35A9-57F7-8386-5C0D8ACF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51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91F5-8196-7BB2-37F7-9FE831D37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1A5F75-5481-8CF9-87D8-FFC29A24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9467E4-EDAD-8832-DDCA-0B69A49F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20719-251E-E686-958C-D9B0EBD5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9482F1-E843-593F-5AC2-B638DA8B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86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CDA6C-DC80-D098-B0C2-4D08428FD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A222EA-0553-6010-DE99-B852CE47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FB943A-1C59-5878-47B7-F38AF3D4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483904-AB95-DCE5-F46B-567D5212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10F595-D2C1-44B2-20F2-B2169A56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4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E0DBA-9457-8EF3-F787-28505B59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AD35F7-6C29-717C-9DC1-D93EBB2D3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F5C1A9-C670-2387-9F95-2AC0EE3E0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AF06E9-700E-45E0-023D-8034CCFBD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9091FA-7E81-D319-7D9C-8C60C3DA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10316A-DEFD-FE44-E8FA-D69AC454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44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0CE1C-0CFA-294B-CACB-C394966B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F3F07A-E108-85D2-D795-E7E5D988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72C47A-FA43-46CE-2917-B34157AD1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D3627A9-62AA-10EB-1CB7-9874DCD25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8BAB80-BEEF-06A2-6724-89DADF4EE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6C6F69-5878-A5B1-8723-CD7A2AB5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8397747-D536-4812-369A-E34ECEE3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A13BD6-3A90-DE45-0AF5-08EB1D69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8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8F0ED-1C82-D985-AB8D-E65BE466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F47709E-0905-90E9-206F-08A0745A9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4029AAD-45FB-1358-1345-D7EA862B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5C80AEA-A57D-EA3C-C98F-A216D367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97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F4BD92-EB8B-C35B-3A3C-8A29CC71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7809E0-1DD4-6D0B-D9C0-CA7A37A8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3D974F-3EB7-C492-BC3B-45B29F8C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6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57776-B359-4C3E-7F16-3A805979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10E704-39BF-8299-1C93-AE8312307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11CE64-D478-6E35-D946-5933CE934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825ABB-B558-DCD9-61EB-15D8ABE2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9E6781-C24D-F50A-9DA0-2EC11A56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8DEDF2-7214-70FB-1033-3D98B57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95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95C8B-AB4D-F757-286D-F959D0CF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A759475-7F80-8523-33DE-715353D70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F02244-EC1C-B2AB-C7FF-523ED32ED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F8A77B-4D42-8430-F4A1-417C10D7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CF1CE7-B9E3-2AD0-0CBB-A18D7562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738AF8-1972-9E3F-395E-AD7C3CDE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5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9AFF8-4B8A-4CA7-4863-73291D34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8391DE-D057-429F-FECB-0F83B1326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F42BEF-701C-D1E0-74DE-60758A1FFF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BB4D5-83C8-4743-85C9-B6B37F54BF8E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7C0469-B2A0-9BB6-88B6-A4F95FE91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49255E-512C-33A0-FE5E-5F8A73004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A6179-1BB0-4A92-B554-FFAE92F9B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3D8E6-2CE1-C85E-6321-7F95A4FC0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Бизнес – план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AEF324-5D54-DB57-E4CB-627B7D6D40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Производство модифицированного </a:t>
            </a:r>
            <a:r>
              <a:rPr lang="ru-RU" dirty="0" err="1"/>
              <a:t>ламинатьа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57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ED7F05-F294-3C11-714E-8B1ED0F76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08"/>
            <a:ext cx="10515600" cy="63823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По данным Минстроя, в настоящий момент в России возводится порядка 150 млн кв. м жилья. По итогам 2022 года в России ввели в эксплуатацию рекордные 102,7 млн кв. м жилья, что на 11% больше относительно результата 2021 года. По итогам 2023 года он достиг 105 млн кв. м, а к 2030 году прогнозируется ввод порядка 120 млн кв. м жилья в год.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2021 году общий объём импорта паркетной и инженерной доски составлял 6,6 млрд рублей и за предыдущие четыре года показал значительный рост. За период 2019-2022 гг. совокупность годовой темпа роста импорта составил 31,5%. Исходя из этого, чем выше объёмы импорта и его роста, тем больше возможностей освоения потенциальной доли импортозамещения.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2022 году российский рынок паркетной и инженерной доски столкнулся со снижением темпов импорта из ЕС, а в 2023 году с сокращением. Нехватка европейской продукции создаёт максимально выгодные возможности для открытия российских производств.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E4D2876-4F2B-34D7-2BB1-086324151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8582745"/>
              </p:ext>
            </p:extLst>
          </p:nvPr>
        </p:nvGraphicFramePr>
        <p:xfrm>
          <a:off x="1699491" y="1173018"/>
          <a:ext cx="8128000" cy="178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3EF93F62-5146-66A3-973F-FD7677059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891679"/>
              </p:ext>
            </p:extLst>
          </p:nvPr>
        </p:nvGraphicFramePr>
        <p:xfrm>
          <a:off x="2032000" y="4193309"/>
          <a:ext cx="8128000" cy="149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481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0BBFBE-0A42-0787-A71B-17C8B7553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55"/>
            <a:ext cx="10515600" cy="656705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Ожидается, что в течение ближайших лет спрос на инженерную доску, а значит и на все натуральные напольные покрытия, значительно увеличится, что обусловлено растущим предпочтением экологически чистых и устойчивых вариантов напольных покрытий. Их предпочитают за привлекательность, прочность, возможность обновления путём реставрации и лёгким уходом. Кроме того, модифицированный ламинат обладает способностью естественно изолировать, обеспечивая тепло и комфорт.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Согласно экспертным оценкам и выше предоставленной информации можно предположить что рост продаж </a:t>
            </a:r>
            <a:r>
              <a:rPr lang="ru-RU"/>
              <a:t>модифицированного ламината </a:t>
            </a:r>
            <a:r>
              <a:rPr lang="ru-RU" dirty="0"/>
              <a:t>в количественном выражении отмечается на уровне 5% -10% в ближайшие три года. </a:t>
            </a:r>
          </a:p>
        </p:txBody>
      </p:sp>
    </p:spTree>
    <p:extLst>
      <p:ext uri="{BB962C8B-B14F-4D97-AF65-F5344CB8AC3E}">
        <p14:creationId xmlns:p14="http://schemas.microsoft.com/office/powerpoint/2010/main" val="258514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E63CB-2798-CFC9-8A63-008E0C4A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548"/>
          </a:xfrm>
        </p:spPr>
        <p:txBody>
          <a:bodyPr/>
          <a:lstStyle/>
          <a:p>
            <a:pPr algn="ctr"/>
            <a:r>
              <a:rPr lang="ru-RU" dirty="0"/>
              <a:t>Основная цель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F2689A-3EAC-C6BF-8F30-A74E13D20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2924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Наладить полноформатное собственное производство инженерной доски, при котором все технологические операции и 95% компонентов будут производиться непосредственно из отечественного сырья.</a:t>
            </a:r>
          </a:p>
          <a:p>
            <a:pPr marL="0" indent="0">
              <a:buNone/>
            </a:pPr>
            <a:r>
              <a:rPr lang="ru-RU" dirty="0"/>
              <a:t>Факторы определяющие потенциал проекта:</a:t>
            </a:r>
          </a:p>
          <a:p>
            <a:pPr marL="514350" indent="-514350">
              <a:buAutoNum type="arabicParenR"/>
            </a:pPr>
            <a:r>
              <a:rPr lang="ru-RU" dirty="0"/>
              <a:t>Благоприятная рыночная обстановка на рынке жилищного строительства</a:t>
            </a:r>
          </a:p>
          <a:p>
            <a:pPr marL="514350" indent="-514350">
              <a:buAutoNum type="arabicParenR"/>
            </a:pPr>
            <a:r>
              <a:rPr lang="ru-RU" dirty="0"/>
              <a:t>Значительный потенциал в части импортозамещения</a:t>
            </a:r>
          </a:p>
          <a:p>
            <a:pPr marL="514350" indent="-514350">
              <a:buAutoNum type="arabicParenR"/>
            </a:pPr>
            <a:r>
              <a:rPr lang="ru-RU" dirty="0"/>
              <a:t>Наличие у компании наработанного опыта, штат узких специалистов</a:t>
            </a:r>
          </a:p>
          <a:p>
            <a:pPr marL="514350" indent="-514350">
              <a:buAutoNum type="arabicParenR"/>
            </a:pPr>
            <a:r>
              <a:rPr lang="ru-RU" dirty="0"/>
              <a:t>Относительно короткие сроки окупаемости инвестиций</a:t>
            </a:r>
          </a:p>
        </p:txBody>
      </p:sp>
    </p:spTree>
    <p:extLst>
      <p:ext uri="{BB962C8B-B14F-4D97-AF65-F5344CB8AC3E}">
        <p14:creationId xmlns:p14="http://schemas.microsoft.com/office/powerpoint/2010/main" val="170591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72C1B-39FA-C299-9207-C64FEC970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343"/>
            <a:ext cx="10515600" cy="5585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Описание бизнеса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DE6CD3-B263-772E-2A59-25BE7EA0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242"/>
            <a:ext cx="10515600" cy="49374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PT Sans Caption" panose="020B0603020203020204" pitchFamily="34" charset="-52"/>
              </a:rPr>
              <a:t>Модифицированный ламинат</a:t>
            </a:r>
            <a:r>
              <a:rPr lang="ru-RU" i="0" dirty="0">
                <a:effectLst/>
                <a:latin typeface="PT Sans Caption" panose="020B0603020203020204" pitchFamily="34" charset="-52"/>
              </a:rPr>
              <a:t> – более современная замена паркету и более натуральная альтернатива ламинату. При этом от последнего она берет ряд очевидных преимуществ: простоту монтажа, большую стабильность при перепадах температуры и влажности и самое главное – более низкую цену в сравнении с паркетной доской.</a:t>
            </a:r>
          </a:p>
          <a:p>
            <a:pPr marL="0" indent="0">
              <a:buNone/>
            </a:pPr>
            <a:r>
              <a:rPr lang="ru-RU" dirty="0">
                <a:latin typeface="PT Sans Caption" panose="020B0603020203020204" pitchFamily="34" charset="-52"/>
              </a:rPr>
              <a:t>Модифицированный ламинат по технологии своего производства очень напоминает ламинат или фанеру – это такой же слоёный «пирог», слои в котором состоят из разных материалов, где нижний слой влагостойкая фанера толщиной 12мм и верхний слой ламель ценной породы дерева дуба или ясеня толщиной 0,6мм. </a:t>
            </a: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40DC7D6-E15B-5EBC-7A04-FBD87C61F4AA}"/>
              </a:ext>
            </a:extLst>
          </p:cNvPr>
          <p:cNvSpPr txBox="1">
            <a:spLocks/>
          </p:cNvSpPr>
          <p:nvPr/>
        </p:nvSpPr>
        <p:spPr>
          <a:xfrm>
            <a:off x="838200" y="775854"/>
            <a:ext cx="10515600" cy="695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Основные методы производства</a:t>
            </a:r>
          </a:p>
        </p:txBody>
      </p:sp>
    </p:spTree>
    <p:extLst>
      <p:ext uri="{BB962C8B-B14F-4D97-AF65-F5344CB8AC3E}">
        <p14:creationId xmlns:p14="http://schemas.microsoft.com/office/powerpoint/2010/main" val="405891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1D612C-0D9D-1A12-D7CA-80025C3CB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513"/>
            <a:ext cx="10515600" cy="4406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Первый этап производства </a:t>
            </a:r>
          </a:p>
          <a:p>
            <a:pPr marL="0" indent="0">
              <a:buNone/>
            </a:pPr>
            <a:r>
              <a:rPr lang="ru-RU" dirty="0"/>
              <a:t>Распиловка фанеры и рубка шпона с последующей склейкой в рубашку в данную операцию входят следующие технологические операции:</a:t>
            </a:r>
          </a:p>
          <a:p>
            <a:pPr marL="514350" indent="-514350">
              <a:buAutoNum type="arabicParenR"/>
            </a:pPr>
            <a:r>
              <a:rPr lang="ru-RU" dirty="0"/>
              <a:t>Распиловка листа фанеры </a:t>
            </a:r>
          </a:p>
          <a:p>
            <a:pPr marL="514350" indent="-514350">
              <a:buAutoNum type="arabicParenR"/>
            </a:pPr>
            <a:r>
              <a:rPr lang="ru-RU" dirty="0"/>
              <a:t>Калибровка фанерных заготовок</a:t>
            </a:r>
          </a:p>
          <a:p>
            <a:pPr marL="514350" indent="-514350">
              <a:buAutoNum type="arabicParenR"/>
            </a:pPr>
            <a:r>
              <a:rPr lang="ru-RU" dirty="0"/>
              <a:t>Рубка шпона в тех размеры</a:t>
            </a:r>
          </a:p>
          <a:p>
            <a:pPr marL="514350" indent="-514350">
              <a:buAutoNum type="arabicParenR"/>
            </a:pPr>
            <a:r>
              <a:rPr lang="ru-RU" dirty="0"/>
              <a:t>Набор и сшивка рубашки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23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510EF4-7735-0FF4-1AC3-677FC934F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Второй этап производства</a:t>
            </a:r>
          </a:p>
          <a:p>
            <a:pPr marL="0" indent="0">
              <a:buNone/>
            </a:pPr>
            <a:r>
              <a:rPr lang="ru-RU" dirty="0"/>
              <a:t>После подготовки фанеры и шпонированной рубашки заготовки необходимо склеить между собой в единый «пирог» для получения цельной конструкции.</a:t>
            </a:r>
          </a:p>
          <a:p>
            <a:pPr marL="0" indent="0">
              <a:buNone/>
            </a:pPr>
            <a:r>
              <a:rPr lang="ru-RU" dirty="0"/>
              <a:t>Самый бюджетный проверенный временем способ это склейка горячим прессом с использование водостойкого клея ПВА соответствующего по </a:t>
            </a:r>
            <a:r>
              <a:rPr lang="en-US" dirty="0"/>
              <a:t>DIN</a:t>
            </a:r>
            <a:r>
              <a:rPr lang="ru-RU" dirty="0"/>
              <a:t>/</a:t>
            </a:r>
            <a:r>
              <a:rPr lang="en-US" dirty="0"/>
              <a:t>EN</a:t>
            </a:r>
            <a:r>
              <a:rPr lang="ru-RU" dirty="0"/>
              <a:t> 204, группе нагрузки </a:t>
            </a:r>
            <a:r>
              <a:rPr lang="en-US" dirty="0"/>
              <a:t>D3</a:t>
            </a:r>
            <a:r>
              <a:rPr lang="ru-RU" dirty="0"/>
              <a:t>/</a:t>
            </a:r>
            <a:r>
              <a:rPr lang="en-US" dirty="0"/>
              <a:t>D4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61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9C685A-2E66-43F6-BB68-56982AB38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Третий этап производства</a:t>
            </a:r>
          </a:p>
          <a:p>
            <a:pPr marL="0" indent="0">
              <a:buNone/>
            </a:pPr>
            <a:r>
              <a:rPr lang="ru-RU" dirty="0"/>
              <a:t>Фрезерование замкового соединения типа </a:t>
            </a:r>
            <a:r>
              <a:rPr lang="en-US" dirty="0"/>
              <a:t>Click</a:t>
            </a:r>
            <a:r>
              <a:rPr lang="ru-RU" dirty="0"/>
              <a:t>, нарезка фаски с четырёх сторон и формирование конструктивной формы. Инженерная доска будет иметь три конструктивных решения:</a:t>
            </a:r>
          </a:p>
          <a:p>
            <a:pPr marL="514350" indent="-514350">
              <a:buAutoNum type="arabicParenR"/>
            </a:pPr>
            <a:r>
              <a:rPr lang="ru-RU" dirty="0"/>
              <a:t>Одной длины палубная доска</a:t>
            </a:r>
          </a:p>
          <a:p>
            <a:pPr marL="514350" indent="-514350">
              <a:buAutoNum type="arabicParenR"/>
            </a:pPr>
            <a:r>
              <a:rPr lang="ru-RU" dirty="0"/>
              <a:t>Английская ёлка с углом 90 градусов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68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144BCE-32E1-BF82-8D1C-52D27E9A7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Четвёртый этап производства</a:t>
            </a:r>
          </a:p>
          <a:p>
            <a:pPr marL="0" indent="0">
              <a:buNone/>
            </a:pPr>
            <a:r>
              <a:rPr lang="ru-RU" dirty="0"/>
              <a:t>Завершающим этапом производства является обработка инженерной доски в предполагаемый дизайн готового продукта, </a:t>
            </a:r>
            <a:r>
              <a:rPr lang="ru-RU" dirty="0" err="1"/>
              <a:t>состариванием</a:t>
            </a:r>
            <a:r>
              <a:rPr lang="ru-RU" dirty="0"/>
              <a:t> инженерной доски методом </a:t>
            </a:r>
            <a:r>
              <a:rPr lang="ru-RU" dirty="0" err="1"/>
              <a:t>брашированния</a:t>
            </a:r>
            <a:r>
              <a:rPr lang="ru-RU" dirty="0"/>
              <a:t>, тонировка, патина, покрытие финишным слоем масла или лака.</a:t>
            </a:r>
          </a:p>
          <a:p>
            <a:pPr marL="0" indent="0">
              <a:buNone/>
            </a:pPr>
            <a:r>
              <a:rPr lang="ru-RU" dirty="0"/>
              <a:t>С последующей упаковкой в коробку и термоусадочную плёнку.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59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1321E-FE79-FDF4-E934-E20E7072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057"/>
          </a:xfrm>
        </p:spPr>
        <p:txBody>
          <a:bodyPr/>
          <a:lstStyle/>
          <a:p>
            <a:pPr algn="ctr"/>
            <a:r>
              <a:rPr lang="ru-RU" b="1" dirty="0"/>
              <a:t>Анализ рынка инженерной доски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7ACFEC-8C8D-BE6A-C35A-CEF1BD31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8509"/>
            <a:ext cx="10515600" cy="501318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 данным « Анализа рынка напольных покрытий в России» объём продаж напольных в стране в 2022г. составил 333 млн м2 и снизился по сравнению с предыдущими годами на 15,7%. Их основными видами являются: напольная керамическая плитка, линолеум и твёрдые </a:t>
            </a:r>
            <a:r>
              <a:rPr lang="ru-RU" dirty="0" err="1"/>
              <a:t>неполимерные</a:t>
            </a:r>
            <a:r>
              <a:rPr lang="ru-RU" dirty="0"/>
              <a:t> напольные покрытия, ламинат и натуральные напольные покрытия. С точки зрения структуры соотношения этих видов выглядит следующим образом: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9FCE2B7-DA1A-CC0E-2D4D-4E764ADE29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472723"/>
              </p:ext>
            </p:extLst>
          </p:nvPr>
        </p:nvGraphicFramePr>
        <p:xfrm>
          <a:off x="3773054" y="4148667"/>
          <a:ext cx="4645892" cy="270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707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3A151B-DEAC-B621-4EAC-BB4CF51EA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55"/>
            <a:ext cx="10515600" cy="638232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Данное снижение покупательской активности связаны с февральскими событиями, а потом объявлением частичной мобилизации, что сказалось на желании людей покупать жильё и сократилось число плановых ремонтов, россияне предпочли меньше тратить и больше сохранять денежных средств на будущее.</a:t>
            </a:r>
          </a:p>
          <a:p>
            <a:pPr marL="0" indent="0">
              <a:buNone/>
            </a:pPr>
            <a:r>
              <a:rPr lang="ru-RU" dirty="0"/>
              <a:t>В предыдущие 2018-2021 г продажи напольных покрытий стабильно росли. Наибольший прирост продаж пришёлся на 2021г 395 млн кв м: временное снижение ставки рефинансирования, программы льготной ипотеки стимулировали активность в строительной отрасли, а следовательно, спрос на строительные материалы в том числе на натуральные напольные покрытия.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207111B0-E6D2-E006-7A14-7B917AA83D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3133211"/>
              </p:ext>
            </p:extLst>
          </p:nvPr>
        </p:nvGraphicFramePr>
        <p:xfrm>
          <a:off x="3325091" y="4553527"/>
          <a:ext cx="5708074" cy="213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082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753</Words>
  <Application>Microsoft Office PowerPoint</Application>
  <PresentationFormat>Широкоэкранный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PT Sans Caption</vt:lpstr>
      <vt:lpstr>Тема Office</vt:lpstr>
      <vt:lpstr>Бизнес – план  </vt:lpstr>
      <vt:lpstr>Основная цель проекта</vt:lpstr>
      <vt:lpstr>Описание бизнеса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рынка инженерной доски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– план  </dc:title>
  <dc:creator>МойПк</dc:creator>
  <cp:lastModifiedBy>МойПк</cp:lastModifiedBy>
  <cp:revision>1</cp:revision>
  <dcterms:created xsi:type="dcterms:W3CDTF">2024-02-22T08:07:16Z</dcterms:created>
  <dcterms:modified xsi:type="dcterms:W3CDTF">2024-11-03T15:03:00Z</dcterms:modified>
</cp:coreProperties>
</file>