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004"/>
    <a:srgbClr val="0E5404"/>
    <a:srgbClr val="000000"/>
    <a:srgbClr val="FFFFFF"/>
    <a:srgbClr val="00FF00"/>
    <a:srgbClr val="D7E4BD"/>
    <a:srgbClr val="A7FA9C"/>
    <a:srgbClr val="158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9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0974A-A3C8-4123-9756-4E4084E59488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14C59-633C-49B7-970C-43A13E477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20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14C59-633C-49B7-970C-43A13E477DC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49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DEDE"/>
              </a:clrFrom>
              <a:clrTo>
                <a:srgbClr val="FFDEDE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 contrast="-8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12" r="15608"/>
          <a:stretch/>
        </p:blipFill>
        <p:spPr bwMode="auto">
          <a:xfrm>
            <a:off x="-72262" y="5186761"/>
            <a:ext cx="9288524" cy="17008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  <a14:imgEffect>
                      <a14:brightnessContrast bright="40000" contrast="-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8520" y="-32405"/>
            <a:ext cx="9361040" cy="562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3940"/>
            <a:ext cx="4860032" cy="586748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ru-RU" sz="2000" b="1" u="sng" dirty="0" smtClean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sz="1400" b="1" u="sng" dirty="0" smtClean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u="sng" dirty="0" smtClean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К А М Э Р</a:t>
            </a:r>
            <a:r>
              <a:rPr lang="ru-RU" sz="1400" b="1" u="sng" dirty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» в проекте    </a:t>
            </a:r>
            <a:r>
              <a:rPr lang="ru-RU" sz="1400" b="1" u="sng" dirty="0" smtClean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u="sng" dirty="0" smtClean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ГУМАТЭКО</a:t>
            </a:r>
            <a:r>
              <a:rPr lang="ru-RU" sz="1400" b="1" u="sng" dirty="0" smtClean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b="1" u="sng" dirty="0" smtClean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u="sng" dirty="0">
              <a:solidFill>
                <a:srgbClr val="0E5404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400" b="1" dirty="0" smtClean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sz="1400" b="1" u="sng" dirty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производство гуминовых </a:t>
            </a:r>
            <a:r>
              <a:rPr lang="ru-RU" sz="1400" b="1" u="sng" dirty="0" smtClean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биостимуляторов </a:t>
            </a:r>
            <a:r>
              <a:rPr lang="ru-RU" sz="1400" b="1" u="sng" dirty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в Камчатском крае</a:t>
            </a:r>
            <a:r>
              <a:rPr lang="ru-RU" sz="1400" b="1" dirty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dirty="0" smtClean="0">
              <a:solidFill>
                <a:srgbClr val="0E54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33939"/>
            <a:ext cx="827584" cy="120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33939"/>
            <a:ext cx="3096344" cy="523580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ИНВЕСТИЦИОННАЯ ВОЗМОЖНОСТЬ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2213" y="683134"/>
            <a:ext cx="3096344" cy="513618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ОПИСАНИЕ ПРОЕКТА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275856" y="557519"/>
            <a:ext cx="5760640" cy="8929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Компанией «КАМЭР» будет построено предприятие  инновационной переработки торфа в жидкие гуминовые удобрения (биостимуляторы)</a:t>
            </a: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Предприятие будет использовать собственную электроэнергию и уникальную добычу торфа.</a:t>
            </a: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Начало производства продукции через </a:t>
            </a:r>
            <a:r>
              <a:rPr lang="ru-RU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от начала финансирования.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2213" y="1450420"/>
            <a:ext cx="2021515" cy="593246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Уникальность, преимущества  проекта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2146257" y="1450421"/>
            <a:ext cx="6997743" cy="16185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Экологическая чистота сырья-торфа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Данные месторождения высококачественного торфа миллионы лет находятся  в экологически чистой местности, где нет промышленных  предприятий, и там никогда не занимались  сельским хозяйством, т.е. в почву не вносились химические удобрения и  ядохимикаты.  Практически,  с точки зрения экологической чистоты на Земле трудно найти лучшее  </a:t>
            </a:r>
            <a:r>
              <a:rPr lang="ru-RU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место.</a:t>
            </a: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Инновационная, всепогодная добыча сырья – торфа в больших объёмах;</a:t>
            </a: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собственной электроэнергии, вырабатываемой из торфа;</a:t>
            </a: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Сохранность очёса -  торфообразующего, растительного слоя торфяного месторождения;</a:t>
            </a: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Географическое расположение проектного предприятия;</a:t>
            </a: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Ценовая доступность нашего продукта широкому кругу потребителей;</a:t>
            </a: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Долгосрочная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многолетняя </a:t>
            </a: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перспектива</a:t>
            </a:r>
            <a:r>
              <a:rPr lang="ru-RU" sz="9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производства нашей продукции , не менее  30 лет;</a:t>
            </a: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endParaRPr lang="ru-RU" sz="95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Растениеводство –укрепление растений, повышение урожайности и качества плодов.</a:t>
            </a: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Животноводство – кормовая добавка, способствующая усвоению кормов и оздоровлению поголовья.</a:t>
            </a:r>
            <a:endParaRPr lang="ru-RU" sz="1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Борьба с деградацией и опустыниванием земель </a:t>
            </a:r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положительное воздействие на качество </a:t>
            </a:r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укрепление почв .</a:t>
            </a:r>
            <a:endParaRPr lang="ru-RU" sz="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l">
              <a:spcBef>
                <a:spcPts val="0"/>
              </a:spcBef>
              <a:buFont typeface="Wingdings" pitchFamily="2" charset="2"/>
              <a:buChar char="Ø"/>
            </a:pPr>
            <a:endParaRPr lang="ru-RU" sz="1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Подобная нашей продукция, в мире имеет повышенный спрос</a:t>
            </a:r>
            <a:r>
              <a:rPr lang="ru-RU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торгуется </a:t>
            </a:r>
            <a:r>
              <a:rPr lang="ru-RU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$ 2 </a:t>
            </a:r>
            <a:r>
              <a:rPr lang="ru-RU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$</a:t>
            </a:r>
            <a:r>
              <a:rPr lang="ru-RU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за 1 кг. Стремление населения питаться экологически чистой пищей всегда будет способствовать спросу на наши удобрения.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algn="l">
              <a:spcBef>
                <a:spcPts val="0"/>
              </a:spcBef>
            </a:pP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spcBef>
                <a:spcPts val="0"/>
              </a:spcBef>
            </a:pP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 рассматривает возможность привлечения инвестиций в размере</a:t>
            </a:r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367 млн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рублей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($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140 705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000 ) </a:t>
            </a:r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окупаемости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месяцев.</a:t>
            </a:r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endPara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3764" y="3163353"/>
            <a:ext cx="2038753" cy="432048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Применение нашей продукции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4005064"/>
            <a:ext cx="640871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1227" y="3739527"/>
            <a:ext cx="2038753" cy="363522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Ситуация на рынке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8698" y="4214387"/>
            <a:ext cx="2061282" cy="432048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Государственная поддержка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6258" y="4149080"/>
            <a:ext cx="681823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реализации проекта заключено Соглашение с Корпорацией развития Камчатского края</a:t>
            </a:r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для ускорения прохождения всех процедур, взаимодействия с гос. структурами. Предполагается статус Резидента Территории опережающего развития (ТОР) </a:t>
            </a:r>
            <a:endParaRPr lang="ru-RU" sz="11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804" y="4725312"/>
            <a:ext cx="2076672" cy="504056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Инвестиционное предложение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1047" y="5085184"/>
            <a:ext cx="5760640" cy="444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Ключевые прогнозные показатели </a:t>
            </a:r>
            <a:r>
              <a:rPr lang="ru-RU" sz="2000" b="1" u="sng" dirty="0" smtClean="0">
                <a:solidFill>
                  <a:srgbClr val="0E5404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2000" b="1" u="sng" dirty="0">
              <a:solidFill>
                <a:srgbClr val="0E54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9740" y="5453157"/>
            <a:ext cx="2000959" cy="624183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1 051 200 т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Годовое производство гуминовых удобрений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7481" y="6145261"/>
            <a:ext cx="1986247" cy="638991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23 521 млн. руб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($ 230.22 млн.)           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Выручка в год</a:t>
            </a:r>
          </a:p>
          <a:p>
            <a:pPr algn="ctr"/>
            <a:endParaRPr lang="ru-RU" sz="12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411760" y="5461270"/>
            <a:ext cx="2000959" cy="624183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86%     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Рентабельность производства продукции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5486228"/>
            <a:ext cx="4457308" cy="1318067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Экономические показатели проекта: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ЧДД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 нарастающим итогом  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NPV  -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17 667,17 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Простой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срок окупаемости проекта 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РР –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3,4 г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Дисконтированный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срок окупаемости проекта 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ДРР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дисконте 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11,95%  –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5,31 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года.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Внутренняя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норма прибыли  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IRR –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31,7 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доходности 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РI –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2,36</a:t>
            </a:r>
            <a:endParaRPr lang="ru-RU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55776" y="6165303"/>
            <a:ext cx="2000959" cy="624183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2,4 руб</a:t>
            </a:r>
            <a:r>
              <a:rPr lang="ru-RU" sz="1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($ </a:t>
            </a:r>
            <a:r>
              <a:rPr lang="ru-RU" sz="1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0.03)</a:t>
            </a:r>
          </a:p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Себестоимость 1кг продукции без поставки  </a:t>
            </a:r>
            <a:r>
              <a:rPr lang="en-US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CIF </a:t>
            </a:r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760" y="2171780"/>
            <a:ext cx="2058757" cy="897180"/>
          </a:xfrm>
          <a:prstGeom prst="rect">
            <a:avLst/>
          </a:prstGeom>
          <a:solidFill>
            <a:srgbClr val="0F600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«Почва – важнейшее богатство страны. На плодородных почвах можно вырастить богатый урожай. Плодородной считают почву, которая содержит много гумуса, хорошо удерживает влагу и пропускает воздух»</a:t>
            </a:r>
          </a:p>
        </p:txBody>
      </p:sp>
    </p:spTree>
    <p:extLst>
      <p:ext uri="{BB962C8B-B14F-4D97-AF65-F5344CB8AC3E}">
        <p14:creationId xmlns:p14="http://schemas.microsoft.com/office/powerpoint/2010/main" val="40002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446</Words>
  <Application>Microsoft Office PowerPoint</Application>
  <PresentationFormat>Экран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42</cp:revision>
  <dcterms:created xsi:type="dcterms:W3CDTF">2022-10-26T01:15:35Z</dcterms:created>
  <dcterms:modified xsi:type="dcterms:W3CDTF">2024-11-13T00:21:35Z</dcterms:modified>
</cp:coreProperties>
</file>