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6004"/>
    <a:srgbClr val="0E5404"/>
    <a:srgbClr val="000000"/>
    <a:srgbClr val="FFFFFF"/>
    <a:srgbClr val="00FF00"/>
    <a:srgbClr val="D7E4BD"/>
    <a:srgbClr val="A7FA9C"/>
    <a:srgbClr val="1584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696" y="-6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C0974A-A3C8-4123-9756-4E4084E59488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214C59-633C-49B7-970C-43A13E477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206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214C59-633C-49B7-970C-43A13E477DC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490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DEDE"/>
              </a:clrFrom>
              <a:clrTo>
                <a:srgbClr val="FFDEDE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50000" contrast="-8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412" r="15608"/>
          <a:stretch/>
        </p:blipFill>
        <p:spPr bwMode="auto">
          <a:xfrm>
            <a:off x="-72262" y="5186761"/>
            <a:ext cx="9288524" cy="170080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400000"/>
                    </a14:imgEffect>
                    <a14:imgEffect>
                      <a14:brightnessContrast bright="40000" contrast="-8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108520" y="-32405"/>
            <a:ext cx="9361040" cy="5621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63888" y="33940"/>
            <a:ext cx="4860032" cy="586748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0"/>
              </a:spcBef>
            </a:pPr>
            <a:r>
              <a:rPr lang="ru-RU" sz="2000" b="1" u="sng" dirty="0" smtClean="0">
                <a:solidFill>
                  <a:srgbClr val="0E5404"/>
                </a:solidFill>
                <a:latin typeface="Times New Roman" pitchFamily="18" charset="0"/>
                <a:cs typeface="Times New Roman" pitchFamily="18" charset="0"/>
              </a:rPr>
              <a:t>ООО </a:t>
            </a:r>
            <a:r>
              <a:rPr lang="ru-RU" sz="1400" b="1" u="sng" dirty="0" smtClean="0">
                <a:solidFill>
                  <a:srgbClr val="0E5404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000" b="1" u="sng" dirty="0" smtClean="0">
                <a:solidFill>
                  <a:srgbClr val="0E5404"/>
                </a:solidFill>
                <a:latin typeface="Times New Roman" pitchFamily="18" charset="0"/>
                <a:cs typeface="Times New Roman" pitchFamily="18" charset="0"/>
              </a:rPr>
              <a:t>К А М Э Р</a:t>
            </a:r>
            <a:r>
              <a:rPr lang="ru-RU" sz="1400" b="1" u="sng" dirty="0">
                <a:solidFill>
                  <a:srgbClr val="0E5404"/>
                </a:solidFill>
                <a:latin typeface="Times New Roman" pitchFamily="18" charset="0"/>
                <a:cs typeface="Times New Roman" pitchFamily="18" charset="0"/>
              </a:rPr>
              <a:t>» в проекте    </a:t>
            </a:r>
            <a:r>
              <a:rPr lang="ru-RU" sz="1400" b="1" u="sng" dirty="0" smtClean="0">
                <a:solidFill>
                  <a:srgbClr val="0E5404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u="sng" dirty="0" smtClean="0">
                <a:solidFill>
                  <a:srgbClr val="0E5404"/>
                </a:solidFill>
                <a:latin typeface="Times New Roman" pitchFamily="18" charset="0"/>
                <a:cs typeface="Times New Roman" pitchFamily="18" charset="0"/>
              </a:rPr>
              <a:t>ГУМАТЭКО</a:t>
            </a:r>
            <a:r>
              <a:rPr lang="ru-RU" sz="1400" b="1" u="sng" dirty="0" smtClean="0">
                <a:solidFill>
                  <a:srgbClr val="0E5404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000" b="1" u="sng" dirty="0" smtClean="0">
                <a:solidFill>
                  <a:srgbClr val="0E540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b="1" u="sng" dirty="0">
              <a:solidFill>
                <a:srgbClr val="0E5404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</a:pPr>
            <a:r>
              <a:rPr lang="ru-RU" sz="1400" b="1" dirty="0" smtClean="0">
                <a:solidFill>
                  <a:srgbClr val="0E5404"/>
                </a:solidFill>
                <a:latin typeface="Times New Roman" pitchFamily="18" charset="0"/>
                <a:cs typeface="Times New Roman" pitchFamily="18" charset="0"/>
              </a:rPr>
              <a:t>     (</a:t>
            </a:r>
            <a:r>
              <a:rPr lang="ru-RU" sz="1400" b="1" u="sng" dirty="0">
                <a:solidFill>
                  <a:srgbClr val="0E5404"/>
                </a:solidFill>
                <a:latin typeface="Times New Roman" pitchFamily="18" charset="0"/>
                <a:cs typeface="Times New Roman" pitchFamily="18" charset="0"/>
              </a:rPr>
              <a:t>производство гуминовых </a:t>
            </a:r>
            <a:r>
              <a:rPr lang="ru-RU" sz="1400" b="1" u="sng" dirty="0" smtClean="0">
                <a:solidFill>
                  <a:srgbClr val="0E5404"/>
                </a:solidFill>
                <a:latin typeface="Times New Roman" pitchFamily="18" charset="0"/>
                <a:cs typeface="Times New Roman" pitchFamily="18" charset="0"/>
              </a:rPr>
              <a:t>биостимуляторов </a:t>
            </a:r>
            <a:r>
              <a:rPr lang="ru-RU" sz="1400" b="1" u="sng" dirty="0">
                <a:solidFill>
                  <a:srgbClr val="0E5404"/>
                </a:solidFill>
                <a:latin typeface="Times New Roman" pitchFamily="18" charset="0"/>
                <a:cs typeface="Times New Roman" pitchFamily="18" charset="0"/>
              </a:rPr>
              <a:t>в Камчатском крае</a:t>
            </a:r>
            <a:r>
              <a:rPr lang="ru-RU" sz="1400" b="1" dirty="0">
                <a:solidFill>
                  <a:srgbClr val="0E5404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1400" b="1" dirty="0" smtClean="0">
              <a:solidFill>
                <a:srgbClr val="0E540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33939"/>
            <a:ext cx="827584" cy="1203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7504" y="33939"/>
            <a:ext cx="3096344" cy="523580"/>
          </a:xfrm>
          <a:prstGeom prst="rect">
            <a:avLst/>
          </a:prstGeom>
          <a:solidFill>
            <a:srgbClr val="0F6004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ИНВЕСТИЦИОННАЯ ВОЗМОЖНОСТЬ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02213" y="683134"/>
            <a:ext cx="3096344" cy="513618"/>
          </a:xfrm>
          <a:prstGeom prst="rect">
            <a:avLst/>
          </a:prstGeom>
          <a:solidFill>
            <a:srgbClr val="0F6004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ОПИСАНИЕ ПРОЕКТА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3275856" y="557519"/>
            <a:ext cx="5760640" cy="892901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spcBef>
                <a:spcPts val="0"/>
              </a:spcBef>
              <a:buFont typeface="Wingdings" pitchFamily="2" charset="2"/>
              <a:buChar char="Ø"/>
            </a:pPr>
            <a:r>
              <a:rPr lang="ru-RU" sz="105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Компанией «КАМЭР» будет построено предприятие  инновационной переработки торфа в жидкие гуминовые удобрения (биостимуляторы)</a:t>
            </a:r>
          </a:p>
          <a:p>
            <a:pPr marL="171450" indent="-171450" algn="l">
              <a:spcBef>
                <a:spcPts val="0"/>
              </a:spcBef>
              <a:buFont typeface="Wingdings" pitchFamily="2" charset="2"/>
              <a:buChar char="Ø"/>
            </a:pPr>
            <a:r>
              <a:rPr lang="ru-RU" sz="105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Предприятие будет использовать собственную электроэнергию и уникальную добычу торфа.</a:t>
            </a:r>
          </a:p>
          <a:p>
            <a:pPr marL="171450" indent="-171450" algn="l">
              <a:spcBef>
                <a:spcPts val="0"/>
              </a:spcBef>
              <a:buFont typeface="Wingdings" pitchFamily="2" charset="2"/>
              <a:buChar char="Ø"/>
            </a:pPr>
            <a:r>
              <a:rPr lang="ru-RU" sz="105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Начало производства продукции через </a:t>
            </a:r>
            <a:r>
              <a:rPr lang="ru-RU" sz="105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24 </a:t>
            </a:r>
            <a:r>
              <a:rPr lang="ru-RU" sz="105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</a:t>
            </a:r>
            <a:r>
              <a:rPr lang="ru-RU" sz="105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от начала финансирования.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02213" y="1450420"/>
            <a:ext cx="2021515" cy="593246"/>
          </a:xfrm>
          <a:prstGeom prst="rect">
            <a:avLst/>
          </a:prstGeom>
          <a:solidFill>
            <a:srgbClr val="0F6004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Уникальность, преимущества  проекта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одзаголовок 2"/>
          <p:cNvSpPr txBox="1">
            <a:spLocks/>
          </p:cNvSpPr>
          <p:nvPr/>
        </p:nvSpPr>
        <p:spPr>
          <a:xfrm>
            <a:off x="2146257" y="1450421"/>
            <a:ext cx="6997743" cy="161854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spcBef>
                <a:spcPts val="0"/>
              </a:spcBef>
              <a:buFont typeface="Wingdings" pitchFamily="2" charset="2"/>
              <a:buChar char="Ø"/>
            </a:pPr>
            <a:r>
              <a:rPr lang="ru-RU" sz="95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Экологическая чистота сырья-торфа</a:t>
            </a:r>
            <a:r>
              <a:rPr lang="ru-RU" sz="9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Данные месторождения высококачественного торфа миллионы лет находятся  в экологически чистой местности, где нет промышленных  предприятий, и там никогда не занимались  сельским хозяйством, т.е. в почву не вносились химические удобрения и  ядохимикаты.  Практически,  с точки зрения экологической чистоты на Земле трудно найти лучшее  </a:t>
            </a:r>
            <a:r>
              <a:rPr lang="ru-RU" sz="95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место.</a:t>
            </a:r>
          </a:p>
          <a:p>
            <a:pPr marL="171450" indent="-171450" algn="l">
              <a:spcBef>
                <a:spcPts val="0"/>
              </a:spcBef>
              <a:buFont typeface="Wingdings" pitchFamily="2" charset="2"/>
              <a:buChar char="Ø"/>
            </a:pPr>
            <a:r>
              <a:rPr lang="ru-RU" sz="95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Инновационная, всепогодная добыча сырья – торфа в больших объёмах;</a:t>
            </a:r>
          </a:p>
          <a:p>
            <a:pPr marL="171450" indent="-171450" algn="l">
              <a:spcBef>
                <a:spcPts val="0"/>
              </a:spcBef>
              <a:buFont typeface="Wingdings" pitchFamily="2" charset="2"/>
              <a:buChar char="Ø"/>
            </a:pPr>
            <a:r>
              <a:rPr lang="ru-RU" sz="95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Использование собственной электроэнергии, вырабатываемой из торфа;</a:t>
            </a:r>
          </a:p>
          <a:p>
            <a:pPr marL="171450" indent="-171450" algn="l">
              <a:spcBef>
                <a:spcPts val="0"/>
              </a:spcBef>
              <a:buFont typeface="Wingdings" pitchFamily="2" charset="2"/>
              <a:buChar char="Ø"/>
            </a:pPr>
            <a:r>
              <a:rPr lang="ru-RU" sz="95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Сохранность очёса -  торфообразующего, растительного слоя торфяного месторождения;</a:t>
            </a:r>
          </a:p>
          <a:p>
            <a:pPr marL="171450" indent="-171450" algn="l">
              <a:spcBef>
                <a:spcPts val="0"/>
              </a:spcBef>
              <a:buFont typeface="Wingdings" pitchFamily="2" charset="2"/>
              <a:buChar char="Ø"/>
            </a:pPr>
            <a:r>
              <a:rPr lang="ru-RU" sz="95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Географическое расположение проектного предприятия;</a:t>
            </a:r>
          </a:p>
          <a:p>
            <a:pPr marL="171450" indent="-171450" algn="l">
              <a:spcBef>
                <a:spcPts val="0"/>
              </a:spcBef>
              <a:buFont typeface="Wingdings" pitchFamily="2" charset="2"/>
              <a:buChar char="Ø"/>
            </a:pPr>
            <a:r>
              <a:rPr lang="ru-RU" sz="95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Ценовая доступность нашего продукта широкому кругу потребителей;</a:t>
            </a:r>
          </a:p>
          <a:p>
            <a:pPr marL="171450" indent="-171450" algn="l">
              <a:spcBef>
                <a:spcPts val="0"/>
              </a:spcBef>
              <a:buFont typeface="Wingdings" pitchFamily="2" charset="2"/>
              <a:buChar char="Ø"/>
            </a:pPr>
            <a:r>
              <a:rPr lang="ru-RU" sz="95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Долгосрочная</a:t>
            </a:r>
            <a:r>
              <a:rPr lang="ru-RU" sz="9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многолетняя </a:t>
            </a:r>
            <a:r>
              <a:rPr lang="ru-RU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перспектива</a:t>
            </a:r>
            <a:r>
              <a:rPr lang="ru-RU" sz="95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производства нашей продукции , не менее  30 лет;</a:t>
            </a:r>
          </a:p>
          <a:p>
            <a:pPr marL="171450" indent="-171450" algn="l">
              <a:spcBef>
                <a:spcPts val="0"/>
              </a:spcBef>
              <a:buFont typeface="Wingdings" pitchFamily="2" charset="2"/>
              <a:buChar char="Ø"/>
            </a:pPr>
            <a:endParaRPr lang="ru-RU" sz="950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 algn="l">
              <a:spcBef>
                <a:spcPts val="0"/>
              </a:spcBef>
              <a:buFont typeface="Wingdings" pitchFamily="2" charset="2"/>
              <a:buChar char="Ø"/>
            </a:pPr>
            <a:r>
              <a:rPr lang="ru-RU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Растениеводство –укрепление растений, повышение урожайности и качества плодов.</a:t>
            </a:r>
          </a:p>
          <a:p>
            <a:pPr marL="171450" indent="-171450" algn="l">
              <a:spcBef>
                <a:spcPts val="0"/>
              </a:spcBef>
              <a:buFont typeface="Wingdings" pitchFamily="2" charset="2"/>
              <a:buChar char="Ø"/>
            </a:pPr>
            <a:r>
              <a:rPr lang="ru-RU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Животноводство – кормовая добавка, способствующая усвоению кормов и оздоровлению поголовья.</a:t>
            </a:r>
            <a:endParaRPr lang="ru-RU" sz="10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 algn="l">
              <a:spcBef>
                <a:spcPts val="0"/>
              </a:spcBef>
              <a:buFont typeface="Wingdings" pitchFamily="2" charset="2"/>
              <a:buChar char="Ø"/>
            </a:pPr>
            <a:r>
              <a:rPr lang="ru-RU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Борьба с деградацией и опустыниванием земель </a:t>
            </a:r>
            <a:r>
              <a:rPr lang="ru-RU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положительное воздействие на качество </a:t>
            </a:r>
            <a:r>
              <a:rPr lang="ru-RU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укрепление почв .</a:t>
            </a:r>
            <a:endParaRPr lang="ru-RU" sz="5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 algn="l">
              <a:spcBef>
                <a:spcPts val="0"/>
              </a:spcBef>
              <a:buFont typeface="Wingdings" pitchFamily="2" charset="2"/>
              <a:buChar char="Ø"/>
            </a:pPr>
            <a:endParaRPr lang="ru-RU" sz="10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</a:pPr>
            <a:r>
              <a:rPr lang="ru-RU" sz="105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Подобная нашей продукция, в мире имеет повышенный спрос</a:t>
            </a:r>
            <a:r>
              <a:rPr lang="ru-RU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торгуется </a:t>
            </a:r>
            <a:r>
              <a:rPr lang="ru-RU" sz="105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$ 2 </a:t>
            </a:r>
            <a:r>
              <a:rPr lang="ru-RU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$</a:t>
            </a:r>
            <a:r>
              <a:rPr lang="ru-RU" sz="105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10 за 1 кг. Стремление населения питаться экологически чистой пищей всегда будет способствовать спросу на наши удобрения.</a:t>
            </a:r>
          </a:p>
          <a:p>
            <a:pPr algn="l">
              <a:spcBef>
                <a:spcPts val="0"/>
              </a:spcBef>
            </a:pPr>
            <a:r>
              <a:rPr lang="ru-R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105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ru-R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</a:p>
          <a:p>
            <a:pPr algn="l">
              <a:spcBef>
                <a:spcPts val="0"/>
              </a:spcBef>
            </a:pPr>
            <a:r>
              <a:rPr lang="ru-RU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>
              <a:spcBef>
                <a:spcPts val="0"/>
              </a:spcBef>
            </a:pPr>
            <a:endParaRPr lang="ru-RU" sz="12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</a:pPr>
            <a:r>
              <a:rPr lang="ru-RU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Компания рассматривает возможность привлечения инвестиций в размере</a:t>
            </a:r>
            <a:r>
              <a:rPr lang="ru-RU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:                                             </a:t>
            </a:r>
          </a:p>
          <a:p>
            <a:pPr algn="l">
              <a:spcBef>
                <a:spcPts val="0"/>
              </a:spcBef>
            </a:pP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367 млн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рублей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($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140 705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000 ) </a:t>
            </a:r>
            <a:r>
              <a:rPr lang="ru-RU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.   </a:t>
            </a:r>
            <a:r>
              <a:rPr lang="ru-RU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Срок окупаемости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месяцев.</a:t>
            </a:r>
            <a:endParaRPr lang="ru-RU" sz="20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</a:pPr>
            <a:endParaRPr lang="ru-RU" sz="18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</a:pPr>
            <a:r>
              <a:rPr lang="ru-R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83764" y="3163353"/>
            <a:ext cx="2038753" cy="432048"/>
          </a:xfrm>
          <a:prstGeom prst="rect">
            <a:avLst/>
          </a:prstGeom>
          <a:solidFill>
            <a:srgbClr val="0F6004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Применение нашей продукции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55776" y="4005064"/>
            <a:ext cx="6408712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11227" y="3739527"/>
            <a:ext cx="2038753" cy="363522"/>
          </a:xfrm>
          <a:prstGeom prst="rect">
            <a:avLst/>
          </a:prstGeom>
          <a:solidFill>
            <a:srgbClr val="0F6004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Ситуация на рынке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8698" y="4214387"/>
            <a:ext cx="2061282" cy="432048"/>
          </a:xfrm>
          <a:prstGeom prst="rect">
            <a:avLst/>
          </a:prstGeom>
          <a:solidFill>
            <a:srgbClr val="0F6004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Государственная поддержка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46258" y="4149080"/>
            <a:ext cx="681823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реализации проекта заключено Соглашение с Корпорацией развития Камчатского края</a:t>
            </a:r>
            <a:r>
              <a:rPr lang="ru-RU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для ускорения прохождения всех процедур, взаимодействия с гос. структурами. Предполагается статус Резидента Территории опережающего развития (ТОР) </a:t>
            </a:r>
            <a:endParaRPr lang="ru-RU" sz="11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4804" y="4725312"/>
            <a:ext cx="2076672" cy="504056"/>
          </a:xfrm>
          <a:prstGeom prst="rect">
            <a:avLst/>
          </a:prstGeom>
          <a:solidFill>
            <a:srgbClr val="0F6004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Инвестиционное предложение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61047" y="5085184"/>
            <a:ext cx="5760640" cy="444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u="sng" dirty="0">
                <a:solidFill>
                  <a:srgbClr val="0E5404"/>
                </a:solidFill>
                <a:latin typeface="Times New Roman" pitchFamily="18" charset="0"/>
                <a:cs typeface="Times New Roman" pitchFamily="18" charset="0"/>
              </a:rPr>
              <a:t>Ключевые прогнозные показатели </a:t>
            </a:r>
            <a:r>
              <a:rPr lang="ru-RU" sz="2000" b="1" u="sng" dirty="0" smtClean="0">
                <a:solidFill>
                  <a:srgbClr val="0E5404"/>
                </a:solidFill>
                <a:latin typeface="Times New Roman" pitchFamily="18" charset="0"/>
                <a:cs typeface="Times New Roman" pitchFamily="18" charset="0"/>
              </a:rPr>
              <a:t>проекта</a:t>
            </a:r>
            <a:endParaRPr lang="ru-RU" sz="2000" b="1" u="sng" dirty="0">
              <a:solidFill>
                <a:srgbClr val="0E540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39740" y="5453157"/>
            <a:ext cx="2000959" cy="624183"/>
          </a:xfrm>
          <a:prstGeom prst="rect">
            <a:avLst/>
          </a:prstGeom>
          <a:solidFill>
            <a:srgbClr val="0F6004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1 051 200 т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Годовое производство гуминовых удобрений 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37481" y="6145261"/>
            <a:ext cx="1986247" cy="638991"/>
          </a:xfrm>
          <a:prstGeom prst="rect">
            <a:avLst/>
          </a:prstGeom>
          <a:solidFill>
            <a:srgbClr val="0F6004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23 521 млн. руб</a:t>
            </a:r>
            <a:r>
              <a:rPr lang="ru-RU" sz="1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12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($ 230.22 млн.)                   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Выручка в год</a:t>
            </a:r>
          </a:p>
          <a:p>
            <a:pPr algn="ctr"/>
            <a:endParaRPr lang="ru-RU" sz="1200" b="1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2411760" y="5461270"/>
            <a:ext cx="2000959" cy="624183"/>
          </a:xfrm>
          <a:prstGeom prst="rect">
            <a:avLst/>
          </a:prstGeom>
          <a:solidFill>
            <a:srgbClr val="0F6004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86%             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Рентабельность производства продукции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572000" y="5486228"/>
            <a:ext cx="4457308" cy="1318067"/>
          </a:xfrm>
          <a:prstGeom prst="rect">
            <a:avLst/>
          </a:prstGeom>
          <a:solidFill>
            <a:srgbClr val="0F6004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Экономические показатели проекта: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ЧДД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с нарастающим итогом  </a:t>
            </a:r>
            <a:r>
              <a:rPr lang="ru-RU" sz="1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NPV  - </a:t>
            </a:r>
            <a:r>
              <a:rPr lang="ru-RU" sz="1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17 667,17 </a:t>
            </a:r>
            <a:r>
              <a:rPr lang="ru-RU" sz="1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1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руб</a:t>
            </a:r>
            <a:r>
              <a:rPr lang="ru-RU" sz="1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Простой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срок окупаемости проекта </a:t>
            </a:r>
            <a:r>
              <a:rPr lang="ru-RU" sz="1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РР – </a:t>
            </a:r>
            <a:r>
              <a:rPr lang="ru-RU" sz="1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3,4 г</a:t>
            </a:r>
            <a:r>
              <a:rPr lang="ru-RU" sz="1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Дисконтированный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срок окупаемости проекта </a:t>
            </a:r>
            <a:r>
              <a:rPr lang="ru-RU" sz="1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ДРР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    дисконте </a:t>
            </a:r>
            <a:r>
              <a:rPr lang="ru-RU" sz="1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11,95%  – </a:t>
            </a:r>
            <a:r>
              <a:rPr lang="ru-RU" sz="1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5,31 </a:t>
            </a:r>
            <a:r>
              <a:rPr lang="ru-RU" sz="1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года.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Внутренняя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норма прибыли  </a:t>
            </a:r>
            <a:r>
              <a:rPr lang="ru-RU" sz="1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IRR – </a:t>
            </a:r>
            <a:r>
              <a:rPr lang="ru-RU" sz="1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31,7 </a:t>
            </a:r>
            <a:r>
              <a:rPr lang="ru-RU" sz="1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%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Индекс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доходности </a:t>
            </a:r>
            <a:r>
              <a:rPr lang="ru-RU" sz="1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РI – </a:t>
            </a:r>
            <a:r>
              <a:rPr lang="ru-RU" sz="1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2,36</a:t>
            </a:r>
            <a:endParaRPr lang="ru-RU" sz="12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555776" y="6165303"/>
            <a:ext cx="2000959" cy="624183"/>
          </a:xfrm>
          <a:prstGeom prst="rect">
            <a:avLst/>
          </a:prstGeom>
          <a:solidFill>
            <a:srgbClr val="0F6004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2,4 руб</a:t>
            </a:r>
            <a:r>
              <a:rPr lang="ru-RU" sz="1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($ </a:t>
            </a:r>
            <a:r>
              <a:rPr lang="ru-RU" sz="1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0.03)</a:t>
            </a:r>
          </a:p>
          <a:p>
            <a:pPr algn="ctr"/>
            <a:r>
              <a:rPr lang="ru-RU" sz="1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Себестоимость 1кг продукции без поставки  </a:t>
            </a:r>
            <a:r>
              <a:rPr lang="en-US" sz="1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CIF </a:t>
            </a:r>
            <a:r>
              <a:rPr lang="ru-RU" sz="1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endParaRPr lang="ru-RU" sz="1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3760" y="2171780"/>
            <a:ext cx="2058757" cy="897180"/>
          </a:xfrm>
          <a:prstGeom prst="rect">
            <a:avLst/>
          </a:prstGeom>
          <a:solidFill>
            <a:srgbClr val="0F6004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«Почва – важнейшее богатство страны. На плодородных почвах можно вырастить богатый урожай. Плодородной считают почву, которая содержит много гумуса, хорошо удерживает влагу и пропускает воздух»</a:t>
            </a:r>
          </a:p>
        </p:txBody>
      </p:sp>
    </p:spTree>
    <p:extLst>
      <p:ext uri="{BB962C8B-B14F-4D97-AF65-F5344CB8AC3E}">
        <p14:creationId xmlns:p14="http://schemas.microsoft.com/office/powerpoint/2010/main" val="400028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446</Words>
  <Application>Microsoft Office PowerPoint</Application>
  <PresentationFormat>Экран (4:3)</PresentationFormat>
  <Paragraphs>51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Admin</cp:lastModifiedBy>
  <cp:revision>42</cp:revision>
  <dcterms:created xsi:type="dcterms:W3CDTF">2022-10-26T01:15:35Z</dcterms:created>
  <dcterms:modified xsi:type="dcterms:W3CDTF">2024-11-13T00:21:35Z</dcterms:modified>
</cp:coreProperties>
</file>