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57" r:id="rId3"/>
    <p:sldId id="264" r:id="rId4"/>
    <p:sldId id="258" r:id="rId5"/>
    <p:sldId id="260" r:id="rId6"/>
    <p:sldId id="261" r:id="rId7"/>
    <p:sldId id="262" r:id="rId8"/>
    <p:sldId id="259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ru-RU" dirty="0"/>
              <a:t>Производство древесного угля в </a:t>
            </a:r>
            <a:r>
              <a:rPr lang="ru-RU" dirty="0" smtClean="0"/>
              <a:t>России, тонн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Производство древесного угля в России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 formatCode="#,##0">
                  <c:v>74648</c:v>
                </c:pt>
                <c:pt idx="1">
                  <c:v>79412.800000000003</c:v>
                </c:pt>
                <c:pt idx="2">
                  <c:v>80750.399999999994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AF-48B5-BC2F-37C027597F4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386394815"/>
        <c:axId val="386398559"/>
      </c:barChart>
      <c:catAx>
        <c:axId val="3863948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6398559"/>
        <c:crosses val="autoZero"/>
        <c:auto val="1"/>
        <c:lblAlgn val="ctr"/>
        <c:lblOffset val="100"/>
        <c:noMultiLvlLbl val="0"/>
      </c:catAx>
      <c:valAx>
        <c:axId val="3863985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63948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Объём отгрузки, </a:t>
            </a:r>
            <a:r>
              <a:rPr lang="ru-RU" dirty="0"/>
              <a:t>тонн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4205848643270992E-2"/>
          <c:y val="0.13340001066780227"/>
          <c:w val="0.91579415135672904"/>
          <c:h val="0.80210562709433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Отгрузка угля, тонн</c:v>
                </c:pt>
              </c:strCache>
            </c:strRef>
          </c:tx>
          <c:spPr>
            <a:solidFill>
              <a:schemeClr val="tx2">
                <a:lumMod val="65000"/>
                <a:lumOff val="35000"/>
              </a:schemeClr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</c:v>
                </c:pt>
                <c:pt idx="2">
                  <c:v>3 год</c:v>
                </c:pt>
                <c:pt idx="3">
                  <c:v>4 год</c:v>
                </c:pt>
                <c:pt idx="4">
                  <c:v>5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377.1</c:v>
                </c:pt>
                <c:pt idx="1">
                  <c:v>1326.3</c:v>
                </c:pt>
                <c:pt idx="2">
                  <c:v>1357.7</c:v>
                </c:pt>
                <c:pt idx="3">
                  <c:v>1357.7</c:v>
                </c:pt>
                <c:pt idx="4">
                  <c:v>1357.7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7C-4AF8-83B5-D389AE6078F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389805615"/>
        <c:axId val="389801455"/>
      </c:barChart>
      <c:catAx>
        <c:axId val="389805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9801455"/>
        <c:crosses val="autoZero"/>
        <c:auto val="1"/>
        <c:lblAlgn val="ctr"/>
        <c:lblOffset val="100"/>
        <c:noMultiLvlLbl val="0"/>
      </c:catAx>
      <c:valAx>
        <c:axId val="38980145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98056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1 год</c:v>
                </c:pt>
                <c:pt idx="1">
                  <c:v>2 год</c:v>
                </c:pt>
                <c:pt idx="2">
                  <c:v>3 год</c:v>
                </c:pt>
                <c:pt idx="3">
                  <c:v>4 год</c:v>
                </c:pt>
                <c:pt idx="4">
                  <c:v>5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26587575</c:v>
                </c:pt>
                <c:pt idx="1">
                  <c:v>128446640</c:v>
                </c:pt>
                <c:pt idx="2" formatCode="#,##0">
                  <c:v>148258656</c:v>
                </c:pt>
                <c:pt idx="3" formatCode="#,##0">
                  <c:v>162921600</c:v>
                </c:pt>
                <c:pt idx="4" formatCode="General">
                  <c:v>179213760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F0-4677-9820-1A37479BA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9795631"/>
        <c:axId val="389798127"/>
      </c:barChart>
      <c:catAx>
        <c:axId val="3897956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9798127"/>
        <c:crosses val="autoZero"/>
        <c:auto val="1"/>
        <c:lblAlgn val="ctr"/>
        <c:lblOffset val="100"/>
        <c:noMultiLvlLbl val="0"/>
      </c:catAx>
      <c:valAx>
        <c:axId val="3897981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897956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28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6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5341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92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7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2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09233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843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857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1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2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431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06647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B4B975D-9B4D-4114-A26B-6CA4618EBCB2}" type="datetimeFigureOut">
              <a:rPr lang="ru-RU" smtClean="0"/>
              <a:t>28.11.2024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E16B577-E12F-4DA0-A709-7891083BA23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909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04212" y="1788454"/>
            <a:ext cx="8672146" cy="209822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buClr>
                <a:srgbClr val="191919"/>
              </a:buClr>
              <a:buSzPts val="5200"/>
            </a:pPr>
            <a:r>
              <a:rPr lang="ru-RU" sz="6000" cap="none" dirty="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Sora"/>
              </a:rPr>
              <a:t>Производственное предприятие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7410578" cy="10862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dk1"/>
              </a:buClr>
              <a:buSzPts val="1200"/>
            </a:pPr>
            <a:r>
              <a:rPr lang="ru-RU" sz="3500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Assistant"/>
              </a:rPr>
              <a:t>Производство брикетированного </a:t>
            </a:r>
            <a:r>
              <a:rPr lang="ru-RU" sz="3500" dirty="0" err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Assistant"/>
              </a:rPr>
              <a:t>биоугля</a:t>
            </a:r>
            <a:endParaRPr lang="ru-RU" sz="3500" dirty="0">
              <a:solidFill>
                <a:schemeClr val="dk1"/>
              </a:solidFill>
              <a:latin typeface="Montserrat"/>
              <a:ea typeface="Montserrat"/>
              <a:cs typeface="Montserrat"/>
              <a:sym typeface="Assistant"/>
            </a:endParaRPr>
          </a:p>
        </p:txBody>
      </p:sp>
    </p:spTree>
    <p:extLst>
      <p:ext uri="{BB962C8B-B14F-4D97-AF65-F5344CB8AC3E}">
        <p14:creationId xmlns:p14="http://schemas.microsoft.com/office/powerpoint/2010/main" val="6261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 КОМПАНИИ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684" y="1580147"/>
            <a:ext cx="10299032" cy="4984555"/>
          </a:xfrm>
          <a:ln>
            <a:noFill/>
          </a:ln>
          <a:effectLst>
            <a:softEdge rad="31750"/>
          </a:effectLst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Предприятие планирует производство брикетированного </a:t>
            </a:r>
            <a:r>
              <a:rPr lang="ru-RU" sz="3600" dirty="0" err="1" smtClean="0"/>
              <a:t>биоугля</a:t>
            </a:r>
            <a:r>
              <a:rPr lang="ru-RU" sz="3600" dirty="0"/>
              <a:t> </a:t>
            </a:r>
            <a:r>
              <a:rPr lang="ru-RU" sz="3600" dirty="0" smtClean="0"/>
              <a:t>преимущественно для приготовления пищи.</a:t>
            </a:r>
          </a:p>
          <a:p>
            <a:pPr marL="0" indent="0">
              <a:buNone/>
            </a:pPr>
            <a:r>
              <a:rPr lang="ru-RU" sz="3600" dirty="0"/>
              <a:t>Целевые клиенты производства:</a:t>
            </a:r>
          </a:p>
          <a:p>
            <a:pPr marL="0" indent="0">
              <a:buNone/>
            </a:pPr>
            <a:r>
              <a:rPr lang="ru-RU" sz="3600" dirty="0" smtClean="0"/>
              <a:t>-  Рестораны</a:t>
            </a:r>
            <a:r>
              <a:rPr lang="ru-RU" sz="3600" dirty="0"/>
              <a:t>, кафе;</a:t>
            </a:r>
          </a:p>
          <a:p>
            <a:pPr marL="0" indent="0">
              <a:buNone/>
            </a:pPr>
            <a:r>
              <a:rPr lang="ru-RU" sz="3600" dirty="0"/>
              <a:t>- </a:t>
            </a:r>
            <a:r>
              <a:rPr lang="ru-RU" sz="3600" dirty="0" smtClean="0"/>
              <a:t> Розничные </a:t>
            </a:r>
            <a:r>
              <a:rPr lang="ru-RU" sz="3600" dirty="0"/>
              <a:t>магазины;</a:t>
            </a:r>
          </a:p>
          <a:p>
            <a:pPr>
              <a:buFontTx/>
              <a:buChar char="-"/>
            </a:pPr>
            <a:r>
              <a:rPr lang="ru-RU" sz="3600" dirty="0" smtClean="0"/>
              <a:t>Оптовые поставщики;</a:t>
            </a:r>
            <a:endParaRPr lang="en-US" sz="3600" dirty="0" smtClean="0"/>
          </a:p>
          <a:p>
            <a:pPr>
              <a:buFontTx/>
              <a:buChar char="-"/>
            </a:pPr>
            <a:r>
              <a:rPr lang="ru-RU" sz="3600" dirty="0" smtClean="0"/>
              <a:t>Промышленные предприятия.</a:t>
            </a:r>
            <a:endParaRPr lang="ru-RU" sz="3600" dirty="0"/>
          </a:p>
          <a:p>
            <a:pPr marL="0" indent="0">
              <a:buNone/>
            </a:pPr>
            <a:endParaRPr lang="ru-RU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2419350"/>
            <a:ext cx="57150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43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22684" y="828136"/>
            <a:ext cx="10299032" cy="5736566"/>
          </a:xfrm>
          <a:ln>
            <a:noFill/>
          </a:ln>
          <a:effectLst>
            <a:softEdge rad="31750"/>
          </a:effectLst>
        </p:spPr>
        <p:txBody>
          <a:bodyPr>
            <a:noAutofit/>
          </a:bodyPr>
          <a:lstStyle/>
          <a:p>
            <a:pPr algn="just"/>
            <a:r>
              <a:rPr lang="ru-RU" sz="3600" dirty="0" smtClean="0"/>
              <a:t>Сырье </a:t>
            </a:r>
            <a:r>
              <a:rPr lang="ru-RU" sz="3600" smtClean="0"/>
              <a:t>для производства:</a:t>
            </a:r>
            <a:endParaRPr lang="ru-RU" sz="3600" dirty="0" smtClean="0"/>
          </a:p>
          <a:p>
            <a:pPr marL="0" indent="0">
              <a:buNone/>
            </a:pPr>
            <a:r>
              <a:rPr lang="ru-RU" sz="3600" dirty="0" smtClean="0"/>
              <a:t>-  Неликвидная древесина;</a:t>
            </a:r>
            <a:endParaRPr lang="ru-RU" sz="3600" dirty="0"/>
          </a:p>
          <a:p>
            <a:pPr marL="0" indent="0">
              <a:buNone/>
            </a:pPr>
            <a:r>
              <a:rPr lang="ru-RU" sz="3600" dirty="0"/>
              <a:t>- </a:t>
            </a:r>
            <a:r>
              <a:rPr lang="ru-RU" sz="3600" dirty="0" smtClean="0"/>
              <a:t> Опил;</a:t>
            </a:r>
            <a:endParaRPr lang="ru-RU" sz="3600" dirty="0"/>
          </a:p>
          <a:p>
            <a:pPr>
              <a:buFontTx/>
              <a:buChar char="-"/>
            </a:pPr>
            <a:r>
              <a:rPr lang="ru-RU" sz="3600" dirty="0" smtClean="0"/>
              <a:t>Другие органические материалы;</a:t>
            </a:r>
            <a:endParaRPr lang="en-US" sz="3600" dirty="0" smtClean="0"/>
          </a:p>
          <a:p>
            <a:pPr marL="0" indent="0">
              <a:buNone/>
            </a:pPr>
            <a:endParaRPr lang="ru-RU" sz="3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3494" y="3545897"/>
            <a:ext cx="5042546" cy="313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47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16831"/>
            <a:ext cx="9601200" cy="148590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3000"/>
            </a:pPr>
            <a:r>
              <a:rPr lang="ru-RU" sz="54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Sora"/>
              </a:rPr>
              <a:t>Динамика рынка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36726646"/>
              </p:ext>
            </p:extLst>
          </p:nvPr>
        </p:nvGraphicFramePr>
        <p:xfrm>
          <a:off x="2108200" y="1439333"/>
          <a:ext cx="88646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532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ПЛАН ПРОИЗВОДСТВА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331764080"/>
              </p:ext>
            </p:extLst>
          </p:nvPr>
        </p:nvGraphicFramePr>
        <p:xfrm>
          <a:off x="1700464" y="1507958"/>
          <a:ext cx="7972926" cy="4668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3067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9621" y="296700"/>
            <a:ext cx="6079958" cy="1485900"/>
          </a:xfrm>
        </p:spPr>
        <p:txBody>
          <a:bodyPr>
            <a:normAutofit/>
          </a:bodyPr>
          <a:lstStyle/>
          <a:p>
            <a:r>
              <a:rPr lang="en" b="1" dirty="0">
                <a:sym typeface="Montserrat"/>
              </a:rPr>
              <a:t>ПЛАН ПРОДАЖ</a:t>
            </a:r>
            <a:endParaRPr lang="ru-RU" b="1" dirty="0"/>
          </a:p>
        </p:txBody>
      </p:sp>
      <p:sp>
        <p:nvSpPr>
          <p:cNvPr id="5" name="Google Shape;584;p33"/>
          <p:cNvSpPr txBox="1">
            <a:spLocks noGrp="1"/>
          </p:cNvSpPr>
          <p:nvPr>
            <p:ph idx="1"/>
          </p:nvPr>
        </p:nvSpPr>
        <p:spPr>
          <a:xfrm>
            <a:off x="9160042" y="3486995"/>
            <a:ext cx="2969297" cy="10208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dirty="0">
                <a:latin typeface="Montserrat"/>
                <a:ea typeface="Montserrat"/>
                <a:cs typeface="Montserrat"/>
                <a:sym typeface="Montserrat"/>
              </a:rPr>
              <a:t>Операционные доходы за 5 лет составят:</a:t>
            </a:r>
            <a:endParaRPr b="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0" dirty="0"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latin typeface="Montserrat"/>
                <a:ea typeface="Montserrat"/>
                <a:cs typeface="Montserrat"/>
                <a:sym typeface="Montserrat"/>
              </a:rPr>
              <a:t>&gt; </a:t>
            </a:r>
            <a:r>
              <a:rPr lang="ru-RU" sz="2700" dirty="0">
                <a:latin typeface="Montserrat"/>
                <a:ea typeface="Montserrat"/>
                <a:cs typeface="Montserrat"/>
                <a:sym typeface="Montserrat"/>
              </a:rPr>
              <a:t>6</a:t>
            </a:r>
            <a:r>
              <a:rPr lang="ru-RU" sz="2700" dirty="0" smtClean="0">
                <a:latin typeface="Montserrat"/>
                <a:ea typeface="Montserrat"/>
                <a:cs typeface="Montserrat"/>
                <a:sym typeface="Montserrat"/>
              </a:rPr>
              <a:t>40 </a:t>
            </a:r>
            <a:r>
              <a:rPr lang="en" sz="2700" dirty="0" smtClean="0">
                <a:latin typeface="Montserrat"/>
                <a:ea typeface="Montserrat"/>
                <a:cs typeface="Montserrat"/>
                <a:sym typeface="Montserrat"/>
              </a:rPr>
              <a:t>М</a:t>
            </a:r>
            <a:r>
              <a:rPr lang="ru-RU" sz="2700" dirty="0" err="1" smtClean="0">
                <a:latin typeface="Montserrat"/>
                <a:ea typeface="Montserrat"/>
                <a:cs typeface="Montserrat"/>
                <a:sym typeface="Montserrat"/>
              </a:rPr>
              <a:t>лн</a:t>
            </a:r>
            <a:r>
              <a:rPr lang="en" sz="2700" dirty="0" smtClean="0">
                <a:latin typeface="Montserrat"/>
                <a:ea typeface="Montserrat"/>
                <a:cs typeface="Montserrat"/>
                <a:sym typeface="Montserrat"/>
              </a:rPr>
              <a:t>.</a:t>
            </a:r>
            <a:r>
              <a:rPr lang="en" sz="2700" dirty="0">
                <a:latin typeface="Montserrat"/>
                <a:ea typeface="Montserrat"/>
                <a:cs typeface="Montserrat"/>
                <a:sym typeface="Montserrat"/>
              </a:rPr>
              <a:t>₽</a:t>
            </a:r>
            <a:endParaRPr sz="2900" dirty="0"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" name="Google Shape;582;p33"/>
          <p:cNvSpPr txBox="1"/>
          <p:nvPr/>
        </p:nvSpPr>
        <p:spPr>
          <a:xfrm>
            <a:off x="9160042" y="2095171"/>
            <a:ext cx="2969297" cy="1043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defTabSz="914400">
              <a:lnSpc>
                <a:spcPct val="94000"/>
              </a:lnSpc>
            </a:pPr>
            <a:r>
              <a:rPr lang="en" sz="2000" dirty="0">
                <a:solidFill>
                  <a:schemeClr val="tx2"/>
                </a:solidFill>
                <a:latin typeface="Montserrat"/>
                <a:ea typeface="Montserrat"/>
                <a:cs typeface="Montserrat"/>
                <a:sym typeface="Montserrat"/>
              </a:rPr>
              <a:t>Планируемые объемы </a:t>
            </a:r>
            <a:endParaRPr sz="2000" dirty="0">
              <a:solidFill>
                <a:schemeClr val="tx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914400">
              <a:lnSpc>
                <a:spcPct val="94000"/>
              </a:lnSpc>
            </a:pPr>
            <a:r>
              <a:rPr lang="en" sz="2000" dirty="0">
                <a:solidFill>
                  <a:schemeClr val="tx2"/>
                </a:solidFill>
                <a:latin typeface="Montserrat"/>
                <a:ea typeface="Montserrat"/>
                <a:cs typeface="Montserrat"/>
                <a:sym typeface="Montserrat"/>
              </a:rPr>
              <a:t>продаж всей продукции</a:t>
            </a:r>
            <a:endParaRPr sz="2000" dirty="0">
              <a:solidFill>
                <a:schemeClr val="tx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914400">
              <a:lnSpc>
                <a:spcPct val="94000"/>
              </a:lnSpc>
            </a:pPr>
            <a:r>
              <a:rPr lang="en" sz="2000" dirty="0">
                <a:solidFill>
                  <a:schemeClr val="tx2"/>
                </a:solidFill>
                <a:latin typeface="Montserrat"/>
                <a:ea typeface="Montserrat"/>
                <a:cs typeface="Montserrat"/>
                <a:sym typeface="Montserrat"/>
              </a:rPr>
              <a:t>в рублях</a:t>
            </a:r>
            <a:endParaRPr sz="2000" dirty="0">
              <a:solidFill>
                <a:schemeClr val="tx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825966331"/>
              </p:ext>
            </p:extLst>
          </p:nvPr>
        </p:nvGraphicFramePr>
        <p:xfrm>
          <a:off x="1171074" y="1024466"/>
          <a:ext cx="7876673" cy="5665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7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" b="1" dirty="0">
                <a:sym typeface="Montserrat"/>
              </a:rPr>
              <a:t>ПЕРВОНАЧАЛЬНЫЕ ИНВЕСТИЦИИ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5667939"/>
              </p:ext>
            </p:extLst>
          </p:nvPr>
        </p:nvGraphicFramePr>
        <p:xfrm>
          <a:off x="1074822" y="1540042"/>
          <a:ext cx="10507579" cy="50910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46778">
                  <a:extLst>
                    <a:ext uri="{9D8B030D-6E8A-4147-A177-3AD203B41FA5}">
                      <a16:colId xmlns:a16="http://schemas.microsoft.com/office/drawing/2014/main" val="2507144407"/>
                    </a:ext>
                  </a:extLst>
                </a:gridCol>
                <a:gridCol w="3860801">
                  <a:extLst>
                    <a:ext uri="{9D8B030D-6E8A-4147-A177-3AD203B41FA5}">
                      <a16:colId xmlns:a16="http://schemas.microsoft.com/office/drawing/2014/main" val="3868816178"/>
                    </a:ext>
                  </a:extLst>
                </a:gridCol>
              </a:tblGrid>
              <a:tr h="3476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  <a:latin typeface="+mn-lt"/>
                        </a:rPr>
                        <a:t>Первоначальные инвестиции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  <a:latin typeface="+mn-lt"/>
                        </a:rPr>
                        <a:t>Сумма, руб.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0563406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 err="1">
                          <a:effectLst/>
                          <a:latin typeface="+mn-lt"/>
                        </a:rPr>
                        <a:t>Рубительная</a:t>
                      </a:r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 машина БРМ 1013-01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3 500 000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2858251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Сушилка барабанная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effectLst/>
                          <a:latin typeface="+mn-lt"/>
                        </a:rPr>
                        <a:t>3 933 640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440458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Установка карбонизации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>
                          <a:effectLst/>
                          <a:latin typeface="+mn-lt"/>
                        </a:rPr>
                        <a:t>11 892 400</a:t>
                      </a:r>
                      <a:endParaRPr lang="ru-RU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064488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Линия брикетирования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3 293 280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7785157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Сушилка конвейерная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2 652 920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599752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Линия фасовки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ru-RU" sz="2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200 000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668586"/>
                  </a:ext>
                </a:extLst>
              </a:tr>
              <a:tr h="10489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Монтаж производственного оборудования и пуско-наладочные </a:t>
                      </a:r>
                      <a:r>
                        <a:rPr lang="ru-RU" sz="2400" u="none" strike="noStrike" dirty="0" smtClean="0">
                          <a:effectLst/>
                          <a:latin typeface="+mn-lt"/>
                        </a:rPr>
                        <a:t>работы. Доставка оборудования.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6</a:t>
                      </a:r>
                      <a:r>
                        <a:rPr lang="ru-RU" sz="2400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000 000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9606583"/>
                  </a:ext>
                </a:extLst>
              </a:tr>
              <a:tr h="5161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Общая сумма инвестиций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400" u="none" strike="noStrike" dirty="0" smtClean="0">
                          <a:effectLst/>
                          <a:latin typeface="+mn-lt"/>
                        </a:rPr>
                        <a:t>35 </a:t>
                      </a:r>
                      <a:r>
                        <a:rPr lang="ru-RU" sz="2400" u="none" strike="noStrike" dirty="0">
                          <a:effectLst/>
                          <a:latin typeface="+mn-lt"/>
                        </a:rPr>
                        <a:t>472 240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478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568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481263"/>
            <a:ext cx="10194758" cy="595162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6000" b="1" dirty="0" smtClean="0"/>
              <a:t>18 сотрудников</a:t>
            </a:r>
          </a:p>
          <a:p>
            <a:pPr marL="0" indent="0" algn="ctr">
              <a:buNone/>
            </a:pPr>
            <a:r>
              <a:rPr lang="ru-RU" sz="3200" dirty="0"/>
              <a:t>Средняя заработная плата составит 55 000 рублей. В расчет заложена ежегодная индексация заработной платы.</a:t>
            </a:r>
          </a:p>
          <a:p>
            <a:pPr marL="0" indent="0" algn="ctr">
              <a:buNone/>
            </a:pPr>
            <a:endParaRPr lang="ru-RU" sz="2400" b="1" dirty="0"/>
          </a:p>
          <a:p>
            <a:pPr marL="0" indent="0" algn="ctr">
              <a:buNone/>
            </a:pPr>
            <a:r>
              <a:rPr lang="ru-RU" sz="6000" b="1" dirty="0"/>
              <a:t>7 940 025 </a:t>
            </a:r>
            <a:r>
              <a:rPr lang="ru-RU" sz="6000" b="1" dirty="0" smtClean="0"/>
              <a:t>рублей</a:t>
            </a:r>
          </a:p>
          <a:p>
            <a:pPr marL="0" indent="0" algn="ctr">
              <a:lnSpc>
                <a:spcPct val="104000"/>
              </a:lnSpc>
              <a:buNone/>
            </a:pPr>
            <a:r>
              <a:rPr lang="ru-RU" sz="3200" dirty="0"/>
              <a:t>Годовой фонд оплаты труда с учетом отчислений в СФР и страховые взносы</a:t>
            </a:r>
          </a:p>
          <a:p>
            <a:pPr marL="0" indent="0" algn="ctr">
              <a:buNone/>
            </a:pPr>
            <a:r>
              <a:rPr lang="ru-RU" sz="6000" b="1" dirty="0" smtClean="0"/>
              <a:t>10%</a:t>
            </a:r>
          </a:p>
          <a:p>
            <a:pPr marL="0" indent="0" algn="ctr">
              <a:buNone/>
            </a:pPr>
            <a:r>
              <a:rPr lang="ru-RU" sz="3200" dirty="0" smtClean="0"/>
              <a:t>Размер ежегодной индексации ФОТ</a:t>
            </a:r>
            <a:endParaRPr lang="ru-RU" sz="3200" dirty="0"/>
          </a:p>
          <a:p>
            <a:pPr marL="0" indent="0" algn="ctr">
              <a:buNone/>
            </a:pPr>
            <a:endParaRPr lang="ru-RU" sz="3500" dirty="0"/>
          </a:p>
        </p:txBody>
      </p:sp>
    </p:spTree>
    <p:extLst>
      <p:ext uri="{BB962C8B-B14F-4D97-AF65-F5344CB8AC3E}">
        <p14:creationId xmlns:p14="http://schemas.microsoft.com/office/powerpoint/2010/main" val="427682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ЭФФЕКТИВНОСТЬ ПРОЕКТА</a:t>
            </a:r>
            <a:endParaRPr lang="ru-RU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950743"/>
              </p:ext>
            </p:extLst>
          </p:nvPr>
        </p:nvGraphicFramePr>
        <p:xfrm>
          <a:off x="1058779" y="1363581"/>
          <a:ext cx="10892588" cy="50609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4413">
                  <a:extLst>
                    <a:ext uri="{9D8B030D-6E8A-4147-A177-3AD203B41FA5}">
                      <a16:colId xmlns:a16="http://schemas.microsoft.com/office/drawing/2014/main" val="2088530777"/>
                    </a:ext>
                  </a:extLst>
                </a:gridCol>
                <a:gridCol w="5935611">
                  <a:extLst>
                    <a:ext uri="{9D8B030D-6E8A-4147-A177-3AD203B41FA5}">
                      <a16:colId xmlns:a16="http://schemas.microsoft.com/office/drawing/2014/main" val="21934360"/>
                    </a:ext>
                  </a:extLst>
                </a:gridCol>
                <a:gridCol w="2127458">
                  <a:extLst>
                    <a:ext uri="{9D8B030D-6E8A-4147-A177-3AD203B41FA5}">
                      <a16:colId xmlns:a16="http://schemas.microsoft.com/office/drawing/2014/main" val="1418892469"/>
                    </a:ext>
                  </a:extLst>
                </a:gridCol>
                <a:gridCol w="2255106">
                  <a:extLst>
                    <a:ext uri="{9D8B030D-6E8A-4147-A177-3AD203B41FA5}">
                      <a16:colId xmlns:a16="http://schemas.microsoft.com/office/drawing/2014/main" val="3595066057"/>
                    </a:ext>
                  </a:extLst>
                </a:gridCol>
              </a:tblGrid>
              <a:tr h="8756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№ п/п</a:t>
                      </a:r>
                      <a:endParaRPr lang="ru-RU" sz="2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Полные инвестиционные расходы</a:t>
                      </a:r>
                      <a:endParaRPr lang="ru-RU" sz="2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Показатели за 3 года</a:t>
                      </a:r>
                      <a:endParaRPr lang="ru-RU" sz="2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Показатели за 5 лет</a:t>
                      </a:r>
                      <a:endParaRPr lang="ru-RU" sz="20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822453"/>
                  </a:ext>
                </a:extLst>
              </a:tr>
              <a:tr h="4378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Полная стоимость проекта, тыс.руб.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                                                      </a:t>
                      </a:r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35</a:t>
                      </a:r>
                      <a:r>
                        <a:rPr lang="ru-RU" sz="2000" u="none" strike="noStrike" baseline="0" dirty="0" smtClean="0">
                          <a:effectLst/>
                          <a:latin typeface="+mn-lt"/>
                        </a:rPr>
                        <a:t> 472</a:t>
                      </a:r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 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5964367"/>
                  </a:ext>
                </a:extLst>
              </a:tr>
              <a:tr h="4378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Чистая приведенная стоимость (NPV), тыс. руб.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                  </a:t>
                      </a:r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- 10 556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27</a:t>
                      </a:r>
                      <a:r>
                        <a:rPr lang="ru-RU" sz="2000" u="none" strike="noStrike" baseline="0" dirty="0" smtClean="0">
                          <a:effectLst/>
                          <a:latin typeface="+mn-lt"/>
                        </a:rPr>
                        <a:t> 042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67753"/>
                  </a:ext>
                </a:extLst>
              </a:tr>
              <a:tr h="4949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3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+mn-lt"/>
                        </a:rPr>
                        <a:t>Индекс доходности (</a:t>
                      </a:r>
                      <a:r>
                        <a:rPr lang="en-US" sz="2000" u="none" strike="noStrike">
                          <a:effectLst/>
                          <a:latin typeface="+mn-lt"/>
                        </a:rPr>
                        <a:t>PI)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-30%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76%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0164967"/>
                  </a:ext>
                </a:extLst>
              </a:tr>
              <a:tr h="4949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+mn-lt"/>
                        </a:rPr>
                        <a:t>Внутренняя норма доходности (</a:t>
                      </a:r>
                      <a:r>
                        <a:rPr lang="en-US" sz="2000" u="none" strike="noStrike">
                          <a:effectLst/>
                          <a:latin typeface="+mn-lt"/>
                        </a:rPr>
                        <a:t>IRR), 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34%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0270940"/>
                  </a:ext>
                </a:extLst>
              </a:tr>
              <a:tr h="4949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Простой срок окупаемости (PP), мес.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                                                            </a:t>
                      </a:r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35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0059385"/>
                  </a:ext>
                </a:extLst>
              </a:tr>
              <a:tr h="4949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Дисконтированный срок окупаемости (DPP), мес.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                                                            </a:t>
                      </a:r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46 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882067"/>
                  </a:ext>
                </a:extLst>
              </a:tr>
              <a:tr h="4949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u="none" strike="noStrike">
                          <a:effectLst/>
                          <a:latin typeface="+mn-lt"/>
                        </a:rPr>
                        <a:t>Рентабельность проекта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20%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454129"/>
                  </a:ext>
                </a:extLst>
              </a:tr>
              <a:tr h="4378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8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Точка безубыточости, тыс. руб.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50 470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8981856"/>
                  </a:ext>
                </a:extLst>
              </a:tr>
              <a:tr h="397386"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u="none" strike="noStrike">
                          <a:effectLst/>
                          <a:latin typeface="+mn-lt"/>
                        </a:rPr>
                        <a:t>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Запас прочности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ru-RU" sz="2000" u="none" strike="noStrike" smtClean="0">
                          <a:effectLst/>
                          <a:latin typeface="+mn-lt"/>
                        </a:rPr>
                        <a:t>61%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2049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69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294</Words>
  <Application>Microsoft Office PowerPoint</Application>
  <PresentationFormat>Широкоэкранный</PresentationFormat>
  <Paragraphs>85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Assistant</vt:lpstr>
      <vt:lpstr>Calibri</vt:lpstr>
      <vt:lpstr>Calibri Light</vt:lpstr>
      <vt:lpstr>Franklin Gothic Book</vt:lpstr>
      <vt:lpstr>Montserrat</vt:lpstr>
      <vt:lpstr>Montserrat SemiBold</vt:lpstr>
      <vt:lpstr>Sora</vt:lpstr>
      <vt:lpstr>Crop</vt:lpstr>
      <vt:lpstr>Производственное предприятие</vt:lpstr>
      <vt:lpstr>О КОМПАНИИ</vt:lpstr>
      <vt:lpstr>Презентация PowerPoint</vt:lpstr>
      <vt:lpstr>Динамика рынка</vt:lpstr>
      <vt:lpstr>ПЛАН ПРОИЗВОДСТВА</vt:lpstr>
      <vt:lpstr>ПЛАН ПРОДАЖ</vt:lpstr>
      <vt:lpstr>ПЕРВОНАЧАЛЬНЫЕ ИНВЕСТИЦИИ</vt:lpstr>
      <vt:lpstr>Презентация PowerPoint</vt:lpstr>
      <vt:lpstr>ЭФФЕКТИВНОСТЬ ПРОЕКТА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Производственное предприятие</dc:title>
  <dc:creator>Кирилл</dc:creator>
  <cp:lastModifiedBy>Admin</cp:lastModifiedBy>
  <cp:revision>18</cp:revision>
  <dcterms:created xsi:type="dcterms:W3CDTF">2024-11-01T11:28:02Z</dcterms:created>
  <dcterms:modified xsi:type="dcterms:W3CDTF">2024-11-28T12:10:23Z</dcterms:modified>
</cp:coreProperties>
</file>